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310" r:id="rId3"/>
    <p:sldId id="309" r:id="rId4"/>
    <p:sldId id="280" r:id="rId5"/>
    <p:sldId id="311" r:id="rId6"/>
    <p:sldId id="304" r:id="rId7"/>
    <p:sldId id="282" r:id="rId8"/>
    <p:sldId id="284" r:id="rId9"/>
    <p:sldId id="286" r:id="rId10"/>
    <p:sldId id="315" r:id="rId11"/>
    <p:sldId id="316" r:id="rId12"/>
    <p:sldId id="296" r:id="rId13"/>
    <p:sldId id="303" r:id="rId14"/>
    <p:sldId id="288" r:id="rId15"/>
    <p:sldId id="313" r:id="rId16"/>
    <p:sldId id="301" r:id="rId17"/>
    <p:sldId id="302" r:id="rId18"/>
    <p:sldId id="307" r:id="rId19"/>
    <p:sldId id="292" r:id="rId20"/>
    <p:sldId id="294" r:id="rId21"/>
    <p:sldId id="281" r:id="rId22"/>
    <p:sldId id="314" r:id="rId23"/>
    <p:sldId id="258" r:id="rId24"/>
    <p:sldId id="259" r:id="rId25"/>
    <p:sldId id="276" r:id="rId26"/>
    <p:sldId id="275" r:id="rId27"/>
    <p:sldId id="317" r:id="rId28"/>
    <p:sldId id="318" r:id="rId29"/>
    <p:sldId id="271" r:id="rId30"/>
    <p:sldId id="260" r:id="rId31"/>
    <p:sldId id="261" r:id="rId32"/>
    <p:sldId id="262" r:id="rId33"/>
    <p:sldId id="266" r:id="rId34"/>
    <p:sldId id="263" r:id="rId35"/>
    <p:sldId id="264" r:id="rId36"/>
    <p:sldId id="306" r:id="rId37"/>
    <p:sldId id="268" r:id="rId38"/>
    <p:sldId id="278" r:id="rId39"/>
    <p:sldId id="300" r:id="rId40"/>
    <p:sldId id="305" r:id="rId41"/>
    <p:sldId id="291" r:id="rId42"/>
    <p:sldId id="293" r:id="rId43"/>
    <p:sldId id="299" r:id="rId44"/>
    <p:sldId id="312" r:id="rId4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B"/>
    <a:srgbClr val="FF7C80"/>
    <a:srgbClr val="CCCCFF"/>
    <a:srgbClr val="CCE9AD"/>
    <a:srgbClr val="BAE18F"/>
    <a:srgbClr val="ABDB77"/>
    <a:srgbClr val="CDACE6"/>
    <a:srgbClr val="C198E0"/>
    <a:srgbClr val="FFFFAB"/>
    <a:srgbClr val="B0C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5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2C53A-4595-4E04-9FA6-ECE25E29C25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000FD-03B7-4E24-8CA8-B246EB59A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05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315E7-C26C-42A5-92D6-679E2AB96F5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98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FB69-26AE-442A-A5FD-D40A1C35B80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7478-CEDA-42D6-8DD6-E688E2EEB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73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FB69-26AE-442A-A5FD-D40A1C35B80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7478-CEDA-42D6-8DD6-E688E2EEB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19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FB69-26AE-442A-A5FD-D40A1C35B80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7478-CEDA-42D6-8DD6-E688E2EEB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74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FB69-26AE-442A-A5FD-D40A1C35B80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7478-CEDA-42D6-8DD6-E688E2EEB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0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FB69-26AE-442A-A5FD-D40A1C35B80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7478-CEDA-42D6-8DD6-E688E2EEB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08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FB69-26AE-442A-A5FD-D40A1C35B80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7478-CEDA-42D6-8DD6-E688E2EEB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94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FB69-26AE-442A-A5FD-D40A1C35B80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7478-CEDA-42D6-8DD6-E688E2EEB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72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FB69-26AE-442A-A5FD-D40A1C35B80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7478-CEDA-42D6-8DD6-E688E2EEB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24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FB69-26AE-442A-A5FD-D40A1C35B80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7478-CEDA-42D6-8DD6-E688E2EEB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7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FB69-26AE-442A-A5FD-D40A1C35B80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7478-CEDA-42D6-8DD6-E688E2EEB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93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FB69-26AE-442A-A5FD-D40A1C35B80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7478-CEDA-42D6-8DD6-E688E2EEB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76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FB69-26AE-442A-A5FD-D40A1C35B806}" type="datetimeFigureOut">
              <a:rPr kumimoji="1" lang="ja-JP" altLang="en-US" smtClean="0"/>
              <a:t>2014/1/14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17478-CEDA-42D6-8DD6-E688E2EEB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74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png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10" Type="http://schemas.openxmlformats.org/officeDocument/2006/relationships/image" Target="../media/image70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emf"/><Relationship Id="rId7" Type="http://schemas.openxmlformats.org/officeDocument/2006/relationships/image" Target="../media/image89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10" Type="http://schemas.openxmlformats.org/officeDocument/2006/relationships/image" Target="../media/image92.emf"/><Relationship Id="rId4" Type="http://schemas.openxmlformats.org/officeDocument/2006/relationships/image" Target="../media/image86.emf"/><Relationship Id="rId9" Type="http://schemas.openxmlformats.org/officeDocument/2006/relationships/image" Target="../media/image9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emf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Relationship Id="rId9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image" Target="../media/image111.png"/><Relationship Id="rId3" Type="http://schemas.openxmlformats.org/officeDocument/2006/relationships/image" Target="../media/image100.png"/><Relationship Id="rId7" Type="http://schemas.openxmlformats.org/officeDocument/2006/relationships/image" Target="../media/image105.emf"/><Relationship Id="rId12" Type="http://schemas.openxmlformats.org/officeDocument/2006/relationships/image" Target="../media/image110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2.png"/><Relationship Id="rId10" Type="http://schemas.openxmlformats.org/officeDocument/2006/relationships/image" Target="../media/image108.emf"/><Relationship Id="rId4" Type="http://schemas.openxmlformats.org/officeDocument/2006/relationships/image" Target="../media/image101.png"/><Relationship Id="rId9" Type="http://schemas.openxmlformats.org/officeDocument/2006/relationships/image" Target="../media/image10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image" Target="../media/image113.emf"/><Relationship Id="rId7" Type="http://schemas.openxmlformats.org/officeDocument/2006/relationships/image" Target="../media/image78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emf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emf"/><Relationship Id="rId4" Type="http://schemas.openxmlformats.org/officeDocument/2006/relationships/image" Target="../media/image1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emf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image" Target="../media/image128.emf"/><Relationship Id="rId7" Type="http://schemas.openxmlformats.org/officeDocument/2006/relationships/image" Target="../media/image132.png"/><Relationship Id="rId12" Type="http://schemas.openxmlformats.org/officeDocument/2006/relationships/image" Target="../media/image13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emf"/><Relationship Id="rId11" Type="http://schemas.openxmlformats.org/officeDocument/2006/relationships/image" Target="../media/image136.emf"/><Relationship Id="rId5" Type="http://schemas.openxmlformats.org/officeDocument/2006/relationships/image" Target="../media/image130.emf"/><Relationship Id="rId10" Type="http://schemas.openxmlformats.org/officeDocument/2006/relationships/image" Target="../media/image135.emf"/><Relationship Id="rId4" Type="http://schemas.openxmlformats.org/officeDocument/2006/relationships/image" Target="../media/image129.emf"/><Relationship Id="rId9" Type="http://schemas.openxmlformats.org/officeDocument/2006/relationships/image" Target="../media/image13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3" Type="http://schemas.openxmlformats.org/officeDocument/2006/relationships/image" Target="../media/image139.emf"/><Relationship Id="rId7" Type="http://schemas.openxmlformats.org/officeDocument/2006/relationships/image" Target="../media/image143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emf"/><Relationship Id="rId5" Type="http://schemas.openxmlformats.org/officeDocument/2006/relationships/image" Target="../media/image141.emf"/><Relationship Id="rId4" Type="http://schemas.openxmlformats.org/officeDocument/2006/relationships/image" Target="../media/image14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microsoft.com/office/2007/relationships/hdphoto" Target="../media/hdphoto1.wdp"/><Relationship Id="rId7" Type="http://schemas.openxmlformats.org/officeDocument/2006/relationships/image" Target="../media/image147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0.png"/><Relationship Id="rId4" Type="http://schemas.openxmlformats.org/officeDocument/2006/relationships/image" Target="../media/image146.wmf"/><Relationship Id="rId9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image" Target="../media/image152.emf"/><Relationship Id="rId7" Type="http://schemas.openxmlformats.org/officeDocument/2006/relationships/image" Target="../media/image156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emf"/><Relationship Id="rId5" Type="http://schemas.openxmlformats.org/officeDocument/2006/relationships/image" Target="../media/image154.emf"/><Relationship Id="rId10" Type="http://schemas.openxmlformats.org/officeDocument/2006/relationships/image" Target="../media/image159.emf"/><Relationship Id="rId4" Type="http://schemas.openxmlformats.org/officeDocument/2006/relationships/image" Target="../media/image153.emf"/><Relationship Id="rId9" Type="http://schemas.openxmlformats.org/officeDocument/2006/relationships/image" Target="../media/image15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emf"/><Relationship Id="rId3" Type="http://schemas.openxmlformats.org/officeDocument/2006/relationships/image" Target="../media/image161.emf"/><Relationship Id="rId7" Type="http://schemas.openxmlformats.org/officeDocument/2006/relationships/image" Target="../media/image164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emf"/><Relationship Id="rId11" Type="http://schemas.openxmlformats.org/officeDocument/2006/relationships/image" Target="../media/image168.emf"/><Relationship Id="rId5" Type="http://schemas.openxmlformats.org/officeDocument/2006/relationships/image" Target="../media/image162.emf"/><Relationship Id="rId10" Type="http://schemas.openxmlformats.org/officeDocument/2006/relationships/image" Target="../media/image167.emf"/><Relationship Id="rId4" Type="http://schemas.openxmlformats.org/officeDocument/2006/relationships/image" Target="../media/image151.emf"/><Relationship Id="rId9" Type="http://schemas.openxmlformats.org/officeDocument/2006/relationships/image" Target="../media/image16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7" Type="http://schemas.openxmlformats.org/officeDocument/2006/relationships/image" Target="../media/image174.emf"/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emf"/><Relationship Id="rId5" Type="http://schemas.openxmlformats.org/officeDocument/2006/relationships/image" Target="../media/image172.emf"/><Relationship Id="rId4" Type="http://schemas.openxmlformats.org/officeDocument/2006/relationships/image" Target="../media/image17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emf"/><Relationship Id="rId5" Type="http://schemas.openxmlformats.org/officeDocument/2006/relationships/image" Target="../media/image178.emf"/><Relationship Id="rId4" Type="http://schemas.openxmlformats.org/officeDocument/2006/relationships/image" Target="../media/image17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26.emf"/><Relationship Id="rId4" Type="http://schemas.openxmlformats.org/officeDocument/2006/relationships/image" Target="../media/image1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7" Type="http://schemas.openxmlformats.org/officeDocument/2006/relationships/image" Target="../media/image195.emf"/><Relationship Id="rId2" Type="http://schemas.openxmlformats.org/officeDocument/2006/relationships/image" Target="../media/image1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emf"/><Relationship Id="rId5" Type="http://schemas.openxmlformats.org/officeDocument/2006/relationships/image" Target="../media/image120.emf"/><Relationship Id="rId4" Type="http://schemas.openxmlformats.org/officeDocument/2006/relationships/image" Target="../media/image19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7" Type="http://schemas.openxmlformats.org/officeDocument/2006/relationships/image" Target="../media/image201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emf"/><Relationship Id="rId5" Type="http://schemas.openxmlformats.org/officeDocument/2006/relationships/image" Target="../media/image199.emf"/><Relationship Id="rId4" Type="http://schemas.openxmlformats.org/officeDocument/2006/relationships/image" Target="../media/image19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emf"/><Relationship Id="rId13" Type="http://schemas.openxmlformats.org/officeDocument/2006/relationships/image" Target="../media/image87.emf"/><Relationship Id="rId3" Type="http://schemas.openxmlformats.org/officeDocument/2006/relationships/image" Target="../media/image214.emf"/><Relationship Id="rId7" Type="http://schemas.openxmlformats.org/officeDocument/2006/relationships/image" Target="../media/image218.emf"/><Relationship Id="rId12" Type="http://schemas.openxmlformats.org/officeDocument/2006/relationships/image" Target="../media/image86.emf"/><Relationship Id="rId17" Type="http://schemas.openxmlformats.org/officeDocument/2006/relationships/image" Target="../media/image222.emf"/><Relationship Id="rId2" Type="http://schemas.openxmlformats.org/officeDocument/2006/relationships/image" Target="../media/image213.emf"/><Relationship Id="rId16" Type="http://schemas.openxmlformats.org/officeDocument/2006/relationships/image" Target="../media/image2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emf"/><Relationship Id="rId11" Type="http://schemas.openxmlformats.org/officeDocument/2006/relationships/image" Target="../media/image85.emf"/><Relationship Id="rId5" Type="http://schemas.openxmlformats.org/officeDocument/2006/relationships/image" Target="../media/image216.emf"/><Relationship Id="rId15" Type="http://schemas.openxmlformats.org/officeDocument/2006/relationships/image" Target="../media/image89.emf"/><Relationship Id="rId10" Type="http://schemas.openxmlformats.org/officeDocument/2006/relationships/image" Target="../media/image84.png"/><Relationship Id="rId4" Type="http://schemas.openxmlformats.org/officeDocument/2006/relationships/image" Target="../media/image215.emf"/><Relationship Id="rId9" Type="http://schemas.openxmlformats.org/officeDocument/2006/relationships/image" Target="../media/image220.emf"/><Relationship Id="rId14" Type="http://schemas.openxmlformats.org/officeDocument/2006/relationships/image" Target="../media/image8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6.emf"/><Relationship Id="rId4" Type="http://schemas.openxmlformats.org/officeDocument/2006/relationships/image" Target="../media/image22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emf"/><Relationship Id="rId3" Type="http://schemas.openxmlformats.org/officeDocument/2006/relationships/image" Target="../media/image232.emf"/><Relationship Id="rId7" Type="http://schemas.openxmlformats.org/officeDocument/2006/relationships/image" Target="../media/image236.emf"/><Relationship Id="rId2" Type="http://schemas.openxmlformats.org/officeDocument/2006/relationships/image" Target="../media/image2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emf"/><Relationship Id="rId5" Type="http://schemas.openxmlformats.org/officeDocument/2006/relationships/image" Target="../media/image234.emf"/><Relationship Id="rId10" Type="http://schemas.openxmlformats.org/officeDocument/2006/relationships/image" Target="../media/image239.emf"/><Relationship Id="rId4" Type="http://schemas.openxmlformats.org/officeDocument/2006/relationships/image" Target="../media/image233.emf"/><Relationship Id="rId9" Type="http://schemas.openxmlformats.org/officeDocument/2006/relationships/image" Target="../media/image23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7564" y="390479"/>
            <a:ext cx="8091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Effects of strong </a:t>
            </a:r>
            <a:r>
              <a:rPr lang="en-US" altLang="ja-JP" sz="2800" dirty="0" smtClean="0"/>
              <a:t>magnetic fields </a:t>
            </a:r>
            <a:r>
              <a:rPr lang="en-US" altLang="ja-JP" sz="2800" dirty="0"/>
              <a:t>in heavy-ion collisions</a:t>
            </a:r>
            <a:endParaRPr kumimoji="1" lang="en-US" altLang="ja-JP" sz="2800" i="1" dirty="0" smtClean="0">
              <a:solidFill>
                <a:srgbClr val="00206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6189" y="1520788"/>
            <a:ext cx="6804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Koichi Hattori (</a:t>
            </a:r>
            <a:r>
              <a:rPr lang="en-US" altLang="ja-JP" sz="2400" dirty="0" err="1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Yonsei</a:t>
            </a:r>
            <a:r>
              <a:rPr lang="en-US" altLang="ja-JP" sz="24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Univ.)</a:t>
            </a:r>
            <a:endParaRPr lang="en-US" altLang="ja-JP" sz="2000" dirty="0">
              <a:solidFill>
                <a:srgbClr val="00206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0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</a:t>
            </a:r>
            <a:r>
              <a:rPr lang="en-US" altLang="ja-JP" sz="2000" baseline="300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</a:t>
            </a:r>
            <a:r>
              <a:rPr lang="en-US" altLang="ja-JP" sz="20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Saga-</a:t>
            </a:r>
            <a:r>
              <a:rPr lang="en-US" altLang="ja-JP" sz="2000" dirty="0" err="1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Yonsei</a:t>
            </a:r>
            <a:r>
              <a:rPr lang="en-US" altLang="ja-JP" sz="20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err="1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workshop@Yonsei</a:t>
            </a:r>
            <a:r>
              <a:rPr lang="en-US" altLang="ja-JP" sz="20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Univ., 13</a:t>
            </a:r>
            <a:r>
              <a:rPr lang="en-US" altLang="ja-JP" sz="2000" baseline="300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</a:t>
            </a:r>
            <a:r>
              <a:rPr lang="en-US" altLang="ja-JP" sz="200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Jan. 2014</a:t>
            </a:r>
          </a:p>
        </p:txBody>
      </p:sp>
      <p:sp>
        <p:nvSpPr>
          <p:cNvPr id="4" name="pptTeX_Preamble" descr="\documentclass[12pt]{jarticle}&#10;&#10;\setlength{\textwidth}{170mm}&#10;&#10;\pagestyle{empty}&#10;\usepackage{amsmath}&#10;\usepackage[dvips]{color}&#10;&#10;\usepackage{latexsym}&#10;\usepackage{amsfonts}&#10;\usepackage{amssymb}&#10;\usepackage{amsmath}&#10;\usepackage{bm}&#10;\usepackage{graphicx}&#10;\usepackage{mathrsfs} &#10;%\usepackage{wrapft}&#10;&#10;\usepackage{axodraw4j}&#10;\usepackage{pstricks}&#10;\usepackage{color}&#10;&#10;%%%%%%%%%%%%%%%%%%%%%%%%%%%%%%%%%%%%%%%%%%%%%%%%%%%%%%%%&#10;&#10;\newcommand{\Lag}{ {\mathscr{L}} }&#10;\newcommand{\LL}{ {\ell \bar \ell} }&#10;\newcommand{\ee}{ {e^+ e^-} }&#10;\newcommand{\mm}{ {\mu^+ \mu^-} }&#10;&#10;&#10;\newcommand{\bx}{{\bm{x}}}&#10;\newcommand{\br}{{\bm{r}}}&#10;\newcommand{\bk}{{\bm{k}}}&#10;\newcommand{\bp}{{\bm{p}}}&#10;\newcommand{\bq}{{\bm{q}}}&#10;\newcommand{\integ}{\int\!\!}&#10;&#10;&#10;\newcommand{\F}{ {\mathscr{F}} }&#10;\newcommand{\G}{ {\mathscr{G}} }&#10;\newcommand{\bB}{{\bm{B}}}&#10;\newcommand{\bE}{{\bm{E}}}&#10;&#10;\newcommand{\Br}{{B_{\rm r}}}" hidden="1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19672" y="3413234"/>
            <a:ext cx="520475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Photon spectrum in strong B fields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KH, K. </a:t>
            </a:r>
            <a:r>
              <a:rPr kumimoji="1"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Itakura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kumimoji="1" lang="ja-JP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29279" y="4584817"/>
            <a:ext cx="46446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Neutral </a:t>
            </a:r>
            <a:r>
              <a:rPr lang="en-US" altLang="ja-JP" sz="2800" dirty="0" err="1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kumimoji="1" lang="en-US" altLang="ja-JP" sz="2800" dirty="0" err="1" smtClean="0">
                <a:solidFill>
                  <a:schemeClr val="tx2">
                    <a:lumMod val="75000"/>
                  </a:schemeClr>
                </a:solidFill>
              </a:rPr>
              <a:t>ions</a:t>
            </a:r>
            <a:r>
              <a:rPr kumimoji="1"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 in strong B fields</a:t>
            </a:r>
          </a:p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KH, K. </a:t>
            </a:r>
            <a:r>
              <a:rPr kumimoji="1"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Itakura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, S. Ozaki</a:t>
            </a:r>
            <a:endParaRPr kumimoji="1" lang="ja-JP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29720" y="5632792"/>
            <a:ext cx="658122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chemeClr val="tx2">
                    <a:lumMod val="75000"/>
                  </a:schemeClr>
                </a:solidFill>
              </a:rPr>
              <a:t>Charmonium</a:t>
            </a:r>
            <a:r>
              <a:rPr kumimoji="1" lang="en-US" altLang="ja-JP" sz="2800" dirty="0" smtClean="0">
                <a:solidFill>
                  <a:schemeClr val="tx2">
                    <a:lumMod val="75000"/>
                  </a:schemeClr>
                </a:solidFill>
              </a:rPr>
              <a:t> spectroscopy in strong B fields</a:t>
            </a:r>
          </a:p>
          <a:p>
            <a:r>
              <a:rPr kumimoji="1"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S.Cho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, KH, </a:t>
            </a:r>
            <a:r>
              <a:rPr kumimoji="1"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S.H.Lee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K.Morita</a:t>
            </a:r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, S. Ozaki</a:t>
            </a:r>
            <a:endParaRPr kumimoji="1" lang="ja-JP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403648" y="44624"/>
            <a:ext cx="625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7030A0"/>
                </a:solidFill>
              </a:rPr>
              <a:t>The first seminal work in “nonlinear QED”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65920" y="566100"/>
            <a:ext cx="5958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i="1" dirty="0" smtClean="0">
                <a:solidFill>
                  <a:schemeClr val="accent5">
                    <a:lumMod val="75000"/>
                  </a:schemeClr>
                </a:solidFill>
              </a:rPr>
              <a:t>“Consequences </a:t>
            </a:r>
            <a:r>
              <a:rPr lang="en-US" altLang="ja-JP" sz="1400" i="1" dirty="0">
                <a:solidFill>
                  <a:schemeClr val="accent5">
                    <a:lumMod val="75000"/>
                  </a:schemeClr>
                </a:solidFill>
              </a:rPr>
              <a:t>of Dirac’s Theory of the </a:t>
            </a:r>
            <a:r>
              <a:rPr lang="en-US" altLang="ja-JP" sz="1400" i="1" dirty="0" smtClean="0">
                <a:solidFill>
                  <a:schemeClr val="accent5">
                    <a:lumMod val="75000"/>
                  </a:schemeClr>
                </a:solidFill>
              </a:rPr>
              <a:t>Positron”</a:t>
            </a:r>
            <a:endParaRPr lang="en-US" altLang="ja-JP" sz="14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de-DE" altLang="ja-JP" sz="1400" dirty="0">
                <a:solidFill>
                  <a:schemeClr val="accent5">
                    <a:lumMod val="75000"/>
                  </a:schemeClr>
                </a:solidFill>
              </a:rPr>
              <a:t>W. Heisenberg and H. Euler in Leipzig1</a:t>
            </a:r>
          </a:p>
          <a:p>
            <a:pPr algn="ctr"/>
            <a:r>
              <a:rPr lang="en-US" altLang="ja-JP" sz="1400" dirty="0">
                <a:solidFill>
                  <a:schemeClr val="accent5">
                    <a:lumMod val="75000"/>
                  </a:schemeClr>
                </a:solidFill>
              </a:rPr>
              <a:t>22. December 1935</a:t>
            </a:r>
            <a:endParaRPr lang="ja-JP" alt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38866" y="4788441"/>
            <a:ext cx="4772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accent1">
                    <a:lumMod val="75000"/>
                  </a:schemeClr>
                </a:solidFill>
              </a:rPr>
              <a:t>Euler – Heisenberg effective </a:t>
            </a:r>
            <a:r>
              <a:rPr kumimoji="1" lang="en-US" altLang="ja-JP" sz="1600" dirty="0" err="1" smtClean="0">
                <a:solidFill>
                  <a:schemeClr val="accent1">
                    <a:lumMod val="75000"/>
                  </a:schemeClr>
                </a:solidFill>
              </a:rPr>
              <a:t>Lagrangian</a:t>
            </a:r>
            <a:endParaRPr kumimoji="1" lang="en-US" altLang="ja-JP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accent1">
                    <a:lumMod val="75000"/>
                  </a:schemeClr>
                </a:solidFill>
              </a:rPr>
              <a:t>　</a:t>
            </a:r>
            <a:r>
              <a:rPr lang="en-US" altLang="ja-JP" sz="16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altLang="ja-JP" sz="1600" dirty="0" err="1" smtClean="0">
                <a:solidFill>
                  <a:schemeClr val="accent1">
                    <a:lumMod val="75000"/>
                  </a:schemeClr>
                </a:solidFill>
              </a:rPr>
              <a:t>resummation</a:t>
            </a:r>
            <a:r>
              <a:rPr lang="en-US" altLang="ja-JP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sz="1600" dirty="0" err="1" smtClean="0">
                <a:solidFill>
                  <a:schemeClr val="accent1">
                    <a:lumMod val="75000"/>
                  </a:schemeClr>
                </a:solidFill>
              </a:rPr>
              <a:t>wrt</a:t>
            </a:r>
            <a:r>
              <a:rPr lang="en-US" altLang="ja-JP" sz="1600" dirty="0" smtClean="0">
                <a:solidFill>
                  <a:schemeClr val="accent1">
                    <a:lumMod val="75000"/>
                  </a:schemeClr>
                </a:solidFill>
              </a:rPr>
              <a:t> the number of external legs</a:t>
            </a:r>
            <a:endParaRPr kumimoji="1" lang="ja-JP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6" y="1245176"/>
            <a:ext cx="4464496" cy="315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グループ化 25"/>
          <p:cNvGrpSpPr/>
          <p:nvPr/>
        </p:nvGrpSpPr>
        <p:grpSpPr>
          <a:xfrm>
            <a:off x="1888562" y="5455144"/>
            <a:ext cx="5634880" cy="647339"/>
            <a:chOff x="683568" y="1196752"/>
            <a:chExt cx="7870669" cy="904187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830" y="1228669"/>
              <a:ext cx="3423713" cy="752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正方形/長方形 24"/>
            <p:cNvSpPr/>
            <p:nvPr/>
          </p:nvSpPr>
          <p:spPr>
            <a:xfrm>
              <a:off x="683568" y="1196752"/>
              <a:ext cx="7870669" cy="904187"/>
            </a:xfrm>
            <a:prstGeom prst="rect">
              <a:avLst/>
            </a:prstGeom>
            <a:solidFill>
              <a:srgbClr val="3399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 descr="\begin{document}&#10;\begin{align*}&#10;i S_{\rm 1-loop} = \ln \left[ \det ( i \slashed D - m ) \right] = 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460" y="1473227"/>
              <a:ext cx="3892564" cy="371597"/>
            </a:xfrm>
            <a:prstGeom prst="rect">
              <a:avLst/>
            </a:prstGeom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1892912" y="6372036"/>
            <a:ext cx="548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7030A0"/>
                </a:solidFill>
              </a:rPr>
              <a:t>Correct manipulation of a UV divergence in 1935!</a:t>
            </a:r>
          </a:p>
        </p:txBody>
      </p:sp>
    </p:spTree>
    <p:extLst>
      <p:ext uri="{BB962C8B-B14F-4D97-AF65-F5344CB8AC3E}">
        <p14:creationId xmlns:p14="http://schemas.microsoft.com/office/powerpoint/2010/main" val="9023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403648" y="188639"/>
            <a:ext cx="6198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Pair creation (vacuum </a:t>
            </a:r>
            <a:r>
              <a:rPr lang="en-US" altLang="ja-JP" dirty="0" smtClean="0">
                <a:solidFill>
                  <a:srgbClr val="7030A0"/>
                </a:solidFill>
              </a:rPr>
              <a:t>instability</a:t>
            </a:r>
            <a:r>
              <a:rPr kumimoji="1" lang="en-US" altLang="ja-JP" dirty="0" smtClean="0">
                <a:solidFill>
                  <a:srgbClr val="7030A0"/>
                </a:solidFill>
              </a:rPr>
              <a:t>) induced by strong electric field</a:t>
            </a:r>
          </a:p>
          <a:p>
            <a:r>
              <a:rPr lang="en-US" altLang="ja-JP" dirty="0" smtClean="0">
                <a:solidFill>
                  <a:srgbClr val="7030A0"/>
                </a:solidFill>
              </a:rPr>
              <a:t>as known as Schwinger mechanism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46" y="980728"/>
            <a:ext cx="39814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5335374" y="2843767"/>
            <a:ext cx="3457714" cy="2295525"/>
            <a:chOff x="5335374" y="3347823"/>
            <a:chExt cx="3457714" cy="22955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347823"/>
              <a:ext cx="3429000" cy="229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正方形/長方形 13"/>
            <p:cNvSpPr/>
            <p:nvPr/>
          </p:nvSpPr>
          <p:spPr>
            <a:xfrm>
              <a:off x="5335374" y="5144027"/>
              <a:ext cx="3457714" cy="499321"/>
            </a:xfrm>
            <a:prstGeom prst="rect">
              <a:avLst/>
            </a:prstGeom>
            <a:solidFill>
              <a:srgbClr val="FF66C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35496" y="1124744"/>
            <a:ext cx="4813211" cy="3960440"/>
            <a:chOff x="107504" y="1772816"/>
            <a:chExt cx="4813211" cy="3960440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107504" y="2444588"/>
              <a:ext cx="4813211" cy="3288668"/>
              <a:chOff x="411856" y="2779187"/>
              <a:chExt cx="5119291" cy="3497800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856" y="2779187"/>
                <a:ext cx="5119291" cy="3490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正方形/長方形 4"/>
              <p:cNvSpPr/>
              <p:nvPr/>
            </p:nvSpPr>
            <p:spPr>
              <a:xfrm>
                <a:off x="2460722" y="5676668"/>
                <a:ext cx="3031059" cy="216024"/>
              </a:xfrm>
              <a:prstGeom prst="rect">
                <a:avLst/>
              </a:prstGeom>
              <a:solidFill>
                <a:srgbClr val="FF66C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483864" y="5892692"/>
                <a:ext cx="5007917" cy="231895"/>
              </a:xfrm>
              <a:prstGeom prst="rect">
                <a:avLst/>
              </a:prstGeom>
              <a:solidFill>
                <a:srgbClr val="FF66C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483864" y="6124587"/>
                <a:ext cx="2880321" cy="152400"/>
              </a:xfrm>
              <a:prstGeom prst="rect">
                <a:avLst/>
              </a:prstGeom>
              <a:solidFill>
                <a:srgbClr val="FF66CC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772816"/>
              <a:ext cx="3788010" cy="5800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図 16" descr="\begin{document}&#10;Critical field: $E_c = \frac{m^2}{e}$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189" y="6195732"/>
            <a:ext cx="2859243" cy="401620"/>
          </a:xfrm>
          <a:prstGeom prst="rect">
            <a:avLst/>
          </a:prstGeom>
        </p:spPr>
      </p:pic>
      <p:pic>
        <p:nvPicPr>
          <p:cNvPr id="19" name="図 18" descr="\begin{document}&#10;Creation rate: $\Gamma \propto e^{ - \frac{E_c}{E} \pi }$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17" y="6130723"/>
            <a:ext cx="4327291" cy="41976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337411" y="5157192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7030A0"/>
                </a:solidFill>
              </a:rPr>
              <a:t>General formula within 1-loop &amp; constant field</a:t>
            </a:r>
          </a:p>
          <a:p>
            <a:r>
              <a:rPr lang="en-US" altLang="ja-JP" sz="1400" dirty="0">
                <a:solidFill>
                  <a:srgbClr val="7030A0"/>
                </a:solidFill>
              </a:rPr>
              <a:t>o</a:t>
            </a:r>
            <a:r>
              <a:rPr lang="en-US" altLang="ja-JP" sz="1400" dirty="0" smtClean="0">
                <a:solidFill>
                  <a:srgbClr val="7030A0"/>
                </a:solidFill>
              </a:rPr>
              <a:t>btained by the “proper-time method”.</a:t>
            </a:r>
            <a:endParaRPr kumimoji="1" lang="ja-JP" alt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79512" y="2826629"/>
            <a:ext cx="8694506" cy="3914739"/>
            <a:chOff x="179512" y="2826629"/>
            <a:chExt cx="8694506" cy="3914739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5477895" y="4221088"/>
              <a:ext cx="3054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00B050"/>
                  </a:solidFill>
                </a:rPr>
                <a:t>Schwinger, Adler, </a:t>
              </a:r>
              <a:r>
                <a:rPr lang="en-US" altLang="ja-JP" sz="1600" dirty="0" err="1" smtClean="0">
                  <a:solidFill>
                    <a:srgbClr val="00B050"/>
                  </a:solidFill>
                </a:rPr>
                <a:t>Shabad</a:t>
              </a:r>
              <a:r>
                <a:rPr lang="en-US" altLang="ja-JP" sz="1600" dirty="0" smtClean="0">
                  <a:solidFill>
                    <a:srgbClr val="00B050"/>
                  </a:solidFill>
                </a:rPr>
                <a:t>, </a:t>
              </a:r>
              <a:r>
                <a:rPr lang="en-US" altLang="ja-JP" sz="1600" dirty="0" err="1" smtClean="0">
                  <a:solidFill>
                    <a:srgbClr val="00B050"/>
                  </a:solidFill>
                </a:rPr>
                <a:t>Urrutia</a:t>
              </a:r>
              <a:r>
                <a:rPr lang="en-US" altLang="ja-JP" sz="1600" dirty="0" smtClean="0">
                  <a:solidFill>
                    <a:srgbClr val="00B050"/>
                  </a:solidFill>
                </a:rPr>
                <a:t>, </a:t>
              </a:r>
            </a:p>
            <a:p>
              <a:r>
                <a:rPr kumimoji="1" lang="en-US" altLang="ja-JP" sz="1600" dirty="0" smtClean="0">
                  <a:solidFill>
                    <a:srgbClr val="00B050"/>
                  </a:solidFill>
                </a:rPr>
                <a:t>Tsai and </a:t>
              </a:r>
              <a:r>
                <a:rPr kumimoji="1" lang="en-US" altLang="ja-JP" sz="1600" dirty="0" err="1" smtClean="0">
                  <a:solidFill>
                    <a:srgbClr val="00B050"/>
                  </a:solidFill>
                </a:rPr>
                <a:t>Eber</a:t>
              </a:r>
              <a:r>
                <a:rPr kumimoji="1" lang="en-US" altLang="ja-JP" sz="1600" dirty="0" smtClean="0">
                  <a:solidFill>
                    <a:srgbClr val="00B050"/>
                  </a:solidFill>
                </a:rPr>
                <a:t>,  </a:t>
              </a:r>
              <a:r>
                <a:rPr lang="en-US" altLang="ja-JP" sz="1600" dirty="0" err="1" smtClean="0">
                  <a:solidFill>
                    <a:srgbClr val="00B050"/>
                  </a:solidFill>
                </a:rPr>
                <a:t>Dittrich</a:t>
              </a:r>
              <a:r>
                <a:rPr lang="en-US" altLang="ja-JP" sz="1600" dirty="0" smtClean="0">
                  <a:solidFill>
                    <a:srgbClr val="00B050"/>
                  </a:solidFill>
                </a:rPr>
                <a:t> and </a:t>
              </a:r>
              <a:r>
                <a:rPr lang="en-US" altLang="ja-JP" sz="1600" dirty="0" err="1" smtClean="0">
                  <a:solidFill>
                    <a:srgbClr val="00B050"/>
                  </a:solidFill>
                </a:rPr>
                <a:t>Gies</a:t>
              </a:r>
              <a:endParaRPr kumimoji="1" lang="ja-JP" altLang="en-US" sz="1600" dirty="0">
                <a:solidFill>
                  <a:srgbClr val="00B050"/>
                </a:solidFill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>
              <a:off x="1120397" y="2826629"/>
              <a:ext cx="6108148" cy="674379"/>
              <a:chOff x="1120397" y="2826629"/>
              <a:chExt cx="6108148" cy="674379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6402688" y="2933636"/>
                <a:ext cx="727797" cy="297475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5047680" y="2826629"/>
                <a:ext cx="884721" cy="314339"/>
              </a:xfrm>
              <a:prstGeom prst="rect">
                <a:avLst/>
              </a:prstGeom>
              <a:solidFill>
                <a:srgbClr val="FFD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" name="図 8" descr="\begin{document}&#10;\begin{align*}&#10;\chi_i (r_\parallel^2, r_\perp^2, \Br) &#10;=&#10;\frac{\alpha \Br }{4\pi} \int_{-1}^1 \!\! d\beta  \int_0^\infty \!\! d\tau \ &#10;\frac{ \Gamma_i ( \tau, \beta) }{ \sin ( \tau) } \ &#10;e^{-i  ( \phi_\parallel + \phi _\perp  ) \tau} &#10;\end{align*}&#10;\end{document}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397" y="2826629"/>
                <a:ext cx="6108148" cy="674379"/>
              </a:xfrm>
              <a:prstGeom prst="rect">
                <a:avLst/>
              </a:prstGeom>
            </p:spPr>
          </p:pic>
        </p:grpSp>
        <p:grpSp>
          <p:nvGrpSpPr>
            <p:cNvPr id="23" name="グループ化 22"/>
            <p:cNvGrpSpPr/>
            <p:nvPr/>
          </p:nvGrpSpPr>
          <p:grpSpPr>
            <a:xfrm>
              <a:off x="179512" y="3563724"/>
              <a:ext cx="8694506" cy="3177644"/>
              <a:chOff x="179512" y="3563724"/>
              <a:chExt cx="8694506" cy="3177644"/>
            </a:xfrm>
          </p:grpSpPr>
          <p:pic>
            <p:nvPicPr>
              <p:cNvPr id="8" name="図 7" descr="\begin{document}&#10;\begin{align*}&#10;\left\{&#10;\begin{array}{l}&#10;\Gamma_0  (\tau, \beta)&#10;= \cos( \beta \tau) - \beta \sin( \beta \tau) \cot ( \tau)&#10;\\&#10;\Gamma_1  (\tau, \beta) &#10;= (1-\beta^2) \cos (\tau)   - \Gamma_0 (\tau, \beta)&#10;\\&#10;\Gamma_2  (\tau, \beta)&#10;= 2 \frac{\cos( \beta \tau ) - \cos(\tau)}{\sin^2 ( \tau)} &#10;- \Gamma_0 (\tau, \beta)&#10;\ \ .&#10;\end{array}&#10;\right. &#10;\end{align*}&#10;\end{document}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30" y="4050226"/>
                <a:ext cx="4643902" cy="1178974"/>
              </a:xfrm>
              <a:prstGeom prst="rect">
                <a:avLst/>
              </a:prstGeom>
              <a:solidFill>
                <a:srgbClr val="FFD5FF"/>
              </a:solidFill>
            </p:spPr>
          </p:pic>
          <p:grpSp>
            <p:nvGrpSpPr>
              <p:cNvPr id="27" name="グループ化 26"/>
              <p:cNvGrpSpPr/>
              <p:nvPr/>
            </p:nvGrpSpPr>
            <p:grpSpPr>
              <a:xfrm>
                <a:off x="285720" y="5373216"/>
                <a:ext cx="4248427" cy="1368152"/>
                <a:chOff x="285720" y="5157192"/>
                <a:chExt cx="4248427" cy="1368152"/>
              </a:xfrm>
              <a:solidFill>
                <a:srgbClr val="C9FFFF"/>
              </a:solidFill>
            </p:grpSpPr>
            <p:sp>
              <p:nvSpPr>
                <p:cNvPr id="15" name="正方形/長方形 14"/>
                <p:cNvSpPr/>
                <p:nvPr/>
              </p:nvSpPr>
              <p:spPr>
                <a:xfrm>
                  <a:off x="285720" y="5157192"/>
                  <a:ext cx="4248427" cy="1368152"/>
                </a:xfrm>
                <a:prstGeom prst="rect">
                  <a:avLst/>
                </a:prstGeom>
                <a:solidFill>
                  <a:srgbClr val="CC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3" name="図 12" descr="\begin{document}&#10;\begin{align*}&#10;\phi_\parallel (r_\parallel^2, \Br) &#10;=&#10;\frac{1}{\Br}&#10;\left\{&#10;1 - (1-\beta^2) \ r_\parallel^2 &#10;\right\}&#10;\end{align*}&#10;\end{document}"/>
                <p:cNvPicPr>
                  <a:picLocks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035" y="5229200"/>
                  <a:ext cx="3430178" cy="526346"/>
                </a:xfrm>
                <a:prstGeom prst="rect">
                  <a:avLst/>
                </a:prstGeom>
                <a:solidFill>
                  <a:srgbClr val="CCCCFF"/>
                </a:solidFill>
              </p:spPr>
            </p:pic>
            <p:pic>
              <p:nvPicPr>
                <p:cNvPr id="26" name="図 25" descr="\begin{document}&#10;\begin{align*}&#10;\phi_\perp  (r_\parallel^2, \Br) &#10;=&#10;- \frac{ 2 r_\perp^2 }{\Br} \cdot &#10;\frac{ \cos (\beta \tau) - \cos ( \tau ) } {  \sin ( \tau) } &#10;\end{align*}&#10;\end{document}"/>
                <p:cNvPicPr>
                  <a:picLocks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0036" y="5882402"/>
                  <a:ext cx="3674435" cy="561340"/>
                </a:xfrm>
                <a:prstGeom prst="rect">
                  <a:avLst/>
                </a:prstGeom>
                <a:solidFill>
                  <a:srgbClr val="CCCCFF"/>
                </a:solidFill>
              </p:spPr>
            </p:pic>
          </p:grpSp>
          <p:sp>
            <p:nvSpPr>
              <p:cNvPr id="2" name="テキスト ボックス 1"/>
              <p:cNvSpPr txBox="1"/>
              <p:nvPr/>
            </p:nvSpPr>
            <p:spPr>
              <a:xfrm>
                <a:off x="5004048" y="5838363"/>
                <a:ext cx="386997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Exponentiated</a:t>
                </a:r>
                <a:r>
                  <a:rPr kumimoji="1" lang="en-US" altLang="ja-JP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trig-functions generate</a:t>
                </a:r>
                <a:r>
                  <a:rPr lang="en-US" altLang="ja-JP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altLang="ja-JP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strongly oscillating behavior with</a:t>
                </a:r>
              </a:p>
              <a:p>
                <a:r>
                  <a:rPr lang="en-US" altLang="ja-JP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arbitrarily h</a:t>
                </a:r>
                <a:r>
                  <a:rPr kumimoji="1" lang="en-US" altLang="ja-JP" sz="16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igh frequency.</a:t>
                </a:r>
                <a:endParaRPr kumimoji="1" lang="ja-JP" altLang="en-US" sz="1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 rot="196317">
                <a:off x="3818345" y="5778883"/>
                <a:ext cx="1608941" cy="354656"/>
              </a:xfrm>
              <a:custGeom>
                <a:avLst/>
                <a:gdLst>
                  <a:gd name="connsiteX0" fmla="*/ 0 w 1377245"/>
                  <a:gd name="connsiteY0" fmla="*/ 306392 h 306392"/>
                  <a:gd name="connsiteX1" fmla="*/ 56445 w 1377245"/>
                  <a:gd name="connsiteY1" fmla="*/ 249947 h 306392"/>
                  <a:gd name="connsiteX2" fmla="*/ 90311 w 1377245"/>
                  <a:gd name="connsiteY2" fmla="*/ 238658 h 306392"/>
                  <a:gd name="connsiteX3" fmla="*/ 124178 w 1377245"/>
                  <a:gd name="connsiteY3" fmla="*/ 204792 h 306392"/>
                  <a:gd name="connsiteX4" fmla="*/ 158045 w 1377245"/>
                  <a:gd name="connsiteY4" fmla="*/ 193503 h 306392"/>
                  <a:gd name="connsiteX5" fmla="*/ 214489 w 1377245"/>
                  <a:gd name="connsiteY5" fmla="*/ 159636 h 306392"/>
                  <a:gd name="connsiteX6" fmla="*/ 248356 w 1377245"/>
                  <a:gd name="connsiteY6" fmla="*/ 137058 h 306392"/>
                  <a:gd name="connsiteX7" fmla="*/ 372533 w 1377245"/>
                  <a:gd name="connsiteY7" fmla="*/ 114481 h 306392"/>
                  <a:gd name="connsiteX8" fmla="*/ 462845 w 1377245"/>
                  <a:gd name="connsiteY8" fmla="*/ 80614 h 306392"/>
                  <a:gd name="connsiteX9" fmla="*/ 508000 w 1377245"/>
                  <a:gd name="connsiteY9" fmla="*/ 58036 h 306392"/>
                  <a:gd name="connsiteX10" fmla="*/ 575733 w 1377245"/>
                  <a:gd name="connsiteY10" fmla="*/ 46747 h 306392"/>
                  <a:gd name="connsiteX11" fmla="*/ 632178 w 1377245"/>
                  <a:gd name="connsiteY11" fmla="*/ 35458 h 306392"/>
                  <a:gd name="connsiteX12" fmla="*/ 666045 w 1377245"/>
                  <a:gd name="connsiteY12" fmla="*/ 12881 h 306392"/>
                  <a:gd name="connsiteX13" fmla="*/ 699911 w 1377245"/>
                  <a:gd name="connsiteY13" fmla="*/ 1592 h 306392"/>
                  <a:gd name="connsiteX14" fmla="*/ 1377245 w 1377245"/>
                  <a:gd name="connsiteY14" fmla="*/ 1592 h 306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7245" h="306392">
                    <a:moveTo>
                      <a:pt x="0" y="306392"/>
                    </a:moveTo>
                    <a:cubicBezTo>
                      <a:pt x="18815" y="287577"/>
                      <a:pt x="35158" y="265912"/>
                      <a:pt x="56445" y="249947"/>
                    </a:cubicBezTo>
                    <a:cubicBezTo>
                      <a:pt x="65964" y="242807"/>
                      <a:pt x="80410" y="245259"/>
                      <a:pt x="90311" y="238658"/>
                    </a:cubicBezTo>
                    <a:cubicBezTo>
                      <a:pt x="103595" y="229802"/>
                      <a:pt x="110894" y="213648"/>
                      <a:pt x="124178" y="204792"/>
                    </a:cubicBezTo>
                    <a:cubicBezTo>
                      <a:pt x="134079" y="198191"/>
                      <a:pt x="147402" y="198825"/>
                      <a:pt x="158045" y="193503"/>
                    </a:cubicBezTo>
                    <a:cubicBezTo>
                      <a:pt x="177670" y="183690"/>
                      <a:pt x="195883" y="171265"/>
                      <a:pt x="214489" y="159636"/>
                    </a:cubicBezTo>
                    <a:cubicBezTo>
                      <a:pt x="225994" y="152445"/>
                      <a:pt x="235652" y="141822"/>
                      <a:pt x="248356" y="137058"/>
                    </a:cubicBezTo>
                    <a:cubicBezTo>
                      <a:pt x="260972" y="132327"/>
                      <a:pt x="364932" y="115748"/>
                      <a:pt x="372533" y="114481"/>
                    </a:cubicBezTo>
                    <a:cubicBezTo>
                      <a:pt x="442094" y="68107"/>
                      <a:pt x="365195" y="113164"/>
                      <a:pt x="462845" y="80614"/>
                    </a:cubicBezTo>
                    <a:cubicBezTo>
                      <a:pt x="478810" y="75292"/>
                      <a:pt x="491881" y="62872"/>
                      <a:pt x="508000" y="58036"/>
                    </a:cubicBezTo>
                    <a:cubicBezTo>
                      <a:pt x="529924" y="51459"/>
                      <a:pt x="553213" y="50842"/>
                      <a:pt x="575733" y="46747"/>
                    </a:cubicBezTo>
                    <a:cubicBezTo>
                      <a:pt x="594611" y="43315"/>
                      <a:pt x="613363" y="39221"/>
                      <a:pt x="632178" y="35458"/>
                    </a:cubicBezTo>
                    <a:cubicBezTo>
                      <a:pt x="643467" y="27932"/>
                      <a:pt x="653910" y="18949"/>
                      <a:pt x="666045" y="12881"/>
                    </a:cubicBezTo>
                    <a:cubicBezTo>
                      <a:pt x="676688" y="7560"/>
                      <a:pt x="688013" y="1781"/>
                      <a:pt x="699911" y="1592"/>
                    </a:cubicBezTo>
                    <a:cubicBezTo>
                      <a:pt x="925661" y="-1991"/>
                      <a:pt x="1151467" y="1592"/>
                      <a:pt x="1377245" y="1592"/>
                    </a:cubicBezTo>
                  </a:path>
                </a:pathLst>
              </a:custGeom>
              <a:noFill/>
              <a:ln w="57150">
                <a:solidFill>
                  <a:schemeClr val="accent6">
                    <a:lumMod val="75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179512" y="3563724"/>
                <a:ext cx="35886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u="sng" dirty="0" smtClean="0">
                    <a:solidFill>
                      <a:srgbClr val="9900CC"/>
                    </a:solidFill>
                  </a:rPr>
                  <a:t>Integrands having strong oscillations</a:t>
                </a:r>
                <a:endParaRPr kumimoji="1" lang="ja-JP" altLang="en-US" u="sng" dirty="0">
                  <a:solidFill>
                    <a:srgbClr val="9900CC"/>
                  </a:solidFill>
                </a:endParaRPr>
              </a:p>
            </p:txBody>
          </p:sp>
        </p:grpSp>
      </p:grp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79512" y="224644"/>
            <a:ext cx="6936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Photon </a:t>
            </a:r>
            <a:r>
              <a:rPr lang="en-US" altLang="ja-JP" sz="2000" dirty="0" smtClean="0"/>
              <a:t>propagation </a:t>
            </a:r>
            <a:r>
              <a:rPr lang="en-US" altLang="ja-JP" sz="2000" dirty="0"/>
              <a:t>in </a:t>
            </a:r>
            <a:r>
              <a:rPr lang="en-US" altLang="ja-JP" sz="2000" dirty="0" smtClean="0"/>
              <a:t>a constant external magnetic field</a:t>
            </a:r>
            <a:endParaRPr lang="en-US" altLang="ja-JP" sz="2000" dirty="0"/>
          </a:p>
        </p:txBody>
      </p:sp>
      <p:grpSp>
        <p:nvGrpSpPr>
          <p:cNvPr id="32" name="グループ化 31"/>
          <p:cNvGrpSpPr/>
          <p:nvPr/>
        </p:nvGrpSpPr>
        <p:grpSpPr>
          <a:xfrm>
            <a:off x="251520" y="584684"/>
            <a:ext cx="6185028" cy="1840270"/>
            <a:chOff x="145772" y="984288"/>
            <a:chExt cx="7006448" cy="2084672"/>
          </a:xfrm>
        </p:grpSpPr>
        <p:sp>
          <p:nvSpPr>
            <p:cNvPr id="33" name="テキスト ボックス 24"/>
            <p:cNvSpPr txBox="1">
              <a:spLocks noChangeArrowheads="1"/>
            </p:cNvSpPr>
            <p:nvPr/>
          </p:nvSpPr>
          <p:spPr bwMode="auto">
            <a:xfrm>
              <a:off x="145772" y="984288"/>
              <a:ext cx="7006448" cy="45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u="sng" dirty="0">
                  <a:solidFill>
                    <a:srgbClr val="9900CC"/>
                  </a:solidFill>
                  <a:latin typeface="Calibri" pitchFamily="34" charset="0"/>
                </a:rPr>
                <a:t>Lorentz and gauge symmetries lead to a</a:t>
              </a:r>
              <a:r>
                <a:rPr lang="ja-JP" altLang="en-US" sz="2000" u="sng" dirty="0">
                  <a:solidFill>
                    <a:srgbClr val="9900CC"/>
                  </a:solidFill>
                  <a:latin typeface="Calibri" pitchFamily="34" charset="0"/>
                </a:rPr>
                <a:t> </a:t>
              </a:r>
              <a:r>
                <a:rPr lang="en-US" altLang="ja-JP" sz="2000" u="sng" dirty="0">
                  <a:solidFill>
                    <a:srgbClr val="9900CC"/>
                  </a:solidFill>
                  <a:latin typeface="Calibri" pitchFamily="34" charset="0"/>
                </a:rPr>
                <a:t>tensor structure, </a:t>
              </a:r>
              <a:endParaRPr lang="ja-JP" altLang="en-US" sz="2000" u="sng" dirty="0">
                <a:solidFill>
                  <a:srgbClr val="9900CC"/>
                </a:solidFill>
                <a:latin typeface="Calibri" pitchFamily="34" charset="0"/>
              </a:endParaRPr>
            </a:p>
          </p:txBody>
        </p:sp>
        <p:grpSp>
          <p:nvGrpSpPr>
            <p:cNvPr id="34" name="グループ化 33"/>
            <p:cNvGrpSpPr/>
            <p:nvPr/>
          </p:nvGrpSpPr>
          <p:grpSpPr>
            <a:xfrm>
              <a:off x="467544" y="1484784"/>
              <a:ext cx="5472608" cy="586324"/>
              <a:chOff x="467544" y="1484784"/>
              <a:chExt cx="5472608" cy="586324"/>
            </a:xfrm>
          </p:grpSpPr>
          <p:sp>
            <p:nvSpPr>
              <p:cNvPr id="46" name="円/楕円 45"/>
              <p:cNvSpPr/>
              <p:nvPr/>
            </p:nvSpPr>
            <p:spPr>
              <a:xfrm>
                <a:off x="3995936" y="1484784"/>
                <a:ext cx="576064" cy="576064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5292080" y="1495044"/>
                <a:ext cx="576064" cy="576064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2699792" y="1484784"/>
                <a:ext cx="576064" cy="5760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9" name="図 48" descr="\begin{document}&#10;\begin{align*}&#10;\Pi_{\rm ex}^{\mu\nu} (q^2) = - \left\{ \chi_0  P_0^{\mu\nu} + \chi_1 P_1^{\mu\nu} + \chi_2  P_2^{\mu\nu} \right\}&#10;\end{align*}&#10;\end{document}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7544" y="1628800"/>
                <a:ext cx="5472608" cy="367591"/>
              </a:xfrm>
              <a:prstGeom prst="rect">
                <a:avLst/>
              </a:prstGeom>
            </p:spPr>
          </p:pic>
        </p:grpSp>
        <p:grpSp>
          <p:nvGrpSpPr>
            <p:cNvPr id="35" name="グループ化 34"/>
            <p:cNvGrpSpPr/>
            <p:nvPr/>
          </p:nvGrpSpPr>
          <p:grpSpPr>
            <a:xfrm>
              <a:off x="539552" y="2132856"/>
              <a:ext cx="2088232" cy="432048"/>
              <a:chOff x="539552" y="2132856"/>
              <a:chExt cx="2088232" cy="432048"/>
            </a:xfrm>
          </p:grpSpPr>
          <p:sp>
            <p:nvSpPr>
              <p:cNvPr id="44" name="角丸四角形 43"/>
              <p:cNvSpPr/>
              <p:nvPr/>
            </p:nvSpPr>
            <p:spPr>
              <a:xfrm>
                <a:off x="539552" y="2132856"/>
                <a:ext cx="2088232" cy="43204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5" name="図 44" descr="\begin{document}&#10;\begin{align*}&#10;P^{\mu\nu}_0 = q^2 \eta^{\mu\nu}  - q^\mu q^\nu &#10;\end{align*}&#10;\end{document}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11560" y="2220481"/>
                <a:ext cx="1978321" cy="272415"/>
              </a:xfrm>
              <a:prstGeom prst="rect">
                <a:avLst/>
              </a:prstGeom>
            </p:spPr>
          </p:pic>
        </p:grpSp>
        <p:grpSp>
          <p:nvGrpSpPr>
            <p:cNvPr id="38" name="グループ化 37"/>
            <p:cNvGrpSpPr/>
            <p:nvPr/>
          </p:nvGrpSpPr>
          <p:grpSpPr>
            <a:xfrm>
              <a:off x="2843808" y="2132856"/>
              <a:ext cx="2160240" cy="936104"/>
              <a:chOff x="2843808" y="2132856"/>
              <a:chExt cx="2160240" cy="936104"/>
            </a:xfrm>
          </p:grpSpPr>
          <p:sp>
            <p:nvSpPr>
              <p:cNvPr id="40" name="角丸四角形 39"/>
              <p:cNvSpPr/>
              <p:nvPr/>
            </p:nvSpPr>
            <p:spPr>
              <a:xfrm>
                <a:off x="2843808" y="2132856"/>
                <a:ext cx="2160240" cy="936104"/>
              </a:xfrm>
              <a:prstGeom prst="roundRect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1" name="図 40" descr="\begin{document}&#10;\begin{align*}&#10;P^{\mu\nu}_1 = q^2_\parallel  \eta^{\mu\nu}_\parallel  - q^\mu_\parallel  q^\nu_ \parallel &#10;\end{align*}&#10;\end{document}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915816" y="2204864"/>
                <a:ext cx="1978321" cy="325755"/>
              </a:xfrm>
              <a:prstGeom prst="rect">
                <a:avLst/>
              </a:prstGeom>
            </p:spPr>
          </p:pic>
          <p:pic>
            <p:nvPicPr>
              <p:cNvPr id="43" name="図 42" descr="\begin{document}&#10;\begin{align*}&#10;P^{\mu\nu}_2 = q^2_\perp \eta^{\mu\nu}_\perp - q^\mu_\perp q^\nu_\perp&#10;\end{align*}&#10;\end{document}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915816" y="2636912"/>
                <a:ext cx="2064004" cy="276225"/>
              </a:xfrm>
              <a:prstGeom prst="rect">
                <a:avLst/>
              </a:prstGeom>
            </p:spPr>
          </p:pic>
        </p:grpSp>
      </p:grpSp>
      <p:grpSp>
        <p:nvGrpSpPr>
          <p:cNvPr id="12" name="グループ化 11"/>
          <p:cNvGrpSpPr/>
          <p:nvPr/>
        </p:nvGrpSpPr>
        <p:grpSpPr>
          <a:xfrm>
            <a:off x="6256164" y="195377"/>
            <a:ext cx="2760051" cy="1831300"/>
            <a:chOff x="5868144" y="1880828"/>
            <a:chExt cx="2760051" cy="1831300"/>
          </a:xfrm>
        </p:grpSpPr>
        <p:sp>
          <p:nvSpPr>
            <p:cNvPr id="18" name="正方形/長方形 17"/>
            <p:cNvSpPr/>
            <p:nvPr/>
          </p:nvSpPr>
          <p:spPr>
            <a:xfrm>
              <a:off x="6014669" y="2666668"/>
              <a:ext cx="1214446" cy="486470"/>
            </a:xfrm>
            <a:prstGeom prst="rect">
              <a:avLst/>
            </a:prstGeom>
            <a:solidFill>
              <a:srgbClr val="C9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5868144" y="1880828"/>
              <a:ext cx="2760051" cy="1831300"/>
            </a:xfrm>
            <a:prstGeom prst="roundRect">
              <a:avLst/>
            </a:prstGeom>
            <a:solidFill>
              <a:srgbClr val="B7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Text Box 30"/>
            <p:cNvSpPr txBox="1">
              <a:spLocks noChangeArrowheads="1"/>
            </p:cNvSpPr>
            <p:nvPr/>
          </p:nvSpPr>
          <p:spPr bwMode="auto">
            <a:xfrm>
              <a:off x="5868144" y="1924701"/>
              <a:ext cx="219672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1400" dirty="0">
                  <a:solidFill>
                    <a:srgbClr val="0033CC"/>
                  </a:solidFill>
                </a:rPr>
                <a:t>θ: angle btw B-field and </a:t>
              </a:r>
              <a:endParaRPr lang="en-US" altLang="ja-JP" sz="1400" dirty="0" smtClean="0">
                <a:solidFill>
                  <a:srgbClr val="0033CC"/>
                </a:solidFill>
              </a:endParaRPr>
            </a:p>
            <a:p>
              <a:r>
                <a:rPr lang="en-US" altLang="ja-JP" sz="1400" dirty="0">
                  <a:solidFill>
                    <a:srgbClr val="0033CC"/>
                  </a:solidFill>
                </a:rPr>
                <a:t>p</a:t>
              </a:r>
              <a:r>
                <a:rPr lang="en-US" altLang="ja-JP" sz="1400" dirty="0" smtClean="0">
                  <a:solidFill>
                    <a:srgbClr val="0033CC"/>
                  </a:solidFill>
                </a:rPr>
                <a:t>hoton propagation</a:t>
              </a:r>
              <a:endParaRPr lang="en-US" altLang="ja-JP" sz="1400" dirty="0">
                <a:solidFill>
                  <a:srgbClr val="0033CC"/>
                </a:solidFill>
              </a:endParaRPr>
            </a:p>
          </p:txBody>
        </p:sp>
        <p:grpSp>
          <p:nvGrpSpPr>
            <p:cNvPr id="56" name="グループ化 55"/>
            <p:cNvGrpSpPr/>
            <p:nvPr/>
          </p:nvGrpSpPr>
          <p:grpSpPr>
            <a:xfrm>
              <a:off x="7402014" y="2251396"/>
              <a:ext cx="1154278" cy="1352720"/>
              <a:chOff x="7402014" y="2179387"/>
              <a:chExt cx="1154278" cy="1352720"/>
            </a:xfrm>
          </p:grpSpPr>
          <p:sp>
            <p:nvSpPr>
              <p:cNvPr id="57" name="Text Box 29"/>
              <p:cNvSpPr txBox="1">
                <a:spLocks noChangeArrowheads="1"/>
              </p:cNvSpPr>
              <p:nvPr/>
            </p:nvSpPr>
            <p:spPr bwMode="auto">
              <a:xfrm>
                <a:off x="7532990" y="2195572"/>
                <a:ext cx="3513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>
                    <a:solidFill>
                      <a:srgbClr val="0033CC"/>
                    </a:solidFill>
                  </a:rPr>
                  <a:t>B</a:t>
                </a:r>
              </a:p>
            </p:txBody>
          </p:sp>
          <p:cxnSp>
            <p:nvCxnSpPr>
              <p:cNvPr id="58" name="直線矢印コネクタ 57"/>
              <p:cNvCxnSpPr/>
              <p:nvPr/>
            </p:nvCxnSpPr>
            <p:spPr>
              <a:xfrm>
                <a:off x="7465828" y="2853955"/>
                <a:ext cx="106661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矢印コネクタ 58"/>
              <p:cNvCxnSpPr/>
              <p:nvPr/>
            </p:nvCxnSpPr>
            <p:spPr>
              <a:xfrm flipH="1" flipV="1">
                <a:off x="7964456" y="2179387"/>
                <a:ext cx="12078" cy="13527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下矢印 59"/>
              <p:cNvSpPr>
                <a:spLocks noChangeArrowheads="1"/>
              </p:cNvSpPr>
              <p:nvPr/>
            </p:nvSpPr>
            <p:spPr bwMode="auto">
              <a:xfrm rot="10800000">
                <a:off x="7884368" y="2307972"/>
                <a:ext cx="180497" cy="1091966"/>
              </a:xfrm>
              <a:prstGeom prst="downArrow">
                <a:avLst>
                  <a:gd name="adj1" fmla="val 50000"/>
                  <a:gd name="adj2" fmla="val 50010"/>
                </a:avLst>
              </a:prstGeom>
              <a:solidFill>
                <a:srgbClr val="0000FF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61" name="Picture 34" descr="\begin{document}&#10;\begin{align*}&#10;\theta&#10;\end{align*}&#10;\end{document}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172400" y="2339908"/>
                <a:ext cx="116043" cy="206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" name="フリーフォーム 61"/>
              <p:cNvSpPr/>
              <p:nvPr/>
            </p:nvSpPr>
            <p:spPr>
              <a:xfrm rot="19944338" flipH="1" flipV="1">
                <a:off x="7966324" y="2652014"/>
                <a:ext cx="589968" cy="68159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弧 62"/>
              <p:cNvSpPr/>
              <p:nvPr/>
            </p:nvSpPr>
            <p:spPr>
              <a:xfrm>
                <a:off x="7402014" y="2519251"/>
                <a:ext cx="914400" cy="931929"/>
              </a:xfrm>
              <a:prstGeom prst="arc">
                <a:avLst>
                  <a:gd name="adj1" fmla="val 16850579"/>
                  <a:gd name="adj2" fmla="val 19675955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4" name="図 39" descr="\begin{document}&#10;\begin{eqnarray}&#10;q^\mu &amp;=&amp; (q^0 , q_\perp, 0 , q^3) \nonumber\\&#10;q^\mu_{\parallel} &amp;=&amp; (q^0, 0, 0, ,q^3) \nonumber\\&#10;q^\mu_{\perp} &amp;=&amp; (0, q_\perp, 0, 0) \nonumber&#10;\end{eqnarray}&#10;\end{document}"/>
            <p:cNvPicPr>
              <a:picLocks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68616" y="2658664"/>
              <a:ext cx="1347700" cy="83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201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75756" y="224644"/>
            <a:ext cx="4251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7030A0"/>
                </a:solidFill>
              </a:rPr>
              <a:t>Summary of relevant scales </a:t>
            </a:r>
          </a:p>
          <a:p>
            <a:r>
              <a:rPr lang="en-US" altLang="ja-JP" sz="2800" dirty="0" smtClean="0">
                <a:solidFill>
                  <a:srgbClr val="7030A0"/>
                </a:solidFill>
              </a:rPr>
              <a:t>and preceding calculations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53897" y="1808820"/>
            <a:ext cx="7643601" cy="3604170"/>
            <a:chOff x="1172421" y="687153"/>
            <a:chExt cx="7643601" cy="3604170"/>
          </a:xfrm>
        </p:grpSpPr>
        <p:cxnSp>
          <p:nvCxnSpPr>
            <p:cNvPr id="4" name="直線矢印コネクタ 3"/>
            <p:cNvCxnSpPr/>
            <p:nvPr/>
          </p:nvCxnSpPr>
          <p:spPr>
            <a:xfrm flipV="1">
              <a:off x="2984523" y="982069"/>
              <a:ext cx="0" cy="23816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flipV="1">
              <a:off x="2984523" y="3359000"/>
              <a:ext cx="3624204" cy="46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2979383" y="3001268"/>
              <a:ext cx="342882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9" descr="\begin{document}&#10;\begin{align*}&#10;q_\parallel^2 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877" y="687153"/>
              <a:ext cx="207097" cy="346691"/>
            </a:xfrm>
            <a:prstGeom prst="rect">
              <a:avLst/>
            </a:prstGeom>
          </p:spPr>
        </p:pic>
        <p:grpSp>
          <p:nvGrpSpPr>
            <p:cNvPr id="17" name="グループ化 16"/>
            <p:cNvGrpSpPr/>
            <p:nvPr/>
          </p:nvGrpSpPr>
          <p:grpSpPr>
            <a:xfrm>
              <a:off x="2820943" y="2483525"/>
              <a:ext cx="327160" cy="103549"/>
              <a:chOff x="1979712" y="3116780"/>
              <a:chExt cx="884674" cy="280005"/>
            </a:xfrm>
          </p:grpSpPr>
          <p:sp>
            <p:nvSpPr>
              <p:cNvPr id="15" name="フリーフォーム 14"/>
              <p:cNvSpPr/>
              <p:nvPr/>
            </p:nvSpPr>
            <p:spPr>
              <a:xfrm>
                <a:off x="2005070" y="3116780"/>
                <a:ext cx="859316" cy="166453"/>
              </a:xfrm>
              <a:custGeom>
                <a:avLst/>
                <a:gdLst>
                  <a:gd name="connsiteX0" fmla="*/ 0 w 859316"/>
                  <a:gd name="connsiteY0" fmla="*/ 100145 h 166453"/>
                  <a:gd name="connsiteX1" fmla="*/ 176270 w 859316"/>
                  <a:gd name="connsiteY1" fmla="*/ 993 h 166453"/>
                  <a:gd name="connsiteX2" fmla="*/ 374573 w 859316"/>
                  <a:gd name="connsiteY2" fmla="*/ 56078 h 166453"/>
                  <a:gd name="connsiteX3" fmla="*/ 627961 w 859316"/>
                  <a:gd name="connsiteY3" fmla="*/ 166247 h 166453"/>
                  <a:gd name="connsiteX4" fmla="*/ 859316 w 859316"/>
                  <a:gd name="connsiteY4" fmla="*/ 78112 h 16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16" h="166453">
                    <a:moveTo>
                      <a:pt x="0" y="100145"/>
                    </a:moveTo>
                    <a:cubicBezTo>
                      <a:pt x="56920" y="54241"/>
                      <a:pt x="113841" y="8337"/>
                      <a:pt x="176270" y="993"/>
                    </a:cubicBezTo>
                    <a:cubicBezTo>
                      <a:pt x="238699" y="-6352"/>
                      <a:pt x="299291" y="28536"/>
                      <a:pt x="374573" y="56078"/>
                    </a:cubicBezTo>
                    <a:cubicBezTo>
                      <a:pt x="449855" y="83620"/>
                      <a:pt x="547171" y="162575"/>
                      <a:pt x="627961" y="166247"/>
                    </a:cubicBezTo>
                    <a:cubicBezTo>
                      <a:pt x="708752" y="169919"/>
                      <a:pt x="784034" y="124015"/>
                      <a:pt x="859316" y="781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1979712" y="3230333"/>
                <a:ext cx="859317" cy="166452"/>
              </a:xfrm>
              <a:custGeom>
                <a:avLst/>
                <a:gdLst>
                  <a:gd name="connsiteX0" fmla="*/ 0 w 859316"/>
                  <a:gd name="connsiteY0" fmla="*/ 100145 h 166453"/>
                  <a:gd name="connsiteX1" fmla="*/ 176270 w 859316"/>
                  <a:gd name="connsiteY1" fmla="*/ 993 h 166453"/>
                  <a:gd name="connsiteX2" fmla="*/ 374573 w 859316"/>
                  <a:gd name="connsiteY2" fmla="*/ 56078 h 166453"/>
                  <a:gd name="connsiteX3" fmla="*/ 627961 w 859316"/>
                  <a:gd name="connsiteY3" fmla="*/ 166247 h 166453"/>
                  <a:gd name="connsiteX4" fmla="*/ 859316 w 859316"/>
                  <a:gd name="connsiteY4" fmla="*/ 78112 h 16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16" h="166453">
                    <a:moveTo>
                      <a:pt x="0" y="100145"/>
                    </a:moveTo>
                    <a:cubicBezTo>
                      <a:pt x="56920" y="54241"/>
                      <a:pt x="113841" y="8337"/>
                      <a:pt x="176270" y="993"/>
                    </a:cubicBezTo>
                    <a:cubicBezTo>
                      <a:pt x="238699" y="-6352"/>
                      <a:pt x="299291" y="28536"/>
                      <a:pt x="374573" y="56078"/>
                    </a:cubicBezTo>
                    <a:cubicBezTo>
                      <a:pt x="449855" y="83620"/>
                      <a:pt x="547171" y="162575"/>
                      <a:pt x="627961" y="166247"/>
                    </a:cubicBezTo>
                    <a:cubicBezTo>
                      <a:pt x="708752" y="169919"/>
                      <a:pt x="784034" y="124015"/>
                      <a:pt x="859316" y="781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0" name="図 19" descr="\begin{document}&#10;The first threshold: &#10;&#10;$q_\parallel^2 = 4m^2 = 1 \ {\rm MeV}^2$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8" y="2794171"/>
              <a:ext cx="1103521" cy="334411"/>
            </a:xfrm>
            <a:prstGeom prst="rect">
              <a:avLst/>
            </a:prstGeom>
          </p:spPr>
        </p:pic>
        <p:pic>
          <p:nvPicPr>
            <p:cNvPr id="21" name="図 20" descr="\begin{document}&#10;UrHIC&#10;&#10;$\sim 100^2-300^2 \ {\rm  MeV}^2$ (thermal)&#10;&#10;$\sim \ {\rm GeV}^2 $ (prompt)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421" y="1137392"/>
              <a:ext cx="1674085" cy="476853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2984523" y="3001268"/>
              <a:ext cx="3329736" cy="362420"/>
            </a:xfrm>
            <a:prstGeom prst="rect">
              <a:avLst/>
            </a:prstGeom>
            <a:solidFill>
              <a:srgbClr val="00B0F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25"/>
            <p:cNvGrpSpPr/>
            <p:nvPr/>
          </p:nvGrpSpPr>
          <p:grpSpPr>
            <a:xfrm rot="5400000">
              <a:off x="4900173" y="3311914"/>
              <a:ext cx="327160" cy="103549"/>
              <a:chOff x="1979712" y="3116780"/>
              <a:chExt cx="884674" cy="280005"/>
            </a:xfrm>
          </p:grpSpPr>
          <p:sp>
            <p:nvSpPr>
              <p:cNvPr id="27" name="フリーフォーム 26"/>
              <p:cNvSpPr/>
              <p:nvPr/>
            </p:nvSpPr>
            <p:spPr>
              <a:xfrm>
                <a:off x="2005070" y="3116780"/>
                <a:ext cx="859316" cy="166453"/>
              </a:xfrm>
              <a:custGeom>
                <a:avLst/>
                <a:gdLst>
                  <a:gd name="connsiteX0" fmla="*/ 0 w 859316"/>
                  <a:gd name="connsiteY0" fmla="*/ 100145 h 166453"/>
                  <a:gd name="connsiteX1" fmla="*/ 176270 w 859316"/>
                  <a:gd name="connsiteY1" fmla="*/ 993 h 166453"/>
                  <a:gd name="connsiteX2" fmla="*/ 374573 w 859316"/>
                  <a:gd name="connsiteY2" fmla="*/ 56078 h 166453"/>
                  <a:gd name="connsiteX3" fmla="*/ 627961 w 859316"/>
                  <a:gd name="connsiteY3" fmla="*/ 166247 h 166453"/>
                  <a:gd name="connsiteX4" fmla="*/ 859316 w 859316"/>
                  <a:gd name="connsiteY4" fmla="*/ 78112 h 16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16" h="166453">
                    <a:moveTo>
                      <a:pt x="0" y="100145"/>
                    </a:moveTo>
                    <a:cubicBezTo>
                      <a:pt x="56920" y="54241"/>
                      <a:pt x="113841" y="8337"/>
                      <a:pt x="176270" y="993"/>
                    </a:cubicBezTo>
                    <a:cubicBezTo>
                      <a:pt x="238699" y="-6352"/>
                      <a:pt x="299291" y="28536"/>
                      <a:pt x="374573" y="56078"/>
                    </a:cubicBezTo>
                    <a:cubicBezTo>
                      <a:pt x="449855" y="83620"/>
                      <a:pt x="547171" y="162575"/>
                      <a:pt x="627961" y="166247"/>
                    </a:cubicBezTo>
                    <a:cubicBezTo>
                      <a:pt x="708752" y="169919"/>
                      <a:pt x="784034" y="124015"/>
                      <a:pt x="859316" y="781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1979712" y="3230333"/>
                <a:ext cx="859317" cy="166452"/>
              </a:xfrm>
              <a:custGeom>
                <a:avLst/>
                <a:gdLst>
                  <a:gd name="connsiteX0" fmla="*/ 0 w 859316"/>
                  <a:gd name="connsiteY0" fmla="*/ 100145 h 166453"/>
                  <a:gd name="connsiteX1" fmla="*/ 176270 w 859316"/>
                  <a:gd name="connsiteY1" fmla="*/ 993 h 166453"/>
                  <a:gd name="connsiteX2" fmla="*/ 374573 w 859316"/>
                  <a:gd name="connsiteY2" fmla="*/ 56078 h 166453"/>
                  <a:gd name="connsiteX3" fmla="*/ 627961 w 859316"/>
                  <a:gd name="connsiteY3" fmla="*/ 166247 h 166453"/>
                  <a:gd name="connsiteX4" fmla="*/ 859316 w 859316"/>
                  <a:gd name="connsiteY4" fmla="*/ 78112 h 16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16" h="166453">
                    <a:moveTo>
                      <a:pt x="0" y="100145"/>
                    </a:moveTo>
                    <a:cubicBezTo>
                      <a:pt x="56920" y="54241"/>
                      <a:pt x="113841" y="8337"/>
                      <a:pt x="176270" y="993"/>
                    </a:cubicBezTo>
                    <a:cubicBezTo>
                      <a:pt x="238699" y="-6352"/>
                      <a:pt x="299291" y="28536"/>
                      <a:pt x="374573" y="56078"/>
                    </a:cubicBezTo>
                    <a:cubicBezTo>
                      <a:pt x="449855" y="83620"/>
                      <a:pt x="547171" y="162575"/>
                      <a:pt x="627961" y="166247"/>
                    </a:cubicBezTo>
                    <a:cubicBezTo>
                      <a:pt x="708752" y="169919"/>
                      <a:pt x="784034" y="124015"/>
                      <a:pt x="859316" y="7811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" name="円/楕円 28"/>
            <p:cNvSpPr/>
            <p:nvPr/>
          </p:nvSpPr>
          <p:spPr>
            <a:xfrm>
              <a:off x="3381277" y="1199997"/>
              <a:ext cx="2830695" cy="828496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 err="1" smtClean="0"/>
                <a:t>Ultrarelativistic</a:t>
              </a:r>
              <a:r>
                <a:rPr kumimoji="1" lang="en-US" altLang="ja-JP" sz="1100" dirty="0" smtClean="0"/>
                <a:t> heavy-ion collisions</a:t>
              </a:r>
              <a:endParaRPr kumimoji="1" lang="ja-JP" altLang="en-US" sz="1100" dirty="0"/>
            </a:p>
          </p:txBody>
        </p:sp>
        <p:pic>
          <p:nvPicPr>
            <p:cNvPr id="30" name="図 29" descr="\begin{document}&#10;\begin{align*}&#10;Br \gg 1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594" y="3570786"/>
              <a:ext cx="680079" cy="198552"/>
            </a:xfrm>
            <a:prstGeom prst="rect">
              <a:avLst/>
            </a:prstGeom>
          </p:spPr>
        </p:pic>
        <p:sp>
          <p:nvSpPr>
            <p:cNvPr id="32" name="角丸四角形 31"/>
            <p:cNvSpPr/>
            <p:nvPr/>
          </p:nvSpPr>
          <p:spPr>
            <a:xfrm>
              <a:off x="5167958" y="2690622"/>
              <a:ext cx="1198730" cy="668378"/>
            </a:xfrm>
            <a:prstGeom prst="roundRect">
              <a:avLst/>
            </a:prstGeom>
            <a:solidFill>
              <a:srgbClr val="7DFFBE">
                <a:alpha val="30196"/>
              </a:srgbClr>
            </a:solidFill>
            <a:ln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084808" y="3829658"/>
              <a:ext cx="3731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solidFill>
                    <a:srgbClr val="00B050"/>
                  </a:solidFill>
                </a:rPr>
                <a:t>Strong field limit: the lowest-Landau-level approximation</a:t>
              </a:r>
            </a:p>
            <a:p>
              <a:r>
                <a:rPr kumimoji="1" lang="en-US" altLang="ja-JP" sz="1200" dirty="0" smtClean="0">
                  <a:solidFill>
                    <a:srgbClr val="00B050"/>
                  </a:solidFill>
                </a:rPr>
                <a:t>(Tsai</a:t>
              </a:r>
              <a:r>
                <a:rPr lang="en-US" altLang="ja-JP" sz="1200" dirty="0">
                  <a:solidFill>
                    <a:srgbClr val="00B050"/>
                  </a:solidFill>
                </a:rPr>
                <a:t> </a:t>
              </a:r>
              <a:r>
                <a:rPr lang="en-US" altLang="ja-JP" sz="1200" dirty="0" smtClean="0">
                  <a:solidFill>
                    <a:srgbClr val="00B050"/>
                  </a:solidFill>
                </a:rPr>
                <a:t>and </a:t>
              </a:r>
              <a:r>
                <a:rPr lang="en-US" altLang="ja-JP" sz="1200" dirty="0" err="1" smtClean="0">
                  <a:solidFill>
                    <a:srgbClr val="00B050"/>
                  </a:solidFill>
                </a:rPr>
                <a:t>Eber</a:t>
              </a:r>
              <a:r>
                <a:rPr lang="en-US" altLang="ja-JP" sz="1200" dirty="0" smtClean="0">
                  <a:solidFill>
                    <a:srgbClr val="00B050"/>
                  </a:solidFill>
                </a:rPr>
                <a:t>, </a:t>
              </a:r>
              <a:r>
                <a:rPr lang="en-US" altLang="ja-JP" sz="1200" dirty="0" err="1" smtClean="0">
                  <a:solidFill>
                    <a:srgbClr val="00B050"/>
                  </a:solidFill>
                </a:rPr>
                <a:t>Shabad</a:t>
              </a:r>
              <a:r>
                <a:rPr lang="en-US" altLang="ja-JP" sz="1200" dirty="0" smtClean="0">
                  <a:solidFill>
                    <a:srgbClr val="00B050"/>
                  </a:solidFill>
                </a:rPr>
                <a:t>, Fukushima</a:t>
              </a:r>
              <a:r>
                <a:rPr kumimoji="1" lang="en-US" altLang="ja-JP" sz="1200" dirty="0" smtClean="0">
                  <a:solidFill>
                    <a:srgbClr val="00B050"/>
                  </a:solidFill>
                </a:rPr>
                <a:t> )</a:t>
              </a:r>
              <a:endParaRPr kumimoji="1" lang="ja-JP" altLang="en-US" sz="1200" dirty="0">
                <a:solidFill>
                  <a:srgbClr val="00B050"/>
                </a:solidFill>
              </a:endParaRPr>
            </a:p>
          </p:txBody>
        </p:sp>
        <p:pic>
          <p:nvPicPr>
            <p:cNvPr id="34" name="図 33" descr="\begin{document}&#10;\begin{align*}&#10;\Br = B / B_c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259" y="3467237"/>
              <a:ext cx="967534" cy="235917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1224195" y="3137166"/>
              <a:ext cx="17229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3399FF"/>
                  </a:solidFill>
                </a:rPr>
                <a:t>Numerical computation </a:t>
              </a:r>
            </a:p>
            <a:p>
              <a:r>
                <a:rPr lang="en-US" altLang="ja-JP" sz="1200" dirty="0" smtClean="0">
                  <a:solidFill>
                    <a:srgbClr val="3399FF"/>
                  </a:solidFill>
                </a:rPr>
                <a:t>below the first threshold</a:t>
              </a:r>
            </a:p>
            <a:p>
              <a:r>
                <a:rPr kumimoji="1" lang="en-US" altLang="ja-JP" sz="1200" dirty="0" smtClean="0">
                  <a:solidFill>
                    <a:srgbClr val="3399FF"/>
                  </a:solidFill>
                </a:rPr>
                <a:t>(</a:t>
              </a:r>
              <a:r>
                <a:rPr kumimoji="1" lang="en-US" altLang="ja-JP" sz="1200" dirty="0" err="1" smtClean="0">
                  <a:solidFill>
                    <a:srgbClr val="3399FF"/>
                  </a:solidFill>
                </a:rPr>
                <a:t>Kohri</a:t>
              </a:r>
              <a:r>
                <a:rPr kumimoji="1" lang="en-US" altLang="ja-JP" sz="1200" dirty="0" smtClean="0">
                  <a:solidFill>
                    <a:srgbClr val="3399FF"/>
                  </a:solidFill>
                </a:rPr>
                <a:t> and Yamada)</a:t>
              </a:r>
              <a:endParaRPr kumimoji="1" lang="ja-JP" altLang="en-US" sz="1200" dirty="0">
                <a:solidFill>
                  <a:srgbClr val="3399FF"/>
                </a:solidFill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2989211" y="3209485"/>
              <a:ext cx="357732" cy="149514"/>
            </a:xfrm>
            <a:prstGeom prst="roundRect">
              <a:avLst/>
            </a:prstGeom>
            <a:solidFill>
              <a:srgbClr val="FF0000">
                <a:alpha val="69804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835896" y="3570786"/>
              <a:ext cx="2065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rgbClr val="FF0000"/>
                  </a:solidFill>
                </a:rPr>
                <a:t>Weak field &amp; soft photon limit</a:t>
              </a:r>
            </a:p>
            <a:p>
              <a:r>
                <a:rPr lang="en-US" altLang="ja-JP" sz="1200" dirty="0" smtClean="0">
                  <a:solidFill>
                    <a:srgbClr val="FF0000"/>
                  </a:solidFill>
                </a:rPr>
                <a:t>(Adler)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9432540" y="3972206"/>
            <a:ext cx="8527782" cy="2342675"/>
            <a:chOff x="360259" y="4449215"/>
            <a:chExt cx="8527782" cy="2342675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211136" y="4449215"/>
              <a:ext cx="4676905" cy="2342675"/>
              <a:chOff x="642485" y="1093194"/>
              <a:chExt cx="8227798" cy="4121329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2485" y="1093194"/>
                <a:ext cx="6715455" cy="4032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テキスト ボックス 37"/>
              <p:cNvSpPr txBox="1"/>
              <p:nvPr/>
            </p:nvSpPr>
            <p:spPr>
              <a:xfrm>
                <a:off x="7231261" y="4618925"/>
                <a:ext cx="1639022" cy="595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i="1" dirty="0" smtClean="0"/>
                  <a:t>B</a:t>
                </a:r>
                <a:r>
                  <a:rPr lang="en-US" altLang="ja-JP" sz="1600" i="1" baseline="-25000" dirty="0" smtClean="0"/>
                  <a:t>r</a:t>
                </a:r>
                <a:r>
                  <a:rPr lang="en-US" altLang="ja-JP" sz="1600" i="1" dirty="0" smtClean="0"/>
                  <a:t>=B/B</a:t>
                </a:r>
                <a:r>
                  <a:rPr lang="en-US" altLang="ja-JP" sz="1600" i="1" baseline="-25000" dirty="0" smtClean="0"/>
                  <a:t>c</a:t>
                </a:r>
                <a:endParaRPr lang="ja-JP" altLang="en-US" sz="1600" i="1" baseline="-25000" dirty="0" smtClean="0"/>
              </a:p>
            </p:txBody>
          </p:sp>
          <p:pic>
            <p:nvPicPr>
              <p:cNvPr id="40" name="図 39" descr="\begin{document}&#10;\begin{align*}&#10;\chi_0&#10;\end{align*}&#10;\end{document}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60032" y="2636912"/>
                <a:ext cx="374732" cy="263590"/>
              </a:xfrm>
              <a:prstGeom prst="rect">
                <a:avLst/>
              </a:prstGeom>
            </p:spPr>
          </p:pic>
          <p:pic>
            <p:nvPicPr>
              <p:cNvPr id="41" name="図 40" descr="\begin{document}&#10;\begin{align*}&#10;\chi_1&#10;\end{align*}&#10;\end{document}"/>
              <p:cNvPicPr>
                <a:picLocks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860032" y="1484784"/>
                <a:ext cx="362029" cy="263590"/>
              </a:xfrm>
              <a:prstGeom prst="rect">
                <a:avLst/>
              </a:prstGeom>
            </p:spPr>
          </p:pic>
          <p:pic>
            <p:nvPicPr>
              <p:cNvPr id="42" name="図 41" descr="\begin{document}&#10;\begin{align*}&#10;\chi_2&#10;\end{align*}&#10;\end{document}"/>
              <p:cNvPicPr>
                <a:picLocks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860032" y="3453442"/>
                <a:ext cx="371557" cy="263590"/>
              </a:xfrm>
              <a:prstGeom prst="rect">
                <a:avLst/>
              </a:prstGeom>
            </p:spPr>
          </p:pic>
        </p:grpSp>
        <p:sp>
          <p:nvSpPr>
            <p:cNvPr id="8" name="テキスト ボックス 7"/>
            <p:cNvSpPr txBox="1"/>
            <p:nvPr/>
          </p:nvSpPr>
          <p:spPr>
            <a:xfrm>
              <a:off x="360259" y="4481825"/>
              <a:ext cx="349166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i="1" dirty="0" smtClean="0">
                  <a:solidFill>
                    <a:srgbClr val="0070C0"/>
                  </a:solidFill>
                </a:rPr>
                <a:t>Br-dependence of the coefficients </a:t>
              </a:r>
            </a:p>
            <a:p>
              <a:r>
                <a:rPr lang="en-US" altLang="ja-JP" sz="1600" i="1" dirty="0" smtClean="0">
                  <a:solidFill>
                    <a:srgbClr val="0070C0"/>
                  </a:solidFill>
                </a:rPr>
                <a:t>in soft-photon limit:</a:t>
              </a:r>
            </a:p>
            <a:p>
              <a:endParaRPr kumimoji="1" lang="en-US" altLang="ja-JP" sz="1600" i="1" dirty="0">
                <a:solidFill>
                  <a:srgbClr val="0070C0"/>
                </a:solidFill>
              </a:endParaRPr>
            </a:p>
            <a:p>
              <a:r>
                <a:rPr lang="en-US" altLang="ja-JP" sz="1600" i="1" dirty="0" smtClean="0">
                  <a:solidFill>
                    <a:srgbClr val="0070C0"/>
                  </a:solidFill>
                </a:rPr>
                <a:t>Comparison btw limiting behavior </a:t>
              </a:r>
            </a:p>
            <a:p>
              <a:r>
                <a:rPr lang="en-US" altLang="ja-JP" sz="1600" i="1" dirty="0" smtClean="0">
                  <a:solidFill>
                    <a:srgbClr val="0070C0"/>
                  </a:solidFill>
                </a:rPr>
                <a:t>and numerical computation.</a:t>
              </a:r>
              <a:endParaRPr kumimoji="1" lang="ja-JP" altLang="en-US" sz="1600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2837372" y="1982165"/>
            <a:ext cx="3354807" cy="17265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ja-JP" sz="7200" dirty="0" smtClean="0">
                <a:solidFill>
                  <a:prstClr val="white"/>
                </a:solidFill>
              </a:rPr>
              <a:t>?</a:t>
            </a:r>
          </a:p>
          <a:p>
            <a:pPr lvl="0" algn="ctr"/>
            <a:r>
              <a:rPr lang="en-US" altLang="ja-JP" sz="2800" dirty="0" smtClean="0">
                <a:solidFill>
                  <a:prstClr val="white"/>
                </a:solidFill>
              </a:rPr>
              <a:t>Untouched so far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771800" y="1808820"/>
            <a:ext cx="3518403" cy="2597089"/>
          </a:xfrm>
          <a:prstGeom prst="rect">
            <a:avLst/>
          </a:prstGeom>
          <a:solidFill>
            <a:srgbClr val="FF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7030A0"/>
                </a:solidFill>
              </a:rPr>
              <a:t>General analytic expression</a:t>
            </a:r>
            <a:endParaRPr kumimoji="1" lang="ja-JP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9851987" y="338968"/>
            <a:ext cx="4248472" cy="960406"/>
            <a:chOff x="107504" y="2132856"/>
            <a:chExt cx="4248472" cy="960406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07504" y="2132856"/>
              <a:ext cx="2701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u="sng" dirty="0" err="1" smtClean="0">
                  <a:solidFill>
                    <a:srgbClr val="3377FF"/>
                  </a:solidFill>
                </a:rPr>
                <a:t>Dimesionless</a:t>
              </a:r>
              <a:r>
                <a:rPr kumimoji="1" lang="en-US" altLang="ja-JP" u="sng" dirty="0" smtClean="0">
                  <a:solidFill>
                    <a:srgbClr val="3377FF"/>
                  </a:solidFill>
                </a:rPr>
                <a:t> variables</a:t>
              </a:r>
              <a:endParaRPr kumimoji="1" lang="ja-JP" altLang="en-US" u="sng" dirty="0">
                <a:solidFill>
                  <a:srgbClr val="3377FF"/>
                </a:solidFill>
              </a:endParaRPr>
            </a:p>
          </p:txBody>
        </p:sp>
        <p:pic>
          <p:nvPicPr>
            <p:cNvPr id="10" name="図 9" descr="\begin{document}&#10;$\Br = \frac{ B }{ B_c } \ , \ \ &#10;r_\parallel^2 = \frac{q_\parallel^2 }{ 4 m^2 } \ , \ \ &#10;r_\perp^2 = \frac{ q_\perp^2 }{ 4 m^2 }$&#10;\end{document}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713" y="2622968"/>
              <a:ext cx="3715263" cy="470294"/>
            </a:xfrm>
            <a:prstGeom prst="rect">
              <a:avLst/>
            </a:prstGeom>
            <a:solidFill>
              <a:srgbClr val="B3EBFF"/>
            </a:solidFill>
          </p:spPr>
        </p:pic>
      </p:grpSp>
      <p:sp>
        <p:nvSpPr>
          <p:cNvPr id="30" name="テキスト ボックス 29"/>
          <p:cNvSpPr txBox="1"/>
          <p:nvPr/>
        </p:nvSpPr>
        <p:spPr>
          <a:xfrm>
            <a:off x="9900592" y="1763524"/>
            <a:ext cx="86426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91FE"/>
                </a:solidFill>
              </a:rPr>
              <a:t>Vacuum b</a:t>
            </a:r>
            <a:r>
              <a:rPr kumimoji="1" lang="en-US" altLang="ja-JP" sz="2400" b="1" dirty="0" smtClean="0">
                <a:solidFill>
                  <a:srgbClr val="0091FE"/>
                </a:solidFill>
              </a:rPr>
              <a:t>irefringence </a:t>
            </a:r>
            <a:r>
              <a:rPr lang="en-US" altLang="ja-JP" sz="2400" b="1" dirty="0" smtClean="0">
                <a:solidFill>
                  <a:srgbClr val="0091FE"/>
                </a:solidFill>
              </a:rPr>
              <a:t>has been led by the tensor structure.</a:t>
            </a:r>
          </a:p>
          <a:p>
            <a:endParaRPr kumimoji="1" lang="en-US" altLang="ja-JP" dirty="0"/>
          </a:p>
          <a:p>
            <a:r>
              <a:rPr lang="en-US" altLang="ja-JP" sz="2400" b="1" dirty="0" smtClean="0">
                <a:solidFill>
                  <a:srgbClr val="FF66CC"/>
                </a:solidFill>
              </a:rPr>
              <a:t>What dynamics is encoded in the scalar functions, </a:t>
            </a:r>
            <a:r>
              <a:rPr lang="en-US" altLang="ja-JP" sz="2400" b="1" dirty="0" err="1" smtClean="0">
                <a:solidFill>
                  <a:srgbClr val="FF66CC"/>
                </a:solidFill>
              </a:rPr>
              <a:t>χ</a:t>
            </a:r>
            <a:r>
              <a:rPr lang="en-US" altLang="ja-JP" sz="2400" b="1" baseline="-25000" dirty="0" err="1" smtClean="0">
                <a:solidFill>
                  <a:srgbClr val="FF66CC"/>
                </a:solidFill>
              </a:rPr>
              <a:t>i</a:t>
            </a:r>
            <a:r>
              <a:rPr lang="en-US" altLang="ja-JP" sz="2400" b="1" baseline="-25000" dirty="0">
                <a:solidFill>
                  <a:srgbClr val="FF66CC"/>
                </a:solidFill>
              </a:rPr>
              <a:t> </a:t>
            </a:r>
            <a:r>
              <a:rPr lang="en-US" altLang="ja-JP" sz="2400" b="1" dirty="0" smtClean="0">
                <a:solidFill>
                  <a:srgbClr val="FF66CC"/>
                </a:solidFill>
              </a:rPr>
              <a:t>?</a:t>
            </a:r>
            <a:endParaRPr kumimoji="1" lang="ja-JP" altLang="en-US" sz="2400" b="1" baseline="-25000" dirty="0">
              <a:solidFill>
                <a:srgbClr val="FF66CC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595" y="4353619"/>
            <a:ext cx="3970909" cy="245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グループ化 24"/>
          <p:cNvGrpSpPr/>
          <p:nvPr/>
        </p:nvGrpSpPr>
        <p:grpSpPr>
          <a:xfrm>
            <a:off x="1183284" y="246421"/>
            <a:ext cx="6999673" cy="1976744"/>
            <a:chOff x="1187624" y="3108440"/>
            <a:chExt cx="6999673" cy="1976744"/>
          </a:xfrm>
        </p:grpSpPr>
        <p:pic>
          <p:nvPicPr>
            <p:cNvPr id="12" name="図 11" descr="\begin{document}&#10;\begin{eqnarray}&#10;\chi_i %(r_\parallel^2, r_\perp^2, \Br) &#10;=&#10;\frac{ \alpha \Br }{ 4\pi }  e^{ - \eta }  &#10;\sum_{\ell=0}^{\infty} &#10;\sum_{n=0}^{\infty} \ &#10;%(2-\delta_{n0} ) \ &#10;\Omega_{\ell \, i}^{n}  &#10;\nonumber&#10;\end{eqnarray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100" y="4359240"/>
              <a:ext cx="2448272" cy="725944"/>
            </a:xfrm>
            <a:prstGeom prst="rect">
              <a:avLst/>
            </a:prstGeom>
            <a:solidFill>
              <a:srgbClr val="CCCCFF"/>
            </a:solidFill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1254063" y="3923764"/>
              <a:ext cx="44237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u="sng" dirty="0" smtClean="0">
                  <a:solidFill>
                    <a:srgbClr val="0070C0"/>
                  </a:solidFill>
                </a:rPr>
                <a:t>Decomposition into a double infinite sum</a:t>
              </a:r>
              <a:endParaRPr kumimoji="1" lang="ja-JP" altLang="en-US" sz="2000" i="1" u="sng" dirty="0">
                <a:solidFill>
                  <a:srgbClr val="0070C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187624" y="3108440"/>
              <a:ext cx="69996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7030A0"/>
                  </a:solidFill>
                </a:rPr>
                <a:t>Analytic results of integrals without any approximation</a:t>
              </a:r>
              <a:endParaRPr kumimoji="1" lang="ja-JP" altLang="en-US" sz="24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141338" y="4599291"/>
            <a:ext cx="4896544" cy="1710029"/>
            <a:chOff x="35496" y="5178163"/>
            <a:chExt cx="4896544" cy="1710029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35496" y="5178163"/>
              <a:ext cx="48965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Polarization tensor acquires an imaginary part </a:t>
              </a:r>
            </a:p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above 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41" name="図 40" descr="\begin{document}$&#10;\red&#10;q_{\parallel } ^2 = \left[ \ \sqrt{  m^2 + 2 \ell eB \ } + \sqrt{  m^2 + 2 ( \ell + n ) eB \ } \ \right]^2&#10;$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26" y="5702415"/>
              <a:ext cx="4219020" cy="429693"/>
            </a:xfrm>
            <a:prstGeom prst="rect">
              <a:avLst/>
            </a:prstGeom>
          </p:spPr>
        </p:pic>
        <p:pic>
          <p:nvPicPr>
            <p:cNvPr id="48" name="図 47" descr="\begin{document}&#10;\textcolor{blue}{&#10;$\ell$ and $n$: ``Landau levels&quot; of a pair exchitation&#10;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8" y="6678342"/>
              <a:ext cx="4540844" cy="209850"/>
            </a:xfrm>
            <a:prstGeom prst="rect">
              <a:avLst/>
            </a:prstGeom>
          </p:spPr>
        </p:pic>
      </p:grpSp>
      <p:sp>
        <p:nvSpPr>
          <p:cNvPr id="39" name="テキスト ボックス 38"/>
          <p:cNvSpPr txBox="1"/>
          <p:nvPr/>
        </p:nvSpPr>
        <p:spPr>
          <a:xfrm>
            <a:off x="1344049" y="2483523"/>
            <a:ext cx="5759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>
                <a:solidFill>
                  <a:srgbClr val="FF7C80"/>
                </a:solidFill>
              </a:rPr>
              <a:t>Every term results in either of three simple integrals.</a:t>
            </a:r>
            <a:endParaRPr kumimoji="1" lang="ja-JP" altLang="en-US" sz="2000" u="sng" dirty="0">
              <a:solidFill>
                <a:srgbClr val="FF7C80"/>
              </a:solidFill>
            </a:endParaRPr>
          </a:p>
        </p:txBody>
      </p:sp>
      <p:pic>
        <p:nvPicPr>
          <p:cNvPr id="7" name="図 6" descr="\begin{document}&#10;\begin{eqnarray}&#10;F_{\ell}^n (r_\parallel^2, \Br) &#10;\!\!\!\!\!\! &amp;&amp;:=&#10;\frac{i}{\Br}&#10;\int_{-1}^1 \!\! d\beta \int _0^\infty \!\! d\tau&#10;\ e^{-i  \left( \phi_\parallel + 2\ell -n\beta + n \right) \tau  }&#10;\nonumber&#10;\\&#10;G_{\ell}^n (r_\parallel^2, \Br) &#10;\!\!\!\!\!\! &amp;&amp;:=&#10;\frac{i}{\Br}&#10;\int_{-1}^1 d\beta \int _0^\infty d\tau&#10;\ \beta \, &#10;e^{-i  \left( \phi_\parallel + 2\ell -n\beta + n \right) \tau  }&#10;\nonumber&#10;\\&#10;H_{\ell}^n (r_\parallel^2, \Br) &#10;\!\!\!\!\!\! &amp;&amp;:=&#10;\frac{i}{\Br}&#10;\int_{-1}^1 d\beta \int _0^\infty d\tau &#10;\ \beta^2 \, &#10;e^{-i  \left( \phi_\parallel + 2\ell -n\beta + n \right) \tau  }&#10;\nonumber&#10;\end{eqnarray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152" y="3650331"/>
            <a:ext cx="3797050" cy="1406575"/>
          </a:xfrm>
          <a:prstGeom prst="rect">
            <a:avLst/>
          </a:prstGeom>
          <a:solidFill>
            <a:srgbClr val="FFB9BB"/>
          </a:solidFill>
        </p:spPr>
      </p:pic>
      <p:pic>
        <p:nvPicPr>
          <p:cNvPr id="13" name="図 12" descr="\begin{document}&#10;\begin{align*}&#10;k = 0, \, 1, \, 2&#10;\end{align*}&#10;\end{document}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5" y="3112186"/>
            <a:ext cx="1321528" cy="266803"/>
          </a:xfrm>
          <a:prstGeom prst="rect">
            <a:avLst/>
          </a:prstGeom>
        </p:spPr>
      </p:pic>
      <p:pic>
        <p:nvPicPr>
          <p:cNvPr id="20" name="図 19" descr="\begin{document}&#10;\begin{eqnarray}&#10;\int_{-1}^1 \!\! d\beta \int _0^\infty \!\! d\tau \, \beta^k&#10;%\, e^{-i  \left( \phi_\parallel + 2\ell -n\beta + n \right) \tau  }&#10;\, e^{-i  \, \Phi(\beta)  \tau  }&#10;\nonumber&#10;\end{eqnarray}&#10;\end{document}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3112311" cy="786785"/>
          </a:xfrm>
          <a:prstGeom prst="rect">
            <a:avLst/>
          </a:prstGeom>
          <a:solidFill>
            <a:srgbClr val="FFB9BB"/>
          </a:solidFill>
        </p:spPr>
      </p:pic>
      <p:pic>
        <p:nvPicPr>
          <p:cNvPr id="23" name="図 22" descr="\begin{document}&#10;\begin{align*}&#10;\Phi(\beta) = &#10;\frac{1}{\Br} \left\{ 1 - (1-\beta^2) \ r_\parallel^2 \right\} + 2\ell -n\beta + n&#10;\end{align*}&#10;\end{document}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5" y="3448603"/>
            <a:ext cx="3204356" cy="376441"/>
          </a:xfrm>
          <a:prstGeom prst="rect">
            <a:avLst/>
          </a:prstGeom>
        </p:spPr>
      </p:pic>
      <p:pic>
        <p:nvPicPr>
          <p:cNvPr id="29" name="図 28" descr="\begin{document}&#10;$\Omega_{\ell \, i}^n$ is given by the Laguerre polynomials. &#10;&#10;&#10;(Wave functions of charged fermions in B-fields)&#10;\end{document}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70" y="1790090"/>
            <a:ext cx="3693721" cy="4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84479" y="116632"/>
            <a:ext cx="452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Quick derivation of</a:t>
            </a:r>
            <a:r>
              <a:rPr kumimoji="1" lang="en-US" altLang="ja-JP" sz="2000" dirty="0" smtClean="0"/>
              <a:t> the Landau level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82252" y="620688"/>
            <a:ext cx="694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Discretized spectrum of charged particle in the cyclotron orbits.</a:t>
            </a:r>
            <a:endParaRPr kumimoji="1" lang="ja-JP" altLang="en-US" dirty="0"/>
          </a:p>
        </p:txBody>
      </p:sp>
      <p:pic>
        <p:nvPicPr>
          <p:cNvPr id="5" name="図 4" descr="\begin{document}&#10;Landau gauge : $\hat {\bm A} = ( 0, B \hat{x}_1, 0 ) , \ \phi = 0$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46" y="1196752"/>
            <a:ext cx="5025378" cy="365225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699792" y="4260002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Harmonic oscillator  </a:t>
            </a:r>
            <a:r>
              <a:rPr kumimoji="1" lang="en-US" altLang="ja-JP" dirty="0" smtClean="0"/>
              <a:t>+  </a:t>
            </a:r>
            <a:r>
              <a:rPr lang="en-US" altLang="ja-JP" dirty="0">
                <a:solidFill>
                  <a:srgbClr val="0070C0"/>
                </a:solidFill>
              </a:rPr>
              <a:t>C</a:t>
            </a:r>
            <a:r>
              <a:rPr kumimoji="1" lang="en-US" altLang="ja-JP" dirty="0" smtClean="0">
                <a:solidFill>
                  <a:srgbClr val="0070C0"/>
                </a:solidFill>
              </a:rPr>
              <a:t>ontinuous longitudinal spectrum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27" name="図 26" descr="\begin{document}&#10;Wave function: &#10;&#10;Associated Laguerre polynomial &#10;$L_{ (n + m + |n-m|)/2 } ^ {|n-m|}$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90" y="5046029"/>
            <a:ext cx="3569094" cy="457835"/>
          </a:xfrm>
          <a:prstGeom prst="rect">
            <a:avLst/>
          </a:prstGeom>
          <a:solidFill>
            <a:srgbClr val="FFB9BB"/>
          </a:solidFill>
        </p:spPr>
      </p:pic>
      <p:pic>
        <p:nvPicPr>
          <p:cNvPr id="34" name="図 33" descr="\begin{document}&#10;It's convenient to use symmetric gauge, &#10;&#10;$A = ( - B y, B x , 0)/2$, &#10;&#10;which respects the rotational symmetry.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47472"/>
            <a:ext cx="3190822" cy="685784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5436096" y="1808621"/>
            <a:ext cx="2664296" cy="470199"/>
          </a:xfrm>
          <a:prstGeom prst="wedgeRoundRectCallout">
            <a:avLst>
              <a:gd name="adj1" fmla="val -66732"/>
              <a:gd name="adj2" fmla="val -616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B = rot A = ( 0, 0, B 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4932040" y="2855664"/>
            <a:ext cx="4131135" cy="1300972"/>
            <a:chOff x="5004049" y="2855664"/>
            <a:chExt cx="4131135" cy="1300972"/>
          </a:xfrm>
        </p:grpSpPr>
        <p:pic>
          <p:nvPicPr>
            <p:cNvPr id="10" name="図 9" descr="\begin{document}&#10;Cyclotron frequency : $\omega_c = \frac{eB}{m}$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2855664"/>
              <a:ext cx="3042223" cy="285304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5652120" y="3573016"/>
              <a:ext cx="1440160" cy="583620"/>
            </a:xfrm>
            <a:prstGeom prst="rect">
              <a:avLst/>
            </a:prstGeom>
            <a:solidFill>
              <a:srgbClr val="FF9966">
                <a:alpha val="5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7311574" y="3573016"/>
              <a:ext cx="572794" cy="583620"/>
            </a:xfrm>
            <a:prstGeom prst="rect">
              <a:avLst/>
            </a:prstGeom>
            <a:solidFill>
              <a:srgbClr val="3399FF">
                <a:alpha val="5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 descr="\begin{document}&#10;$E_n = \omega_c &#10;\left( n + \frac{1}{2} \right) + \frac{ p_3^2 }{ 2m^2 } \ $, $\ (n \geq 0) $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9" y="3645024"/>
              <a:ext cx="4131135" cy="429497"/>
            </a:xfrm>
            <a:prstGeom prst="rect">
              <a:avLst/>
            </a:prstGeom>
          </p:spPr>
        </p:pic>
      </p:grpSp>
      <p:grpSp>
        <p:nvGrpSpPr>
          <p:cNvPr id="14" name="グループ化 13"/>
          <p:cNvGrpSpPr/>
          <p:nvPr/>
        </p:nvGrpSpPr>
        <p:grpSpPr>
          <a:xfrm>
            <a:off x="719572" y="1682928"/>
            <a:ext cx="4052366" cy="2473708"/>
            <a:chOff x="807666" y="1682928"/>
            <a:chExt cx="4052366" cy="2473708"/>
          </a:xfrm>
        </p:grpSpPr>
        <p:sp>
          <p:nvSpPr>
            <p:cNvPr id="17" name="角丸四角形 16"/>
            <p:cNvSpPr/>
            <p:nvPr/>
          </p:nvSpPr>
          <p:spPr>
            <a:xfrm>
              <a:off x="807666" y="1682928"/>
              <a:ext cx="4052366" cy="2473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1773517" y="2982628"/>
              <a:ext cx="2795257" cy="335431"/>
              <a:chOff x="2051720" y="3356992"/>
              <a:chExt cx="3600400" cy="432048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2051720" y="3356992"/>
                <a:ext cx="3600400" cy="432048"/>
              </a:xfrm>
              <a:prstGeom prst="roundRect">
                <a:avLst/>
              </a:prstGeom>
              <a:solidFill>
                <a:srgbClr val="FFFF66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" name="図 6" descr="\begin{document}&#10;$[ \hat p_2 , \hat H ] = 0$ and $[ \hat p_3 , \hat H ] = 0$ &#10;\end{document}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736" y="3356992"/>
                <a:ext cx="3310160" cy="355250"/>
              </a:xfrm>
              <a:prstGeom prst="rect">
                <a:avLst/>
              </a:prstGeom>
            </p:spPr>
          </p:pic>
        </p:grpSp>
        <p:sp>
          <p:nvSpPr>
            <p:cNvPr id="18" name="下矢印 17"/>
            <p:cNvSpPr/>
            <p:nvPr/>
          </p:nvSpPr>
          <p:spPr>
            <a:xfrm>
              <a:off x="1337447" y="2814913"/>
              <a:ext cx="212449" cy="614956"/>
            </a:xfrm>
            <a:prstGeom prst="downArrow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 descr="\begin{document}&#10;\begin{eqnarray}&#10;\hat H &#10;&amp;=&amp; &#10;\frac{1}{2m^2} ( \hat {\bm p} -e \hat A )^2&#10;\nonumber&#10;\\&#10;&amp;=&amp;&#10;\frac{1}{2m^2}&#10;\left\{&#10;\hat p_1^2 + ( \hat p_2 - e B \hat x_1 )^2 + \hat p_3^2&#10;\right\}&#10;\nonumber&#10;\end{eqnarray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1" y="1808621"/>
              <a:ext cx="3443907" cy="940398"/>
            </a:xfrm>
            <a:prstGeom prst="rect">
              <a:avLst/>
            </a:prstGeom>
          </p:spPr>
        </p:pic>
        <p:pic>
          <p:nvPicPr>
            <p:cNvPr id="13" name="図 12" descr="\begin{document}&#10;\begin{align*}&#10;\hat H = &#10;\frac{\hat p_1^2}{2m^2} &#10;+ \frac{1}{2} m \omega_c^2 ( \hat x_1 - \frac{p_2}{eB} )^2&#10;+ \frac{ p_3^2 }{ 2m^2 }&#10;\end{align*}&#10;\end{document}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1" y="3485774"/>
              <a:ext cx="3671481" cy="511847"/>
            </a:xfrm>
            <a:prstGeom prst="rect">
              <a:avLst/>
            </a:prstGeom>
          </p:spPr>
        </p:pic>
      </p:grpSp>
      <p:pic>
        <p:nvPicPr>
          <p:cNvPr id="15" name="図 14" descr="\begin{document}&#10;Relativistic version for spin-$\frac{1}{2}$ : &#10;&#10;$E_n = \sqrt{ m^2 +2 e  B \left( n + \frac{1}{2} \pm \frac{1}{2} \right) + p_3^2}$&#10;\end{document}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51" y="5874071"/>
            <a:ext cx="2800124" cy="583390"/>
          </a:xfrm>
          <a:prstGeom prst="rect">
            <a:avLst/>
          </a:prstGeom>
          <a:solidFill>
            <a:srgbClr val="FFB9BB"/>
          </a:solidFill>
        </p:spPr>
      </p:pic>
    </p:spTree>
    <p:extLst>
      <p:ext uri="{BB962C8B-B14F-4D97-AF65-F5344CB8AC3E}">
        <p14:creationId xmlns:p14="http://schemas.microsoft.com/office/powerpoint/2010/main" val="25394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64" y="1710942"/>
            <a:ext cx="5321444" cy="35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831987" y="188640"/>
            <a:ext cx="6110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7030A0"/>
                </a:solidFill>
              </a:rPr>
              <a:t>Summary of relevant scales revisited</a:t>
            </a:r>
          </a:p>
          <a:p>
            <a:r>
              <a:rPr kumimoji="1" lang="en-US" altLang="ja-JP" sz="2800" dirty="0" smtClean="0">
                <a:solidFill>
                  <a:srgbClr val="7030A0"/>
                </a:solidFill>
              </a:rPr>
              <a:t>- An infinite number of the Landau levels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pic>
        <p:nvPicPr>
          <p:cNvPr id="5" name="図 4" descr="\begin{document}&#10;\begin{align*}&#10;B_{\rm r} = B/B_{\rm c}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549" y="5494103"/>
            <a:ext cx="1429405" cy="311161"/>
          </a:xfrm>
          <a:prstGeom prst="rect">
            <a:avLst/>
          </a:prstGeom>
        </p:spPr>
      </p:pic>
      <p:pic>
        <p:nvPicPr>
          <p:cNvPr id="8" name="図 7" descr="\begin{document}&#10;\begin{align*}&#10;r_\parallel^2 = \frac{q_\parallel^2}{4m_{\rm e}^2}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73" y="1605671"/>
            <a:ext cx="916557" cy="598698"/>
          </a:xfrm>
          <a:prstGeom prst="rect">
            <a:avLst/>
          </a:prstGeom>
        </p:spPr>
      </p:pic>
      <p:pic>
        <p:nvPicPr>
          <p:cNvPr id="9" name="図 8" descr="\begin{document}&#10;\red&#10;The first threshold &#10;&#10;(lowest Landau level): &#10;&#10;$q_\parallel^2 = 4m_{\rm e}^2 = 1 \ {\rm MeV}^2$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12148"/>
            <a:ext cx="1599619" cy="65513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5536" y="2397759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(Photon momentum)</a:t>
            </a:r>
            <a:endParaRPr kumimoji="1" lang="ja-JP" altLang="en-US" sz="14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9432540" y="1863061"/>
            <a:ext cx="8331418" cy="4199593"/>
            <a:chOff x="547936" y="1758071"/>
            <a:chExt cx="8331418" cy="419959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364" y="1863342"/>
              <a:ext cx="5321444" cy="3567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グループ化 20"/>
            <p:cNvGrpSpPr/>
            <p:nvPr/>
          </p:nvGrpSpPr>
          <p:grpSpPr>
            <a:xfrm>
              <a:off x="2492152" y="2188378"/>
              <a:ext cx="5760641" cy="3733333"/>
              <a:chOff x="1183819" y="1699067"/>
              <a:chExt cx="6875806" cy="4456044"/>
            </a:xfrm>
          </p:grpSpPr>
          <p:sp>
            <p:nvSpPr>
              <p:cNvPr id="25" name="角丸四角形 24"/>
              <p:cNvSpPr/>
              <p:nvPr/>
            </p:nvSpPr>
            <p:spPr>
              <a:xfrm>
                <a:off x="1883091" y="4927887"/>
                <a:ext cx="5256584" cy="252028"/>
              </a:xfrm>
              <a:prstGeom prst="roundRect">
                <a:avLst/>
              </a:prstGeom>
              <a:solidFill>
                <a:srgbClr val="008000">
                  <a:alpha val="6000"/>
                </a:srgbClr>
              </a:solidFill>
              <a:ln>
                <a:noFill/>
              </a:ln>
              <a:effectLst>
                <a:glow rad="381000">
                  <a:srgbClr val="CC00CC">
                    <a:alpha val="66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角丸四角形 25"/>
              <p:cNvSpPr/>
              <p:nvPr/>
            </p:nvSpPr>
            <p:spPr>
              <a:xfrm>
                <a:off x="1883091" y="5152912"/>
                <a:ext cx="435298" cy="63007"/>
              </a:xfrm>
              <a:prstGeom prst="roundRect">
                <a:avLst/>
              </a:prstGeom>
              <a:solidFill>
                <a:srgbClr val="008000">
                  <a:alpha val="6000"/>
                </a:srgbClr>
              </a:solidFill>
              <a:ln>
                <a:noFill/>
              </a:ln>
              <a:effectLst>
                <a:glow rad="381000">
                  <a:srgbClr val="008000">
                    <a:alpha val="65882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角丸四角形 27"/>
              <p:cNvSpPr/>
              <p:nvPr/>
            </p:nvSpPr>
            <p:spPr>
              <a:xfrm>
                <a:off x="2603171" y="1699067"/>
                <a:ext cx="4127922" cy="1770538"/>
              </a:xfrm>
              <a:prstGeom prst="roundRect">
                <a:avLst/>
              </a:prstGeom>
              <a:solidFill>
                <a:srgbClr val="0070C0">
                  <a:alpha val="6000"/>
                </a:srgbClr>
              </a:solidFill>
              <a:ln>
                <a:noFill/>
              </a:ln>
              <a:effectLst>
                <a:glow rad="381000">
                  <a:srgbClr val="0070C0">
                    <a:alpha val="66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 err="1" smtClean="0"/>
                  <a:t>UrHIC</a:t>
                </a:r>
                <a:endParaRPr lang="en-US" altLang="ja-JP" dirty="0" smtClean="0"/>
              </a:p>
              <a:p>
                <a:pPr algn="ctr"/>
                <a:endParaRPr lang="en-US" altLang="ja-JP" dirty="0"/>
              </a:p>
              <a:p>
                <a:pPr algn="ctr"/>
                <a:r>
                  <a:rPr lang="en-US" altLang="ja-JP" sz="1400" dirty="0"/>
                  <a:t>Prompt photon ~ GeV</a:t>
                </a:r>
                <a:r>
                  <a:rPr lang="en-US" altLang="ja-JP" sz="1400" baseline="30000" dirty="0"/>
                  <a:t>2</a:t>
                </a:r>
              </a:p>
              <a:p>
                <a:pPr algn="ctr"/>
                <a:r>
                  <a:rPr lang="en-US" altLang="ja-JP" sz="1400" dirty="0"/>
                  <a:t>Thermal photon ~ </a:t>
                </a:r>
                <a:r>
                  <a:rPr lang="en-US" altLang="ja-JP" sz="1400" dirty="0" smtClean="0"/>
                  <a:t>300</a:t>
                </a:r>
                <a:r>
                  <a:rPr lang="en-US" altLang="ja-JP" sz="1400" baseline="30000" dirty="0" smtClean="0"/>
                  <a:t>2 </a:t>
                </a:r>
                <a:r>
                  <a:rPr lang="en-US" altLang="ja-JP" sz="1400" dirty="0" smtClean="0"/>
                  <a:t>MeV</a:t>
                </a:r>
                <a:r>
                  <a:rPr lang="en-US" altLang="ja-JP" sz="1400" baseline="30000" dirty="0" smtClean="0"/>
                  <a:t>2</a:t>
                </a:r>
                <a:r>
                  <a:rPr lang="en-US" altLang="ja-JP" sz="1400" dirty="0" smtClean="0"/>
                  <a:t>  </a:t>
                </a:r>
              </a:p>
              <a:p>
                <a:pPr algn="ctr"/>
                <a:r>
                  <a:rPr lang="en-US" altLang="ja-JP" sz="1400" dirty="0"/>
                  <a:t>	 </a:t>
                </a:r>
                <a:r>
                  <a:rPr lang="en-US" altLang="ja-JP" sz="1400" dirty="0" smtClean="0"/>
                  <a:t>        ~ 10</a:t>
                </a:r>
                <a:r>
                  <a:rPr lang="en-US" altLang="ja-JP" sz="1400" baseline="30000" dirty="0" smtClean="0"/>
                  <a:t>5 </a:t>
                </a:r>
                <a:r>
                  <a:rPr lang="en-US" altLang="ja-JP" sz="1400" dirty="0" smtClean="0"/>
                  <a:t>MeV</a:t>
                </a:r>
                <a:r>
                  <a:rPr lang="en-US" altLang="ja-JP" sz="1400" baseline="30000" dirty="0" smtClean="0"/>
                  <a:t>2</a:t>
                </a:r>
                <a:endParaRPr lang="en-US" altLang="ja-JP" sz="1400" baseline="30000" dirty="0"/>
              </a:p>
              <a:p>
                <a:pPr algn="ctr"/>
                <a:r>
                  <a:rPr lang="en-US" altLang="ja-JP" i="1" dirty="0" smtClean="0">
                    <a:solidFill>
                      <a:srgbClr val="FFFF00"/>
                    </a:solidFill>
                  </a:rPr>
                  <a:t>Untouched so far</a:t>
                </a:r>
                <a:endParaRPr kumimoji="1" lang="ja-JP" altLang="en-US" i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9" name="直角三角形 28"/>
              <p:cNvSpPr/>
              <p:nvPr/>
            </p:nvSpPr>
            <p:spPr>
              <a:xfrm flipH="1">
                <a:off x="3539273" y="2780058"/>
                <a:ext cx="3672407" cy="2472138"/>
              </a:xfrm>
              <a:prstGeom prst="rtTriangle">
                <a:avLst/>
              </a:prstGeom>
              <a:solidFill>
                <a:srgbClr val="FF0000">
                  <a:alpha val="3000"/>
                </a:srgbClr>
              </a:solidFill>
              <a:ln>
                <a:noFill/>
              </a:ln>
              <a:effectLst>
                <a:glow rad="228600">
                  <a:srgbClr val="FF000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788024" y="4149080"/>
                <a:ext cx="327160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chemeClr val="bg2">
                        <a:lumMod val="10000"/>
                      </a:schemeClr>
                    </a:solidFill>
                  </a:rPr>
                  <a:t>Strong field limit (LLL approx.)</a:t>
                </a:r>
              </a:p>
              <a:p>
                <a:r>
                  <a:rPr lang="en-US" altLang="ja-JP" sz="1400" dirty="0">
                    <a:solidFill>
                      <a:schemeClr val="bg2">
                        <a:lumMod val="10000"/>
                      </a:schemeClr>
                    </a:solidFill>
                  </a:rPr>
                  <a:t>(Tsai and </a:t>
                </a:r>
                <a:r>
                  <a:rPr lang="en-US" altLang="ja-JP" sz="1400" dirty="0" err="1">
                    <a:solidFill>
                      <a:schemeClr val="bg2">
                        <a:lumMod val="10000"/>
                      </a:schemeClr>
                    </a:solidFill>
                  </a:rPr>
                  <a:t>Eber</a:t>
                </a:r>
                <a:r>
                  <a:rPr lang="en-US" altLang="ja-JP" sz="1400" dirty="0">
                    <a:solidFill>
                      <a:schemeClr val="bg2">
                        <a:lumMod val="10000"/>
                      </a:schemeClr>
                    </a:solidFill>
                  </a:rPr>
                  <a:t>, </a:t>
                </a:r>
                <a:r>
                  <a:rPr lang="en-US" altLang="ja-JP" sz="1400" dirty="0" err="1">
                    <a:solidFill>
                      <a:schemeClr val="bg2">
                        <a:lumMod val="10000"/>
                      </a:schemeClr>
                    </a:solidFill>
                  </a:rPr>
                  <a:t>Shabad</a:t>
                </a:r>
                <a:r>
                  <a:rPr lang="en-US" altLang="ja-JP" sz="1400" dirty="0">
                    <a:solidFill>
                      <a:schemeClr val="bg2">
                        <a:lumMod val="10000"/>
                      </a:schemeClr>
                    </a:solidFill>
                  </a:rPr>
                  <a:t>, Fukushima )</a:t>
                </a:r>
              </a:p>
              <a:p>
                <a:endParaRPr kumimoji="1" lang="ja-JP" altLang="en-US" sz="14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1183819" y="5631891"/>
                <a:ext cx="26805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rgbClr val="008000"/>
                    </a:solidFill>
                  </a:rPr>
                  <a:t>Soft photon &amp; </a:t>
                </a:r>
                <a:r>
                  <a:rPr kumimoji="1" lang="en-US" altLang="ja-JP" sz="1400" dirty="0" smtClean="0">
                    <a:solidFill>
                      <a:srgbClr val="008000"/>
                    </a:solidFill>
                  </a:rPr>
                  <a:t>weak field limit</a:t>
                </a:r>
              </a:p>
              <a:p>
                <a:r>
                  <a:rPr lang="en-US" altLang="ja-JP" sz="1400" dirty="0" smtClean="0">
                    <a:solidFill>
                      <a:srgbClr val="008000"/>
                    </a:solidFill>
                  </a:rPr>
                  <a:t>(Adler)</a:t>
                </a:r>
                <a:endParaRPr kumimoji="1" lang="ja-JP" altLang="en-US" sz="14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4387125" y="5628222"/>
                <a:ext cx="20377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rgbClr val="CC00CC"/>
                    </a:solidFill>
                  </a:rPr>
                  <a:t>Numerical integration</a:t>
                </a:r>
              </a:p>
              <a:p>
                <a:r>
                  <a:rPr kumimoji="1" lang="en-US" altLang="ja-JP" sz="1400" dirty="0" smtClean="0">
                    <a:solidFill>
                      <a:srgbClr val="CC00CC"/>
                    </a:solidFill>
                  </a:rPr>
                  <a:t>(</a:t>
                </a:r>
                <a:r>
                  <a:rPr kumimoji="1" lang="en-US" altLang="ja-JP" sz="1400" dirty="0" err="1" smtClean="0">
                    <a:solidFill>
                      <a:srgbClr val="CC00CC"/>
                    </a:solidFill>
                  </a:rPr>
                  <a:t>Kohri</a:t>
                </a:r>
                <a:r>
                  <a:rPr kumimoji="1" lang="en-US" altLang="ja-JP" sz="1400" dirty="0" smtClean="0">
                    <a:solidFill>
                      <a:srgbClr val="CC00CC"/>
                    </a:solidFill>
                  </a:rPr>
                  <a:t>, Yamada)</a:t>
                </a:r>
                <a:endParaRPr kumimoji="1" lang="ja-JP" altLang="en-US" sz="1400" dirty="0">
                  <a:solidFill>
                    <a:srgbClr val="CC00CC"/>
                  </a:solidFill>
                </a:endParaRPr>
              </a:p>
            </p:txBody>
          </p:sp>
          <p:cxnSp>
            <p:nvCxnSpPr>
              <p:cNvPr id="33" name="直線矢印コネクタ 32"/>
              <p:cNvCxnSpPr/>
              <p:nvPr/>
            </p:nvCxnSpPr>
            <p:spPr>
              <a:xfrm flipH="1" flipV="1">
                <a:off x="2171123" y="5287927"/>
                <a:ext cx="432048" cy="379696"/>
              </a:xfrm>
              <a:prstGeom prst="straightConnector1">
                <a:avLst/>
              </a:prstGeom>
              <a:ln w="38100">
                <a:solidFill>
                  <a:srgbClr val="008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/>
              <p:cNvCxnSpPr/>
              <p:nvPr/>
            </p:nvCxnSpPr>
            <p:spPr>
              <a:xfrm flipH="1" flipV="1">
                <a:off x="3539275" y="5141986"/>
                <a:ext cx="870865" cy="577989"/>
              </a:xfrm>
              <a:prstGeom prst="straightConnector1">
                <a:avLst/>
              </a:prstGeom>
              <a:ln w="38100">
                <a:solidFill>
                  <a:srgbClr val="CC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図 34" descr="\begin{document}&#10;\begin{align*}&#10;B_{\rm r} = B/B_{\rm c}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949" y="5646503"/>
              <a:ext cx="1429405" cy="311161"/>
            </a:xfrm>
            <a:prstGeom prst="rect">
              <a:avLst/>
            </a:prstGeom>
          </p:spPr>
        </p:pic>
        <p:pic>
          <p:nvPicPr>
            <p:cNvPr id="36" name="図 35" descr="\begin{document}&#10;\begin{align*}&#10;r_\parallel^2 = \frac{q_\parallel^2}{4m_{\rm e}^2}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173" y="1758071"/>
              <a:ext cx="916557" cy="598698"/>
            </a:xfrm>
            <a:prstGeom prst="rect">
              <a:avLst/>
            </a:prstGeom>
          </p:spPr>
        </p:pic>
        <p:pic>
          <p:nvPicPr>
            <p:cNvPr id="37" name="図 36" descr="\begin{document}&#10;\red&#10;The first threshold &#10;&#10;(lowest Landau level): &#10;&#10;$q_\parallel^2 = 4m_{\rm e}^2 = 1 \ {\rm MeV}^2$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68" y="4864548"/>
              <a:ext cx="1599619" cy="655133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547936" y="2550159"/>
              <a:ext cx="18902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(Photon momentum)</a:t>
              </a:r>
              <a:endParaRPr kumimoji="1" lang="ja-JP" altLang="en-US" sz="1400" dirty="0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3131840" y="2501260"/>
            <a:ext cx="2430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2060"/>
                </a:solidFill>
              </a:rPr>
              <a:t>Narrowly spaced Landau levels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03848" y="5491"/>
            <a:ext cx="290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7C80"/>
                </a:solidFill>
              </a:rPr>
              <a:t>Renormalization</a:t>
            </a:r>
            <a:endParaRPr kumimoji="1" lang="ja-JP" altLang="en-US" sz="3200" dirty="0">
              <a:solidFill>
                <a:srgbClr val="FF7C80"/>
              </a:solidFill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126988" y="656692"/>
            <a:ext cx="8785795" cy="1408222"/>
            <a:chOff x="126988" y="872716"/>
            <a:chExt cx="8785795" cy="1408222"/>
          </a:xfrm>
        </p:grpSpPr>
        <p:sp>
          <p:nvSpPr>
            <p:cNvPr id="60" name="角丸四角形 59"/>
            <p:cNvSpPr/>
            <p:nvPr/>
          </p:nvSpPr>
          <p:spPr>
            <a:xfrm>
              <a:off x="2159732" y="872716"/>
              <a:ext cx="1764196" cy="1394574"/>
            </a:xfrm>
            <a:prstGeom prst="roundRect">
              <a:avLst/>
            </a:prstGeom>
            <a:solidFill>
              <a:srgbClr val="FFB9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126988" y="1295762"/>
              <a:ext cx="1368656" cy="397730"/>
              <a:chOff x="-2057071" y="2117895"/>
              <a:chExt cx="3950144" cy="1147908"/>
            </a:xfrm>
          </p:grpSpPr>
          <p:sp>
            <p:nvSpPr>
              <p:cNvPr id="4" name="フリーフォーム 3"/>
              <p:cNvSpPr/>
              <p:nvPr/>
            </p:nvSpPr>
            <p:spPr>
              <a:xfrm>
                <a:off x="592708" y="2592861"/>
                <a:ext cx="1300365" cy="197978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円/楕円 4"/>
              <p:cNvSpPr/>
              <p:nvPr/>
            </p:nvSpPr>
            <p:spPr>
              <a:xfrm>
                <a:off x="-684584" y="2117895"/>
                <a:ext cx="1147908" cy="1147908"/>
              </a:xfrm>
              <a:prstGeom prst="ellipse">
                <a:avLst/>
              </a:prstGeom>
              <a:noFill/>
              <a:ln w="10160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>
                <a:off x="-2057071" y="2606026"/>
                <a:ext cx="1300365" cy="197978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テキスト ボックス 39"/>
            <p:cNvSpPr txBox="1"/>
            <p:nvPr/>
          </p:nvSpPr>
          <p:spPr>
            <a:xfrm>
              <a:off x="3923928" y="1298971"/>
              <a:ext cx="2539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+</a:t>
              </a:r>
              <a:endParaRPr kumimoji="1" lang="ja-JP" altLang="en-US" sz="2400" b="1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1725796" y="1259039"/>
              <a:ext cx="2539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=</a:t>
              </a:r>
              <a:endParaRPr kumimoji="1" lang="ja-JP" altLang="en-US" sz="2400" b="1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424428" y="1351261"/>
              <a:ext cx="48835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/>
                <a:t>・・・</a:t>
              </a:r>
              <a:endParaRPr kumimoji="1" lang="ja-JP" altLang="en-US" sz="2400" b="1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046276" y="1307193"/>
              <a:ext cx="2539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+</a:t>
              </a:r>
              <a:endParaRPr kumimoji="1" lang="ja-JP" altLang="en-US" sz="2400" b="1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8064388" y="1331186"/>
              <a:ext cx="25391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+</a:t>
              </a:r>
              <a:endParaRPr kumimoji="1" lang="ja-JP" altLang="en-US" sz="2400" b="1" dirty="0"/>
            </a:p>
          </p:txBody>
        </p:sp>
        <p:grpSp>
          <p:nvGrpSpPr>
            <p:cNvPr id="57" name="グループ化 56"/>
            <p:cNvGrpSpPr/>
            <p:nvPr/>
          </p:nvGrpSpPr>
          <p:grpSpPr>
            <a:xfrm>
              <a:off x="4400856" y="991892"/>
              <a:ext cx="1548702" cy="1110158"/>
              <a:chOff x="4788672" y="1191631"/>
              <a:chExt cx="1548702" cy="1110158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4788672" y="1515865"/>
                <a:ext cx="1404156" cy="429497"/>
                <a:chOff x="2859246" y="2135286"/>
                <a:chExt cx="3752857" cy="1147908"/>
              </a:xfrm>
            </p:grpSpPr>
            <p:sp>
              <p:nvSpPr>
                <p:cNvPr id="8" name="フリーフォーム 7"/>
                <p:cNvSpPr/>
                <p:nvPr/>
              </p:nvSpPr>
              <p:spPr>
                <a:xfrm>
                  <a:off x="5311738" y="2610250"/>
                  <a:ext cx="1300365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円/楕円 8"/>
                <p:cNvSpPr/>
                <p:nvPr/>
              </p:nvSpPr>
              <p:spPr>
                <a:xfrm>
                  <a:off x="4139952" y="2135286"/>
                  <a:ext cx="1147908" cy="1147908"/>
                </a:xfrm>
                <a:prstGeom prst="ellipse">
                  <a:avLst/>
                </a:prstGeom>
                <a:noFill/>
                <a:ln w="508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 9"/>
                <p:cNvSpPr/>
                <p:nvPr/>
              </p:nvSpPr>
              <p:spPr>
                <a:xfrm>
                  <a:off x="2859246" y="2623418"/>
                  <a:ext cx="1300364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" name="グループ化 10"/>
              <p:cNvGrpSpPr/>
              <p:nvPr/>
            </p:nvGrpSpPr>
            <p:grpSpPr>
              <a:xfrm flipV="1">
                <a:off x="5456801" y="1988364"/>
                <a:ext cx="108012" cy="313425"/>
                <a:chOff x="3609138" y="1916832"/>
                <a:chExt cx="144016" cy="446196"/>
              </a:xfrm>
            </p:grpSpPr>
            <p:sp>
              <p:nvSpPr>
                <p:cNvPr id="12" name="フリーフォーム 11"/>
                <p:cNvSpPr/>
                <p:nvPr/>
              </p:nvSpPr>
              <p:spPr>
                <a:xfrm rot="5400000">
                  <a:off x="3519196" y="2162555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" name="グループ化 12"/>
                <p:cNvGrpSpPr/>
                <p:nvPr/>
              </p:nvGrpSpPr>
              <p:grpSpPr>
                <a:xfrm>
                  <a:off x="3609138" y="1916832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14" name="直線コネクタ 13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コネクタ 14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9" name="グループ化 48"/>
              <p:cNvGrpSpPr/>
              <p:nvPr/>
            </p:nvGrpSpPr>
            <p:grpSpPr>
              <a:xfrm rot="10800000" flipV="1">
                <a:off x="5428599" y="1191631"/>
                <a:ext cx="108012" cy="313425"/>
                <a:chOff x="3609138" y="1916832"/>
                <a:chExt cx="144016" cy="446196"/>
              </a:xfrm>
            </p:grpSpPr>
            <p:sp>
              <p:nvSpPr>
                <p:cNvPr id="50" name="フリーフォーム 49"/>
                <p:cNvSpPr/>
                <p:nvPr/>
              </p:nvSpPr>
              <p:spPr>
                <a:xfrm rot="5400000">
                  <a:off x="3519196" y="2162555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1" name="グループ化 50"/>
                <p:cNvGrpSpPr/>
                <p:nvPr/>
              </p:nvGrpSpPr>
              <p:grpSpPr>
                <a:xfrm>
                  <a:off x="3609138" y="1916832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52" name="直線コネクタ 51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54" name="図 53" descr="\begin{document}&#10;\begin{align*}&#10;\mathcal O &#10;( \ \alpha \left( \frac{B}{B_{\rm c}} \right)^2\  )&#10;\end{align*}&#10;\end{document}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288" y="1999049"/>
                <a:ext cx="631086" cy="270053"/>
              </a:xfrm>
              <a:prstGeom prst="rect">
                <a:avLst/>
              </a:prstGeom>
            </p:spPr>
          </p:pic>
        </p:grpSp>
        <p:grpSp>
          <p:nvGrpSpPr>
            <p:cNvPr id="59" name="グループ化 58"/>
            <p:cNvGrpSpPr/>
            <p:nvPr/>
          </p:nvGrpSpPr>
          <p:grpSpPr>
            <a:xfrm>
              <a:off x="2309494" y="1313918"/>
              <a:ext cx="1404156" cy="612707"/>
              <a:chOff x="2102890" y="1521368"/>
              <a:chExt cx="1404156" cy="612707"/>
            </a:xfrm>
          </p:grpSpPr>
          <p:grpSp>
            <p:nvGrpSpPr>
              <p:cNvPr id="41" name="グループ化 40"/>
              <p:cNvGrpSpPr/>
              <p:nvPr/>
            </p:nvGrpSpPr>
            <p:grpSpPr>
              <a:xfrm>
                <a:off x="2102890" y="1521368"/>
                <a:ext cx="1404156" cy="429497"/>
                <a:chOff x="2859246" y="2135286"/>
                <a:chExt cx="3752857" cy="1147908"/>
              </a:xfrm>
            </p:grpSpPr>
            <p:sp>
              <p:nvSpPr>
                <p:cNvPr id="42" name="フリーフォーム 41"/>
                <p:cNvSpPr/>
                <p:nvPr/>
              </p:nvSpPr>
              <p:spPr>
                <a:xfrm>
                  <a:off x="5311738" y="2610250"/>
                  <a:ext cx="1300365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>
                  <a:off x="4139952" y="2135286"/>
                  <a:ext cx="1147908" cy="1147908"/>
                </a:xfrm>
                <a:prstGeom prst="ellipse">
                  <a:avLst/>
                </a:prstGeom>
                <a:noFill/>
                <a:ln w="508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/>
                <p:cNvSpPr/>
                <p:nvPr/>
              </p:nvSpPr>
              <p:spPr>
                <a:xfrm>
                  <a:off x="2859246" y="2623418"/>
                  <a:ext cx="1300364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55" name="図 54" descr="\begin{document}&#10;\begin{align*}&#10;\mathcal O (\  \alpha \ )&#10;\end{align*}&#10;\end{document}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5091" y="2008941"/>
                <a:ext cx="335807" cy="125134"/>
              </a:xfrm>
              <a:prstGeom prst="rect">
                <a:avLst/>
              </a:prstGeom>
            </p:spPr>
          </p:pic>
        </p:grpSp>
        <p:grpSp>
          <p:nvGrpSpPr>
            <p:cNvPr id="58" name="グループ化 57"/>
            <p:cNvGrpSpPr/>
            <p:nvPr/>
          </p:nvGrpSpPr>
          <p:grpSpPr>
            <a:xfrm>
              <a:off x="6516216" y="1121193"/>
              <a:ext cx="1835556" cy="1002923"/>
              <a:chOff x="7452968" y="1292793"/>
              <a:chExt cx="1835556" cy="1002923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7452968" y="1512907"/>
                <a:ext cx="1404156" cy="429497"/>
                <a:chOff x="2859246" y="2135286"/>
                <a:chExt cx="3752856" cy="1147908"/>
              </a:xfrm>
            </p:grpSpPr>
            <p:sp>
              <p:nvSpPr>
                <p:cNvPr id="17" name="フリーフォーム 16"/>
                <p:cNvSpPr/>
                <p:nvPr/>
              </p:nvSpPr>
              <p:spPr>
                <a:xfrm>
                  <a:off x="5311738" y="2610251"/>
                  <a:ext cx="1300364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4139952" y="2135286"/>
                  <a:ext cx="1147908" cy="1147908"/>
                </a:xfrm>
                <a:prstGeom prst="ellipse">
                  <a:avLst/>
                </a:prstGeom>
                <a:noFill/>
                <a:ln w="508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18"/>
                <p:cNvSpPr/>
                <p:nvPr/>
              </p:nvSpPr>
              <p:spPr>
                <a:xfrm>
                  <a:off x="2859246" y="2623418"/>
                  <a:ext cx="1300364" cy="1979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" name="グループ化 19"/>
              <p:cNvGrpSpPr/>
              <p:nvPr/>
            </p:nvGrpSpPr>
            <p:grpSpPr>
              <a:xfrm>
                <a:off x="8361650" y="1292793"/>
                <a:ext cx="210522" cy="276841"/>
                <a:chOff x="6421717" y="302829"/>
                <a:chExt cx="280696" cy="369121"/>
              </a:xfrm>
            </p:grpSpPr>
            <p:sp>
              <p:nvSpPr>
                <p:cNvPr id="21" name="フリーフォーム 20"/>
                <p:cNvSpPr/>
                <p:nvPr/>
              </p:nvSpPr>
              <p:spPr>
                <a:xfrm rot="7994203">
                  <a:off x="6320010" y="471477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2" name="グループ化 21"/>
                <p:cNvGrpSpPr/>
                <p:nvPr/>
              </p:nvGrpSpPr>
              <p:grpSpPr>
                <a:xfrm rot="2700000">
                  <a:off x="6558397" y="302829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23" name="直線コネクタ 22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グループ化 24"/>
              <p:cNvGrpSpPr/>
              <p:nvPr/>
            </p:nvGrpSpPr>
            <p:grpSpPr>
              <a:xfrm rot="5400000">
                <a:off x="8297690" y="1944400"/>
                <a:ext cx="210522" cy="276841"/>
                <a:chOff x="6421717" y="302829"/>
                <a:chExt cx="280696" cy="369121"/>
              </a:xfrm>
            </p:grpSpPr>
            <p:sp>
              <p:nvSpPr>
                <p:cNvPr id="26" name="フリーフォーム 25"/>
                <p:cNvSpPr/>
                <p:nvPr/>
              </p:nvSpPr>
              <p:spPr>
                <a:xfrm rot="7994203">
                  <a:off x="6320010" y="471477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7" name="グループ化 26"/>
                <p:cNvGrpSpPr/>
                <p:nvPr/>
              </p:nvGrpSpPr>
              <p:grpSpPr>
                <a:xfrm rot="2700000">
                  <a:off x="6558397" y="302829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28" name="直線コネクタ 27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グループ化 29"/>
              <p:cNvGrpSpPr/>
              <p:nvPr/>
            </p:nvGrpSpPr>
            <p:grpSpPr>
              <a:xfrm rot="16200000">
                <a:off x="7776147" y="1277686"/>
                <a:ext cx="210522" cy="276841"/>
                <a:chOff x="6421717" y="302829"/>
                <a:chExt cx="280696" cy="369121"/>
              </a:xfrm>
            </p:grpSpPr>
            <p:sp>
              <p:nvSpPr>
                <p:cNvPr id="31" name="フリーフォーム 30"/>
                <p:cNvSpPr/>
                <p:nvPr/>
              </p:nvSpPr>
              <p:spPr>
                <a:xfrm rot="7994203">
                  <a:off x="6320010" y="471477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2" name="グループ化 31"/>
                <p:cNvGrpSpPr/>
                <p:nvPr/>
              </p:nvGrpSpPr>
              <p:grpSpPr>
                <a:xfrm rot="2700000">
                  <a:off x="6558397" y="302829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33" name="直線コネクタ 32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5" name="グループ化 34"/>
              <p:cNvGrpSpPr/>
              <p:nvPr/>
            </p:nvGrpSpPr>
            <p:grpSpPr>
              <a:xfrm rot="10800000">
                <a:off x="7760456" y="1888869"/>
                <a:ext cx="210522" cy="276841"/>
                <a:chOff x="6421717" y="302829"/>
                <a:chExt cx="280696" cy="369121"/>
              </a:xfrm>
            </p:grpSpPr>
            <p:sp>
              <p:nvSpPr>
                <p:cNvPr id="36" name="フリーフォーム 35"/>
                <p:cNvSpPr/>
                <p:nvPr/>
              </p:nvSpPr>
              <p:spPr>
                <a:xfrm rot="7994203">
                  <a:off x="6320010" y="471477"/>
                  <a:ext cx="302180" cy="98766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7" name="グループ化 36"/>
                <p:cNvGrpSpPr/>
                <p:nvPr/>
              </p:nvGrpSpPr>
              <p:grpSpPr>
                <a:xfrm rot="2700000">
                  <a:off x="6558397" y="302829"/>
                  <a:ext cx="144016" cy="144016"/>
                  <a:chOff x="4932040" y="2132856"/>
                  <a:chExt cx="144016" cy="144016"/>
                </a:xfrm>
              </p:grpSpPr>
              <p:cxnSp>
                <p:nvCxnSpPr>
                  <p:cNvPr id="38" name="直線コネクタ 37"/>
                  <p:cNvCxnSpPr/>
                  <p:nvPr/>
                </p:nvCxnSpPr>
                <p:spPr>
                  <a:xfrm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/>
                  <p:cNvCxnSpPr/>
                  <p:nvPr/>
                </p:nvCxnSpPr>
                <p:spPr>
                  <a:xfrm flipV="1">
                    <a:off x="4932040" y="2132856"/>
                    <a:ext cx="144016" cy="1440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56" name="図 55" descr="\begin{document}&#10;\begin{align*}&#10;\mathcal O &#10;( \ \alpha \left( \frac{B}{B_{\rm c}} \right)^4 \ )&#10;\end{align*}&#10;\end{document}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7438" y="2024844"/>
                <a:ext cx="631086" cy="270872"/>
              </a:xfrm>
              <a:prstGeom prst="rect">
                <a:avLst/>
              </a:prstGeom>
            </p:spPr>
          </p:pic>
        </p:grpSp>
        <p:sp>
          <p:nvSpPr>
            <p:cNvPr id="61" name="テキスト ボックス 60"/>
            <p:cNvSpPr txBox="1"/>
            <p:nvPr/>
          </p:nvSpPr>
          <p:spPr>
            <a:xfrm>
              <a:off x="2159732" y="1880828"/>
              <a:ext cx="17442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7030A0"/>
                  </a:solidFill>
                </a:rPr>
                <a:t>Log divergence</a:t>
              </a:r>
              <a:endParaRPr kumimoji="1" lang="ja-JP" altLang="en-US" sz="2000" dirty="0">
                <a:solidFill>
                  <a:srgbClr val="7030A0"/>
                </a:solidFill>
              </a:endParaRPr>
            </a:p>
          </p:txBody>
        </p:sp>
      </p:grpSp>
      <p:pic>
        <p:nvPicPr>
          <p:cNvPr id="74" name="図 73" descr="\begin{document}&#10;\red&#10;\begin{eqnarray}&#10;\left\{&#10;\begin{array}{l}&#10;  \\&#10;  \\&#10;\end{array}&#10;\right.&#10;\nonumber&#10;\end{eqnarray}&#10;\end{document}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738143" y="2457529"/>
            <a:ext cx="222426" cy="2021352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2829733" y="3625279"/>
            <a:ext cx="2102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Subtraction term-by-term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040052" y="4341021"/>
            <a:ext cx="4110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Ishikawa, Kimura, </a:t>
            </a:r>
            <a:r>
              <a:rPr kumimoji="1" lang="en-US" altLang="ja-JP" sz="2000" dirty="0" err="1" smtClean="0">
                <a:solidFill>
                  <a:srgbClr val="00B050"/>
                </a:solidFill>
              </a:rPr>
              <a:t>Shigaki</a:t>
            </a:r>
            <a:r>
              <a:rPr kumimoji="1" lang="en-US" altLang="ja-JP" sz="2000" dirty="0" smtClean="0">
                <a:solidFill>
                  <a:srgbClr val="00B050"/>
                </a:solidFill>
              </a:rPr>
              <a:t>, Tsuji </a:t>
            </a:r>
            <a:r>
              <a:rPr lang="en-US" altLang="ja-JP" sz="2000" dirty="0" smtClean="0">
                <a:solidFill>
                  <a:srgbClr val="00B050"/>
                </a:solidFill>
              </a:rPr>
              <a:t>(2013)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pic>
        <p:nvPicPr>
          <p:cNvPr id="62" name="図 61" descr="\begin{document}&#10;\begin{eqnarray}&#10;\Pi_{\rm \scriptscriptstyle ren} (q^2) &amp;=&amp; &#10;\Pi (q_\parallel^2, q_\perp^2) - \Pi_{\rm \scriptscriptstyle vac} (q^2 = 0)&#10;\nonumber&#10;\\&#10;&amp;=&amp; &#10;\Pi (q_\parallel^2, q_\perp^2) - {\red \Pi (0,q_\perp^2) }&#10;+ \{ \, {\blue \Pi (0, q_\perp^2)  }&#10;- \Pi_{\rm \scriptscriptstyle vac} (q^2 = 0) \, \}&#10;\nonumber&#10;\end{eqnarray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13" y="2621097"/>
            <a:ext cx="6672916" cy="735895"/>
          </a:xfrm>
          <a:prstGeom prst="rect">
            <a:avLst/>
          </a:prstGeom>
        </p:spPr>
      </p:pic>
      <p:pic>
        <p:nvPicPr>
          <p:cNvPr id="63" name="図 62" descr="\begin{document}&#10;\noindent&#10;$\Pi(0, q_\perp^2)$ can be evaluated both by {\blue directly integrating the proper-time integrals} &#10;&#10;\noindent&#10;and {\red decomposing into the seires of Landau levels}. 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07" y="3933056"/>
            <a:ext cx="6708340" cy="4716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58" y="4628903"/>
            <a:ext cx="3153729" cy="20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26" y="4741131"/>
            <a:ext cx="2971744" cy="18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テキスト ボックス 77"/>
          <p:cNvSpPr txBox="1"/>
          <p:nvPr/>
        </p:nvSpPr>
        <p:spPr>
          <a:xfrm>
            <a:off x="6580021" y="6517812"/>
            <a:ext cx="2628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B050"/>
                </a:solidFill>
              </a:rPr>
              <a:t>Taken from Ishikawa, et al. </a:t>
            </a:r>
            <a:r>
              <a:rPr lang="en-US" altLang="ja-JP" sz="1400" dirty="0" smtClean="0">
                <a:solidFill>
                  <a:srgbClr val="00B050"/>
                </a:solidFill>
              </a:rPr>
              <a:t>(2013)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391157" y="3609020"/>
            <a:ext cx="593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0070C0"/>
                </a:solidFill>
              </a:rPr>
              <a:t>Finite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pic>
        <p:nvPicPr>
          <p:cNvPr id="65" name="図 64" descr="\begin{document}&#10;\blue&#10;\begin{eqnarray}&#10;\left\{&#10;\begin{array}{l}&#10;  \\&#10;  \\&#10;\end{array}&#10;\right.&#10;\nonumber&#10;\end{eqnarray}&#10;\end{document}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6546455" y="2313513"/>
            <a:ext cx="222426" cy="2309384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903768" y="5373216"/>
            <a:ext cx="49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Re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623111" y="5330786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70C0"/>
                </a:solidFill>
              </a:rPr>
              <a:t>Im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99520" y="260648"/>
            <a:ext cx="350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0070C0"/>
                </a:solidFill>
              </a:rPr>
              <a:t>Complex </a:t>
            </a:r>
            <a:r>
              <a:rPr lang="en-US" altLang="ja-JP" sz="2400" i="1" dirty="0">
                <a:solidFill>
                  <a:srgbClr val="0070C0"/>
                </a:solidFill>
              </a:rPr>
              <a:t>refractive </a:t>
            </a:r>
            <a:r>
              <a:rPr lang="en-US" altLang="ja-JP" sz="2400" i="1" dirty="0" smtClean="0">
                <a:solidFill>
                  <a:srgbClr val="0070C0"/>
                </a:solidFill>
              </a:rPr>
              <a:t>indices 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863588" y="4262415"/>
            <a:ext cx="7801386" cy="2479222"/>
            <a:chOff x="863588" y="4262415"/>
            <a:chExt cx="7801386" cy="2479222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863588" y="4299838"/>
              <a:ext cx="3637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7C80"/>
                  </a:solidFill>
                </a:rPr>
                <a:t>The Lowest Landau Level (ℓ=n=0)</a:t>
              </a:r>
              <a:endParaRPr kumimoji="1" lang="ja-JP" altLang="en-US" sz="2000" dirty="0">
                <a:solidFill>
                  <a:srgbClr val="FF7C80"/>
                </a:solidFill>
              </a:endParaRPr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4968044" y="4262415"/>
              <a:ext cx="3696930" cy="1686865"/>
              <a:chOff x="4625474" y="4650368"/>
              <a:chExt cx="4267006" cy="1946984"/>
            </a:xfrm>
          </p:grpSpPr>
          <p:pic>
            <p:nvPicPr>
              <p:cNvPr id="17" name="Picture 4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94015" y="4848636"/>
                <a:ext cx="2955578" cy="1748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9" descr="\begin{document}&#10;\begin{align*}&#10;q_\parallel^2 / 4m^2&#10;\end{align*}&#10;\end{document}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12536" y="6253903"/>
                <a:ext cx="779944" cy="332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0" descr="\begin{document}&#10;\begin{align*}&#10;\blue&#10;{\rm Real \ part \ of} \ \chi_1&#10;\end{align*}&#10;\end{document}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74766" y="5197558"/>
                <a:ext cx="1678933" cy="238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1" descr="\begin{document}&#10;\begin{align*}&#10;\red&#10;{\rm Imaginary \ part \ of} \ \chi_1&#10;\end{align*}&#10;\end{document}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52873" y="5569742"/>
                <a:ext cx="2317939" cy="238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図 20" descr="\begin{document}&#10;\begin{align*}&#10;{\rm Re} [ \chi_1]&#10;\ {\rm or} \ &#10;{\rm Im} [\chi_1]&#10;\end{align*}&#10;\end{document}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25474" y="4650368"/>
                <a:ext cx="1328678" cy="197790"/>
              </a:xfrm>
              <a:prstGeom prst="rect">
                <a:avLst/>
              </a:prstGeom>
            </p:spPr>
          </p:pic>
        </p:grpSp>
        <p:pic>
          <p:nvPicPr>
            <p:cNvPr id="14" name="図 13" descr="\begin{document}&#10;\begin{eqnarray}&#10;\left\{&#10;\begin{array}{l}&#10;\epsilon_\parallel&#10;=&#10;\frac{ 1 + \chi_1 } { 1 + \chi_1 \cos^2\theta }&#10;\\&#10;\epsilon_\perp&#10;=&#10;1&#10;\end{array}&#10;\right. \nonumber&#10;\end{eqnarray}&#10;\end{document}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2957" y="5949280"/>
              <a:ext cx="1696735" cy="792357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977619" y="5362954"/>
              <a:ext cx="4556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u="sng" dirty="0" smtClean="0">
                  <a:solidFill>
                    <a:srgbClr val="0070C0"/>
                  </a:solidFill>
                </a:rPr>
                <a:t>Dielectric constant </a:t>
              </a:r>
              <a:r>
                <a:rPr lang="en-US" altLang="ja-JP" sz="2400" i="1" u="sng" dirty="0" smtClean="0">
                  <a:solidFill>
                    <a:srgbClr val="0070C0"/>
                  </a:solidFill>
                </a:rPr>
                <a:t>at</a:t>
              </a:r>
              <a:r>
                <a:rPr kumimoji="1" lang="en-US" altLang="ja-JP" sz="2400" i="1" u="sng" dirty="0" smtClean="0">
                  <a:solidFill>
                    <a:srgbClr val="0070C0"/>
                  </a:solidFill>
                </a:rPr>
                <a:t> the LLL </a:t>
              </a:r>
              <a:endParaRPr kumimoji="1" lang="ja-JP" altLang="en-US" sz="2400" i="1" u="sng" dirty="0">
                <a:solidFill>
                  <a:srgbClr val="0070C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035198" y="5990199"/>
              <a:ext cx="4752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9900"/>
                  </a:solidFill>
                </a:rPr>
                <a:t>Polarization excites only along the magnetic field</a:t>
              </a:r>
            </a:p>
            <a:p>
              <a:r>
                <a:rPr lang="en-US" altLang="ja-JP" dirty="0" smtClean="0">
                  <a:solidFill>
                    <a:srgbClr val="009900"/>
                  </a:solidFill>
                </a:rPr>
                <a:t>``Vacuum birefringence’’</a:t>
              </a:r>
              <a:endParaRPr kumimoji="1" lang="ja-JP" altLang="en-US" dirty="0">
                <a:solidFill>
                  <a:srgbClr val="009900"/>
                </a:solidFill>
              </a:endParaRPr>
            </a:p>
          </p:txBody>
        </p:sp>
        <p:pic>
          <p:nvPicPr>
            <p:cNvPr id="6" name="図 5" descr="\begin{document}&#10;\begin{align*}&#10;\chi_1 \not = 0 , \ \ \chi_0 = \chi_2 = 0&#10;\end{align*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325" y="4944761"/>
              <a:ext cx="2489477" cy="261689"/>
            </a:xfrm>
            <a:prstGeom prst="rect">
              <a:avLst/>
            </a:prstGeom>
          </p:spPr>
        </p:pic>
      </p:grpSp>
      <p:pic>
        <p:nvPicPr>
          <p:cNvPr id="7" name="図 6" descr="\begin{document}&#10;\begin{eqnarray}&#10;\begin{array}{l}&#10;n_\parallel^2&#10;= &#10;\frac{ 1 + \chi_0 + \chi_1 } { 1 + \chi_0 + \chi_1 \cos^2\theta } \\&#10;n_\perp ^2&#10;=&#10;\frac{ 1 + \chi_0 } { 1 + \chi_0 + \chi_2 \sin^2\theta }&#10;\end{array}&#10;\nonumber&#10;\end{eqnarray}&#10;\end{document}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751" y="2908093"/>
            <a:ext cx="2221357" cy="916951"/>
          </a:xfrm>
          <a:prstGeom prst="rect">
            <a:avLst/>
          </a:prstGeom>
        </p:spPr>
      </p:pic>
      <p:pic>
        <p:nvPicPr>
          <p:cNvPr id="8" name="図 7" descr="\begin{document}&#10;\begin{align*}&#10;n = \frac{ \vert \bq \vert }{ \omega }&#10;\end{align*}&#10;\end{document}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34" y="908720"/>
            <a:ext cx="1046631" cy="71697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195328" y="1880828"/>
            <a:ext cx="4739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i="1" dirty="0" smtClean="0">
                <a:solidFill>
                  <a:srgbClr val="0070C0"/>
                </a:solidFill>
              </a:rPr>
              <a:t>Solutions of Maxwell eq. </a:t>
            </a:r>
          </a:p>
          <a:p>
            <a:pPr lvl="0"/>
            <a:r>
              <a:rPr lang="en-US" altLang="ja-JP" sz="2400" i="1" dirty="0" smtClean="0">
                <a:solidFill>
                  <a:srgbClr val="0070C0"/>
                </a:solidFill>
              </a:rPr>
              <a:t>with the </a:t>
            </a:r>
            <a:r>
              <a:rPr lang="en-US" altLang="ja-JP" sz="2400" i="1" dirty="0">
                <a:solidFill>
                  <a:srgbClr val="0070C0"/>
                </a:solidFill>
              </a:rPr>
              <a:t>vacuum polarization tensor</a:t>
            </a:r>
          </a:p>
        </p:txBody>
      </p:sp>
    </p:spTree>
    <p:extLst>
      <p:ext uri="{BB962C8B-B14F-4D97-AF65-F5344CB8AC3E}">
        <p14:creationId xmlns:p14="http://schemas.microsoft.com/office/powerpoint/2010/main" val="326578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133472"/>
            <a:ext cx="7812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Self-consistent solutions of the modified Maxwell Eq.</a:t>
            </a:r>
          </a:p>
        </p:txBody>
      </p:sp>
      <p:pic>
        <p:nvPicPr>
          <p:cNvPr id="7" name="図 6" descr="\begin{document}&#10;\begin{align*}&#10;\chi_1  ( q_\parallel^2, q_\perp^2; \Br)&#10;\end{align*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98" y="936582"/>
            <a:ext cx="1420158" cy="329913"/>
          </a:xfrm>
          <a:prstGeom prst="rect">
            <a:avLst/>
          </a:prstGeom>
        </p:spPr>
      </p:pic>
      <p:sp>
        <p:nvSpPr>
          <p:cNvPr id="14" name="フリーフォーム 13"/>
          <p:cNvSpPr/>
          <p:nvPr/>
        </p:nvSpPr>
        <p:spPr>
          <a:xfrm rot="844404">
            <a:off x="3509360" y="749505"/>
            <a:ext cx="1194099" cy="587288"/>
          </a:xfrm>
          <a:custGeom>
            <a:avLst/>
            <a:gdLst>
              <a:gd name="connsiteX0" fmla="*/ 0 w 1194099"/>
              <a:gd name="connsiteY0" fmla="*/ 587288 h 587288"/>
              <a:gd name="connsiteX1" fmla="*/ 150607 w 1194099"/>
              <a:gd name="connsiteY1" fmla="*/ 382893 h 587288"/>
              <a:gd name="connsiteX2" fmla="*/ 613186 w 1194099"/>
              <a:gd name="connsiteY2" fmla="*/ 92437 h 587288"/>
              <a:gd name="connsiteX3" fmla="*/ 903642 w 1194099"/>
              <a:gd name="connsiteY3" fmla="*/ 6375 h 587288"/>
              <a:gd name="connsiteX4" fmla="*/ 1194099 w 1194099"/>
              <a:gd name="connsiteY4" fmla="*/ 6375 h 58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099" h="587288">
                <a:moveTo>
                  <a:pt x="0" y="587288"/>
                </a:moveTo>
                <a:cubicBezTo>
                  <a:pt x="24204" y="526328"/>
                  <a:pt x="48409" y="465368"/>
                  <a:pt x="150607" y="382893"/>
                </a:cubicBezTo>
                <a:cubicBezTo>
                  <a:pt x="252805" y="300418"/>
                  <a:pt x="487680" y="155190"/>
                  <a:pt x="613186" y="92437"/>
                </a:cubicBezTo>
                <a:cubicBezTo>
                  <a:pt x="738692" y="29684"/>
                  <a:pt x="806823" y="20719"/>
                  <a:pt x="903642" y="6375"/>
                </a:cubicBezTo>
                <a:cubicBezTo>
                  <a:pt x="1000461" y="-7969"/>
                  <a:pt x="1194099" y="6375"/>
                  <a:pt x="1194099" y="6375"/>
                </a:cubicBezTo>
              </a:path>
            </a:pathLst>
          </a:custGeom>
          <a:noFill/>
          <a:ln>
            <a:solidFill>
              <a:srgbClr val="CC00CC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4608004" y="1543312"/>
            <a:ext cx="3299227" cy="726009"/>
            <a:chOff x="4427984" y="1406847"/>
            <a:chExt cx="3299227" cy="726009"/>
          </a:xfrm>
        </p:grpSpPr>
        <p:sp>
          <p:nvSpPr>
            <p:cNvPr id="9" name="四角形吹き出し 8"/>
            <p:cNvSpPr/>
            <p:nvPr/>
          </p:nvSpPr>
          <p:spPr>
            <a:xfrm>
              <a:off x="4427984" y="1406847"/>
              <a:ext cx="3299227" cy="726009"/>
            </a:xfrm>
            <a:prstGeom prst="wedgeRectCallout">
              <a:avLst>
                <a:gd name="adj1" fmla="val -31029"/>
                <a:gd name="adj2" fmla="val -69172"/>
              </a:avLst>
            </a:prstGeom>
            <a:solidFill>
              <a:srgbClr val="D9FF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703539" y="1406847"/>
              <a:ext cx="341627" cy="341627"/>
            </a:xfrm>
            <a:prstGeom prst="ellipse">
              <a:avLst/>
            </a:prstGeom>
            <a:solidFill>
              <a:srgbClr val="FF01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242941" y="1791229"/>
              <a:ext cx="341627" cy="341627"/>
            </a:xfrm>
            <a:prstGeom prst="ellipse">
              <a:avLst/>
            </a:prstGeom>
            <a:solidFill>
              <a:srgbClr val="FF01FF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 descr="\begin{document}&#10;\begin{align*}&#10;q_\parallel^2 &#10;=&#10;\omega^2 - q_z^2&#10;=&#10;\omega^2 ( 1 - n^2 \cos^2 \theta )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076" y="1465145"/>
              <a:ext cx="3016421" cy="284116"/>
            </a:xfrm>
            <a:prstGeom prst="rect">
              <a:avLst/>
            </a:prstGeom>
          </p:spPr>
        </p:pic>
        <p:pic>
          <p:nvPicPr>
            <p:cNvPr id="18" name="図 17" descr="\begin{document}&#10;\begin{align*}&#10;q_\perp^2 &#10;=&#10;- | \bm{q}_\perp| ^2&#10;=&#10;- n^2 \: \omega^2 \sin^2 \theta 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867" y="1799975"/>
              <a:ext cx="2769194" cy="259825"/>
            </a:xfrm>
            <a:prstGeom prst="rect">
              <a:avLst/>
            </a:prstGeom>
          </p:spPr>
        </p:pic>
      </p:grpSp>
      <p:pic>
        <p:nvPicPr>
          <p:cNvPr id="19" name="図 18" descr="\begin{document}&#10;\begin{eqnarray}&#10;%\epsilon_{\rm real}  + i \epsilon_{\rm imag} &#10;n^2&#10;=&#10;\frac{ 1 + \chi_1 }{ 1 + \chi_1 \cos^2 \theta  }&#10;\nonumber&#10;\end{eqnarray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146206"/>
            <a:ext cx="2344090" cy="691069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600103" y="2996952"/>
            <a:ext cx="7860329" cy="3732576"/>
            <a:chOff x="600103" y="2996952"/>
            <a:chExt cx="7860329" cy="3732576"/>
          </a:xfrm>
        </p:grpSpPr>
        <p:sp>
          <p:nvSpPr>
            <p:cNvPr id="4" name="正方形/長方形 3"/>
            <p:cNvSpPr/>
            <p:nvPr/>
          </p:nvSpPr>
          <p:spPr>
            <a:xfrm>
              <a:off x="1352279" y="2996952"/>
              <a:ext cx="61530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7030A0"/>
                  </a:solidFill>
                </a:rPr>
                <a:t>Photon dispersion relation is strongly modified </a:t>
              </a:r>
            </a:p>
            <a:p>
              <a:r>
                <a:rPr lang="en-US" altLang="ja-JP" dirty="0" smtClean="0">
                  <a:solidFill>
                    <a:srgbClr val="7030A0"/>
                  </a:solidFill>
                </a:rPr>
                <a:t>when strongly coupled to excitations  (</a:t>
              </a:r>
              <a:r>
                <a:rPr lang="en-US" altLang="ja-JP" dirty="0" err="1" smtClean="0">
                  <a:solidFill>
                    <a:srgbClr val="7030A0"/>
                  </a:solidFill>
                </a:rPr>
                <a:t>cf</a:t>
              </a:r>
              <a:r>
                <a:rPr lang="en-US" altLang="ja-JP" dirty="0">
                  <a:solidFill>
                    <a:srgbClr val="7030A0"/>
                  </a:solidFill>
                </a:rPr>
                <a:t>: </a:t>
              </a:r>
              <a:r>
                <a:rPr lang="en-US" altLang="ja-JP" dirty="0" err="1" smtClean="0">
                  <a:solidFill>
                    <a:srgbClr val="7030A0"/>
                  </a:solidFill>
                </a:rPr>
                <a:t>exciton-polariton</a:t>
              </a:r>
              <a:r>
                <a:rPr lang="en-US" altLang="ja-JP" dirty="0" smtClean="0">
                  <a:solidFill>
                    <a:srgbClr val="7030A0"/>
                  </a:solidFill>
                </a:rPr>
                <a:t>, </a:t>
              </a:r>
              <a:r>
                <a:rPr lang="en-US" altLang="ja-JP" dirty="0" err="1" smtClean="0">
                  <a:solidFill>
                    <a:srgbClr val="7030A0"/>
                  </a:solidFill>
                </a:rPr>
                <a:t>etc</a:t>
              </a:r>
              <a:r>
                <a:rPr lang="en-US" altLang="ja-JP" dirty="0" smtClean="0">
                  <a:solidFill>
                    <a:srgbClr val="7030A0"/>
                  </a:solidFill>
                </a:rPr>
                <a:t>)</a:t>
              </a:r>
              <a:endParaRPr lang="en-US" altLang="ja-JP" dirty="0">
                <a:solidFill>
                  <a:srgbClr val="7030A0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913865" y="6360196"/>
              <a:ext cx="34299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B050"/>
                  </a:solidFill>
                </a:rPr>
                <a:t> </a:t>
              </a:r>
              <a:r>
                <a:rPr lang="en-US" altLang="ja-JP" dirty="0" err="1">
                  <a:solidFill>
                    <a:srgbClr val="00B050"/>
                  </a:solidFill>
                </a:rPr>
                <a:t>cf</a:t>
              </a:r>
              <a:r>
                <a:rPr lang="en-US" altLang="ja-JP" dirty="0">
                  <a:solidFill>
                    <a:srgbClr val="00B050"/>
                  </a:solidFill>
                </a:rPr>
                <a:t>: air n = 1.0003,  water n = 1.333</a:t>
              </a:r>
              <a:endParaRPr lang="ja-JP" altLang="en-US" dirty="0">
                <a:solidFill>
                  <a:srgbClr val="00B050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158" y="4005064"/>
              <a:ext cx="3587274" cy="2325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03" y="3897052"/>
              <a:ext cx="3942377" cy="231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3911128" y="5366700"/>
                  <a:ext cx="8654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ja-JP" altLang="en-US" sz="1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1400" b="0" i="1" smtClean="0">
                            <a:latin typeface="Cambria Math"/>
                          </a:rPr>
                          <m:t>/4</m:t>
                        </m:r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1128" y="5366700"/>
                  <a:ext cx="865430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テキスト ボックス 21"/>
            <p:cNvSpPr txBox="1"/>
            <p:nvPr/>
          </p:nvSpPr>
          <p:spPr>
            <a:xfrm>
              <a:off x="1871700" y="5625244"/>
              <a:ext cx="2929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 smtClean="0"/>
                <a:t>≈ </a:t>
              </a:r>
              <a:r>
                <a:rPr lang="en-US" altLang="ja-JP" sz="1400" dirty="0" err="1" smtClean="0"/>
                <a:t>Magnetar</a:t>
              </a:r>
              <a:r>
                <a:rPr lang="en-US" altLang="ja-JP" sz="1400" dirty="0" smtClean="0"/>
                <a:t> &lt;&lt; </a:t>
              </a:r>
              <a:r>
                <a:rPr lang="en-US" altLang="ja-JP" sz="1400" dirty="0" err="1" smtClean="0"/>
                <a:t>UrHIC</a:t>
              </a:r>
              <a:r>
                <a:rPr lang="en-US" altLang="ja-JP" sz="1400" dirty="0" smtClean="0"/>
                <a:t> in RHIC and LHC</a:t>
              </a:r>
              <a:endParaRPr kumimoji="1"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146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hUXGBsbFxcYGRwcGhwfGx4dGh4gHyAdHygiHB0nHBgfITEiJSkrLi4uHCAzODMsNygtLisBCgoKDg0OGxAQGywkICQsLCwsLCwsLCwsLCwsLCwsLCwsLCwsLCwsLCwsLCwsLCwsLCwsLCwsLCwsLCwsLCwsLP/AABEIALYBFQMBIgACEQEDEQH/xAAbAAABBQEBAAAAAAAAAAAAAAAGAAMEBQcCAf/EAEQQAAIBAgQEAwUHAgQEBAcAAAECEQMhAAQSMQUGQVETImEHMnGBkRQjQlKhscHR8DNicuEWJIKikrLS8RUXRFNjk8L/xAAZAQADAQEBAAAAAAAAAAAAAAABAgMABAX/xAApEQACAgICAQMEAwEBAQAAAAAAAQIRAyESMUEEE1EUMmGRInGBUrFC/9oADAMBAAIRAxEAPwDNnzDNMsTO99/jhovjzCxc8s814l8PWkdXjM6gLK6ROo9vT4+mHMlwitWUvSplwsgxG4AMR1MHYYePL2ZJb7oys6rraDBm9tx++JyywWrRRR80QfFABGhbmQb6gO0zthUDB2B+OJNTh1akPEZAFU7kowmSsQCZuCCPQ9jiv8Qja2DGSfTA+9jzISSYA+OOKlMjtGGS2JOXyNapHh0qryYBVGI+oEYLddhSvob8NypYKdIN2g6ROwJ2E4bPfp36T/XBbkctnckgDZcedwygtqNrWCE3j5jFxw6hxAqJyqhYgGpqQCQASVJBJsL6e/fHPPNJPSVf2VWJmdqhOwJkTtO25+Fsd1Ms4sUcXi6ncTbbex+h7Y0deEZhqqPUr5dWVSgIYsp1QbhmWDN46zjrM8PmoB9rpnTFlDQLVF31MCYqnrJ0jCfUv8DL08vgzALj0KcHS8pZIe9mapgCdIQ/xjwcu8OkBc1XJIsIpg7bQRM+gxX6iP5/QPp8gHHNMzBn88RGslhA2G8x88OPlvLqkCRqgAwJYrE+kEx/TBunKmQETVzBmbQoIgTfy23xYUeSskR7tdu33g/j0PTvhZeoj+f0MvTzM8q8LZQDqBJOmNuoX9z/ADjleGObAr+vYN27FfrjYV5bytHLaqYoqxLNFcozMQAAo1kQTp2sLnFFmeH5Z6CNXoqasuxGXamhVJAUMKZbVOkkH1wPdlxtG9ijOX4W4VmlYAk/C4/j/wBsQJxpT8AyQoirUpVkUgkDxAGPezR3xW1uFcK0hi1dZiAWk/8Ap/XBhnflMzwfkCB88PZbKs9RaaldTEAXtfBc3CeEmB4uZHxK2+N/0w9w3hPDQ4KV8xrHuE6BB6XJg/A2vhnndaTAsP5QNpy9mS2nwj1hvwmCQTO0SpGGm4NXCs5psFVdRJiIgNO97EHB1nMnTmBxSoCdtSqwN9X4AZEkm9t8Ra3A61YMEz1KsrLDAuEJAGm4I2i22IL1GTz/AOMd+nQLUuXK5IAUTIEalsWAKze06v3xUmMHfEeD5qnRC6K6FSCGQK6tp0kEgDXbQu1vKJGAnMZOonvD4xuOtxuPmIxfFk5dtEsmFxG8dHHKtj1d8dBCjtWHwx2yxhkY91Y1mo7jCnCpVYI646Yzv+2MnbBxPNWEBjknHs4YRxoTNhYTDCwoyWhadtsS6vDmEDUu7A9hEyT6eVjYTbbEF/j++HDXfeWIvfpff47n6nvhJcvBRL5Jy0q1MhEZh7xgEWJUK3z0kfURfEk5zNX85NzJDAzquP8Ay263WNxiDkFq1qiquosTEjUxHr5QSdugmw7DGg8u8ggrrr1aukdCDRXy9fNDWAsTpi2OfI4r7qv+i2LHKXQC8SzdZlhrI1iJm86t+83InffDfD+X8zXE0aFR1mNQUlQfiMbDk6/C6ZWmVouVHl8QaxadmcaTczabk+uJ+d5vy11WqhIiASxS+10WDuLTgQzUtKi30+9szbJezmqJbNVBTEiykSQR0LdRtBAwScEzVPLIEy4auwABDEgLMCVEFoJYeWCd8V+a441WqPtmapVKQYWVDpG8WhIEerE2+GJeb9omQpLpy9DVfYIEEjYmR6CDM4XJzn5KQ4QJOZzvEazeGoFODfTpWPiGJbfqPpfEapw4aozVeHEyNauR1ESZvHVRtjPuKc0VqtbxUJpHoFYwvwH89ziqzWdq1CTUqO/+pi37/E/XBXpwP1SXQcpnsvRqkeKrUzOoMA23mAhWAaQbGLTFoxTVuK5VJ8Om7TNyQCAeg8pNp6k7HAyRhDFliSIPO2T6nE3iAbHfDVPiNRdnI+fyxHZSLMIsCPUESP0x4MUpEnKXksKPG6yMHV/MGDAm5tb6RYjDdPi9cTFRr+9BifmMQiMKcbijcn8lvS4pX0malrEK4LdQ1rQLgTh6hzfn6TBlrMN/KYIuOx3xRasczgcUNzZY5rmHNVAUqV6rqYJVmkGNrYr2cne/xx3RphiQTBjy7QT0Bnae+OatMqxVhpZTBB3BGDS8CttnNV5Mxb64QwtUY4nt9MExPo8QqhQi1CFBsOmHUztYktqLHqdz846YrQ2PQcCkblJBFw3mapSbUGZDBkqSZmLEE7W+U4vRzgKsLVp0qyQLVBDE9TMb22wDDMta8+jXH0OLLhRWoQh1BiYBUTMnYCDECTYYSWOL7Q0cskEjZPh2bdVQ1cvUYwJh6ZJsLiG+QjC4t7Nq9GYrUbRao6qT6g/wQAB+I44yXCaYqAGpUdQO1NNcGCFZ2hmHyN43wb5DiFMjw6Q1mk+rw3XUaYM+VbShBB8yk7kExGJ24PTLKKmtozCklfIVVqVaJupA1XptIE6XEq3yJxMHNVQ6T4KESgG8E09LAeraoJ/6cHL8zVKRanVylEU6hOpTJDLAEsWlWPocUOX4Pk8ywGUrCm8z4VQeGxMbWGgqAT7q2m5nCTcJO5LYrxNfaypPN1VVCmgiiABAKiFImBERK3G3TA3mnLOzkESxYjtqM4IeYeFZvK1F8VBaSpHWfLYgkWEReduuKl+J1EOl10kRZtQgGdhNpnpuO+KY8ahuC7IT5PTK8zv0wpxJr58uukgb7je0CBewgC230GIsnHTFt9kmeMcLHjYWAFLRJTKuw1qrFQQCwEgE7A4PuVeVpQ1syAlKDC6SG7SALD0JBJv8TQci8TZK9KiFQ+JWS7AkiSFN5gW9N8aPxbiT+UqobzOjgzvqCqYkA+4dx0Jx5/qMuZPjFaf5O302OLXIYy3FzPh5KhCxEqoBsY1G0Eb+8Jk3OI/EeDuB4mZfW0+VSSzXtEza/QTPpgh4HxAGh4pI2MnqOsH1v9ScccLrCu7VnSCPKrHsOsTbfHPGWTltKjtUVQNVeAZemgLpW12PvEgHtMFRsDE7b4EuNZ2nT1KoLxBCs+oCO8RO9lvtM4PufOJ6UCLsULSOv5QO4m+MzzS0xTKlgauo6t5YEqR6WJPXb1GOzGr2znyuuimzeeepAZpA90bAWiw+eOcvSBnU4WB1Bv6WwzcGIwmx0nC272WObXK/Z6bU3q+PLCojAad7MCANIIvEsZMeuK2ccnDtPKMUeoLqmnXG6hjCn4Tae5HfBsNX0N4U48nE3hSjxA7DUlPzsO4Xp8zC/PGbAlsc43S0VBTM6kporz+YKCR8pC/LFfjuvWZ2Z2MsxLMe5NzhqcZBfZ7hTjw48xrAEfK3KlTOq7JURAjIsFXZmLhiAAik7IcXw9lVYqWGZy5VULk/eWUEg/g3BUiN5GO/ZRxChTWqK2YSh99SYFnCGAlZTpne7gfA4OBxvJeHUU53LyaNWmpFdQWLVKjKWg3JVgST1JxKUmno6IY4tWwDzHstrLP/ADFFiG0lVSqzatIqWAQkjSwM+uBPmTgzZWuaLurkKjB0nSQ6hhEwdjjbf+KspTqtVXNZZ5diFFZAdLUaKTcgSHokROxnGS+0niCVs81RKlOoDTpAvSMoWCKG0+ga2DCTbNOEUtAy4iNr+o/sYmV+FVAFIpvte1rxiNRy7MRAtN2NowQ8W4my00VGDtp8z22HX4+uGbYkUq2DTLjwHvhDHuHsmdTjpHggg3744Ax6uCKapyBnaWd+7q/44hjIEOFgC2xPU9Lkxi94opyNVCH+7YgeaTov0O+n/LNukCcBHs25aepXSu+tKaMCIkFzvEjZe59caDzll1p02GpmZtqbFmEN5QFv+aD/ANOOTI0pUjuxp8NltkaxaCDME27eo7j+/TFPzNyVRry6EUqpMllFj1uth897dcS+FU3QFNJcqg6EHXAkS1iLdeuJGay7xqeoyaZgqDBkRLSDJBEwP1GJ210UdNGX0uaa+Wc5etor00ZlZXEiQSCQxGqexvbp2seN8ALKK+WCeBVTXocCV0gTczPvDa9+sTiBn+Gfbc6adAvokGoxMqI3a/U+v7Yl825oDStBzpWn4dMCRbUCzH0IQAHqPgcGSla9t0/Pwc/h8v8ACkqco1PyqpE6irCBBYGRsfc/CQNsNpydWLModTpi4DdVDxAG8HYbwYwzUr6FGqqx28is0fDtHS22K2vxKqwINR9J3XU0G0XE3tisY5v+l+iEnHyhriOXNKoyG5WLja4B/nCw1VqEmWJJJJJkkkm5JPUzhY6V1smX3KnHxlKmsoGMg6oBYdIuNrzYgyBfGuNmKeZpUnCkrWsdKkFmBG3UXkz0i/XGCAHcC39/1H1GDfk7m+plppVlbwiI1qIdIupX80T8fjjkzQUlZ0+ny8dM0vg3DdOui1JdMSYad95UmR6iMT0pohKK6ACIE3UmZHwgT6YZSnSzNNcxRqPqMMKtKJJG50nyhu9sQ81wal4juA9LxDqeD7zRdh8QLj9McmVpR1KmdqbK7i3LrVFIJUNMWJ92Jtbow+mM15k4SaNRdUQQTbtMA33MbjpjbeG8HogAqxcj8RaY+WwxF4zy0tedQUWswF9Xcjb5iDjYZZYy/lJNf0LKHIwc5UVFKizKbE/zircQSDuCQcaTxv2YVgS1BtU9P/e/TucBnE+Wc1RnXRYRaYse8E749CE4vycuTHL4Kc4kZbOPTWoAYFRNDAjdSQ31lRiLUDCxVgexBxJ4tTCVnSQdJAttYAdMPaZJRaIpxIWuFpOoB1MVk/5RJP66fpiMMdasZgQgcezhU6ZM6QW3JVQSQBcm34f2xwG9cYLizrVjzHmuTHX0xIpZGqxKrSckbjSbY1mUWMqceziVT4VmG93L1jabU2Nt5sMTaPKOeb3crU+cD/zEYHJG9uXwU+OqdWDPT4Th7iXC61BgtamabESAYMj0IJB3w3QyVR0dlRmVBLMAdI23O032wdG4tPZ5WrltyT8f9sNhjtjzTi/4PydmsxdECrMamZY+kycZtIKi5dFEMLBVxPkvwJnMo7gHyIjFrdLEibbGMeZLlZCk1PF1GYjQq+kk6jge5Hs3tSugZGNU5C5Aomj9pzygAkGmC8Lp7v0M7jAvleCUaYJaqdQ2IlYI6gidsW1cu1OktFzVVBIBqFlA3nSTC4ScrWh8eOnbNG4vx+jQpxQNLUPidIixCj3j6SNt8QeF0Gr1RUrVC7qJReif5mIGnV2A2/XGf5jPhoWrSamO6yP4IOLPhGeytMEsax1AaAh80mRELdjiPE6WzQUq0snSepUb3mliFkztAjpawwP8Sr5rNqWpN9lokbsjGoy7aiq3VYYxIkyD0x5wfJVhFfNVNNFGLLTqi5H4CwmARYwZMk22w/xfnrLIGbUQxnSURC0xJgyQCZiSLfLAjV0hW/kj0eGpR0ZTL6GaopaozEyYXUNUCQf8piw2jfNeZK6rUamlUVmFnqLIWZ2FzqjadunTF3R9pFUBlWmqAq3mjW8kbkmASdzbfAovg6bzruTvcn+Zv9cVhHj4OfJOLVIh6puTfHk4sKfgjTIJkCd97f72+GPW+zz+KIPxFjEdJ2JnaMV9yvBz8SuwsKq0G23TCw9mSHaebZVKDbVJ+I2/b9+5l6pxNzGwggi3a4/c/XECDj3Qe2F4p9hugy4fz9nrqtWmOwZF+ggX/fBDwLnl6upMxXSg8gLWVZvEHUjKV0TBMFYg4zDTtGHhXOnSRv1/v+IxGXp8b8FYZmu2bm/M1TLN4WYpgtGrXQGpSp2Yp7yixk+78ce0ObWqv/yooV0/L4vh1Z2srCYmdwMCPAeI0c9Qy1FqmjNZdSFBCkOsdC5iQoB3Hut3tXccSgH8PVUZw0S1FYqeiTD9Rsx9N8c7xK/g7Y5LVmr5TjGtzTajVpsALso0esNMftiwYBhBgj64xSjxKrT001NbXNkWowUEmw8N0ZT0iD19cWfDeas23lpg1HIJ81EQAL7q6QBe5GEaa8ofkmaBnOVMrUn7rSSAJQlbD0Bj9MBnE/ZWt2RlbchSCp+qkD64kUOdc0i/e0qZABMjxV2E76Kg2v8AXHWX9pqkElFgflcsf+6mg6Hrhoyn4Fai9At/8vipKtROqLEs4UXI94eXoLEzfbETMchaXiD6KrrqPT8W9z0GDmr7QqFQadLHUNvu9v8A9u3TEXMZzJsyGq3hOJ1AMAyiIvZgf76jDLLkvaZnDHQOZfkl6YLlKqMo/CGabXiFtf12xb8O4XQooxqUVWfdNSixcn/MxBXSSB2He+L7h/MGTRNNOr0E3ZrRHRJj+/TEWrlhmi5SoxVwQNSNomNwXUKb98LLJLzYYxj4OeG55aYdR4bKgLDwsrpbaw8q6Q0CNu18eDmNKg1VFzKsr+7TDgTKi5GmRJ2M9ek4seV+V6lFHSpW8TWViRAQddMEmT/q6D44m8Q4NSNFEXLksatMVAfGhUZwHMlwTCdQYBvHTCq2zf0VY5oojzFK203RvTdZFxpHSfkTiszfOiKxXwHLAwDqS94HXsJjpt3xWca5EdapNOurI11lDYHYGXk9p9MQ25PekSalTtB02+hcY0ZY+X3IDeT4Kbjufr5qqPtbpTRJ001iRPS15NhLYl5HNU9DZcCs1N6ZBpoTaDrLWHpcxJG+2LpOFcMVZzFSszkHUylgs7yo0mLR3xXcT4RkNYehm3okEFdStqFr+aV67EAR6746PcgS4yuynyvCBoJSkzqYOsAmIPSNux+OCHheQz9SPCo1CoAAnyrA2I1QJ7kX74lVOK5MUgtXMVKrE3qI1Kmxm5DCYf8A1ET3JxJ4TzPw7KI9OjVq6XYswa8nSBYhZWYAttvic86+G/8AGaMVEWY5Szqo1ao9MkXYaiSQBe8RNse5DlivWX7sIBMNqefQ3Ukg/CMPnn3JmLKxBIGouxCkm8svoLevpiDl+fUXL/d1KVGoyyyojWa4vAAYhQomTMdLDCe9LxFjNx+Qg5a5bFCuRUp1KjLOltU0ipncFQNVohp7/GHx3k+g2mqGXLveRr0mLxLCdRAtebC2M2zfOWdqRrzFT4AhR/2xO+Kk5t4Yaj94Rrm5bTJEneL7Y6FDI/hEnkgH1DiOUoalrZx8ySIComlRBuGYgkgxEqIvthUefctSJOXyaoxsam7R2n3j8Jj0xnuPRh1hT7ZJ534C7jnNi1aVSmA7GoZliYUwRIvPXAg4jeNuhx31xzE2Nx2xSMFFUicsjl2e49QHDZXTsSR26j+uPVfthxGjuceqcIG2OY74YAnwsNs8WO+FgFFHQ+tsezjwDHpGFInhOPYOOScdDrjBOgYI6euJFbiVVvDD1HcUoNNXJYLEWE9LDENjjxnwKTGTZfnm/MTI8MROytFyGIu35gDO5i5OOKnN+YK6ZTToKaQGgq0SD5p/D++KHVjgviXsY/gdSkXGc5jr1KRpsw0lVU7ywWIkzv5f1NtoqDXaIkxIMTae8d74V/ljxdp9cPGMY9Ia5Ms8xWqLRpNYEMRq1eaLMvwG+3pi35fzWWr1CMyTqIkOxHmaZOqBtG3wxUcQ4JmFcL4THyrGlTt6+sziy4LyNnK7QtMC2qWZYj4TJHTCumilyTDTKZbLJLIocRAp0aauekMXYSux2IxZ5url6tNnqCuu2oeI4ZASF1bgKPraTiupZVqVFqHipTqUUZXLEBxbWGkiGj3B3E9sRs1xoUVp8QVytRgAtAmUYwQ4cRKwWYgDbe+IOP5OpSpD3DOGU6QesubqhKfiFg9RjqK6vLoZR+QggwbgiDfFfR5hFAGoKharXp6l1GSihTCSbMdQIBiYAJ3xT8Q42uYqV6gLIjg+VAIuSVDTA6Alx0+GB7imRqFhpuyKogXNlEx8DOC48tMRTfglNzQ1SgKVYPUMMGYtvqYtNwYIBIHb6RzxXj1OpSdKeXWlrfVKxaNFhbbyk95O8SDQt5/MJ1knUO/w9ccq3TtviqxQXSIylIcZy12JPS5k2EDfsBiy4TxFKKVjoDVGWKZKqwG8mGBHUYqlbC1b4dwTVCJuwoq8ZyZFSMqAW1BWiSNS1ASRridTKQABEY8p8SyXhoDlTqAXURNyEgx95bz+ba8fhwNYROJ+zH8/sPJhg3HsjqD/AGMTqkiLRJIAAeLGB2ibYr34jljSA8D7wEQ4sIFVnuNRklCFiOm9r0BOOsGOGK+f2K5MJa/FsoaismW0jW5cbyGTSABrgQxLR079pCccyGo/8n5Sxixss0yB/izPlaYI3jrYS1Y9Vgcb6eP5/ZuTLriXEaFSkiU6XhssSe/v6rySZJXfbTioJxylsIYrCKiqQjduzumT1x0Djxcc1TpE9t8ML2x0YbegNx736Y71dR1x0pwULbiMLUizCDh3HLLJg44YlT3GMNpnVWkGj07Y9x4DNxhYwyuh6JwhvjnV0AxP4Jwxa9RUevTohjGppJnpYd+5IGEfRNRsi+Ax2Fj/AHfDKr3ODhuQtVdaVDNJVGkEjYgnv6HpEnBLw/lbI0mNGvSpsxBBcnVSkdAzHyPf3QZwjypHZD0c2jI3UTEzjxwOg23ODjifs4YH7hnn8jiDHSDs2/5sCef4JmKJh6Z/m3YHf5TgrJFkpYpIjCoZO0kRt0OOFIkBp0yJiJ9YJ64NvZlkKdUZnxaSuV8ILrphypIq9CrRJVRt9MaLV5dyvm/5WiIJ/wDp0Ok/ewB5Lg6UvffcTgOaQY4ZNXZj1KhQqBHQNUcSHpM0Nv5dMRrF7wQQTti74WWouKlOitNlMMjgCxN7vcH5fDGn5Xl3LFzGXpKRUgkUUAjzmBKTbStwTNjN4xCrcDoNT1DL0z9zLE01DaytXugazKm0RbecI2i8YUM8OfMM2XZqaeHVMt5w8g9LHTuVI+EdccPlalDMvVpppWnBFIFdWuoACqkW0HSJBFgQbEDFP7OOPuKK0mVywJOoEBY1KQogb+WNup+IKs7xJ3WoFTQygaS7BjYEACTe4BJPe9hifQ62UHH6pzRCutMMdYBDMGOhQ7Iel1Iteem2GaPL3h0fH8UwQHcELDEhQCAfdhRAO56ns7l85lK0utKsKy6W1amIHQs3RRGobftaTnOJhypWuNKqQVceUqbz6spA0kdjM4zZWWJroAeJ8HqB3zKgrRVoqhB5lMagxUTZhfUbAk2xIyGfl6rU5FGoGqJMB0clZ2m8D3R3BwXZhfFV9LMwqXrTTchgsRJAAAgHfecZxWomhVImaTSwYfhvYwbhhIt1B67g8lJEZ45R3R3nOWB9p8OpWp03I1li3lNzuVkBrbYmPyQr05FUa1BDMCNFp94n8Ri3pGHaWVV1YKJqhSSqlEBYxpYFhdT127WgjEfOBlChRURgoZkeNxaQLjTYdxbB5MCiuxnMckeEgerXABiAFMmdtx1xXngdIRL1CDsNBv8AQY1J83TzKU3UtoimhBBAYotNRPcaiR2OI3EaFGiiPWyxNMsV1KQGAYhFuIMMzCRNrb9G5MHFGf5Tl2nUK6BVbVGkAbzsASeuJa8s0dcGnXEapEfkMNfVeDa2NfXlTL0vDCKVAdRAMAbxt6kb4f8A+E6PlGp/KXIJaSNRlhe0HUcJzdjKKMF45lctSUaFql2upPu/He/yxSHGpe1TlBy1FqRJVE0+bsIiOki9sZicq8kBHYKdwpI/bFsbtEskd6PVqgbqDIO/T1wqCAsB0Jj646p5Cq06aTnSpY2/CIk3336YbRIIm374ck1SLSpy1mkrPRFMuyb6b2tc+kEfXDx5YzYUsaRAEzNojf8Av0OCji/EsygpZ/JgafC01akoe6sCp3BkesjA3mObc24IOYeWHmEgWi4AHQ7nub4VSYZJFPnctUpHzLYxcXH1w7Qyz1Z0KTsI6yZ6fC+OKmYZ9yTP0tjxKzLIDR1sfQj9iR88OmxHRLynA67Ua1VQh+zgGqhaHAJiQp3EnvPpiGr98d06zEEajDQDeJuCJ7+YA4aVxe8kdsGwS34HZHpjhiMIETGO9ER1wbE6GyBvthYmVuHVhB8CoQf/AMbH+MeYw6uhsp2/THgpicdxjyMIRsJOAU82UXw8tUr0gbFUbobhXX3T6/pi845X4jmPCRMpXo06dwi023iLnSJt8B6Ym8gc1ZfL5PwatQKxNUGRUJGogqRpQhutpGL/AP40yMkrmgBqDiaVXfU7flFpcGe84k++juhL+O5ATR4nnMmAKqVkRjYuCAYvphhFzMxBg4s8r7QFrTTzFFb7kCViPy7gW6E4Z9onMuWzGXopRqKzJVJMK4kaNOptagFj2v8APAVS1RrYKqfmKAgfAHvI/wBsDgmP9RK+PaDXMZClmVIoopBvFIkneBYeamfoPXDGa5E8KnrzFbwSbJTNQl2PYBZ6f2MDC0K1IJXWkWVhKOARHoShkHt8cGHMucQ06GYoZk1CBDK2lnGoCQTGs7RLTvYjbASob+E+tP8AIF5uiaJNOrWbxAdJVdTFb9iRiy4dnKSi9SpIADeW97Td9j/cYhcUydKlXMmqATqiBdWv70i+4mLEdce5Guml6gljIRDUMiTLXHYBQesmNhilpqzkk3B+bCbMjKhFDV2BIsq0iJ+cz89IB74oK/ECgYJqYjVBZjcd4UgoSPU4hcQqFaerST4h/wARxeQATHmI6i9/SMUeozv88IoX2O5svzzDWpuHWqssL6B5x6MYE/CThulxWtUcKK1Qz3cj5XbBTwr2Z061ClUOacNUpU6mgUlPvx5ZNQbahJMWOG+N8iJk6T1hXaoaemVKov8AiCQbOT13iDBg2wagGpsWTyVaqHZ8wWABPghx5h6CdIA7mb9MQOOcUzVMinUoClTQLpSH8MfiUzqPSOselziVnspWo0xToo0vTBq1IPX8AJso797doxS5bgtd3Gh11dIrLI+jYVRQ7bXR4mdFlYNl9S+RwCbNYkREod9EG+xG+Lrg3MK0s3RNcU6dIA+ZAChGl5K6RJBqMpIO0Cdhiypcp0Fmtnq6uQPMFhFMKAplfMTIvtPbETiv2R8vl3pU6XgnMBDRVNLHVbUzAlgwiJ2IMSZxqXgP8u2HHCMqubpVK1OqwWrVqPTlRNPSdGmJI95C2+5xYZnlylWBFVmeEggkeaQYPoQyqwjqo6YncG4TSy2XWnRkIAxVSSY16nN+0tiVlTMC0lATv/fX9cTv4HvR5Xqg0gf9B3jYg/7nEurmAoBVdV/dBvgT5gzpoZc1ERncByELPBkERPXzbdO2J7ZumuTXxarxoDmpPnvDG6/6osBaIwKDQO8+ux1BahpGoXAmZV/DYqN9yRAKg++MZVyxl3qKwD+GttTFogn3eoJk2MAwCcbZSo5UJ4muoRqXzEq0MwXQA1/MwZYEydQjfGd8ap8Np1mRaWZWoDdKjKg290hjqWdwCJNu4xSDrQkvk85R4fXFSoK2oRTqRPmEgaliQQdjcf0wK84V1eutRVVZWG0Cxbeb3iCBt0OLOtwnNlKNRRpSqupNLsAYMXkCG6RO49YxXHJ5kzqLMGEEzr6jfci5HzMYpHuyblSqivqM4or94wp+IAyiYkgkGNibH9MbR7NaFLPcIbL1FVirOkNG8+IhuD37dDbADyzkqjucrXQ1aLgzBPlZbgg7LH8485G40+RObUvoqaIW7QaiMQJKgiL9r+mGe0LF1TC/w8nTBVUCjzKyimsdJ2gG4tYbdMVHMyZR6DnKtTatpWSyKrRAJCt4kzH+UzEdcBGa4zWrFmdyC7FiBAFzPSO+IqoR5piNr/H+mMo0CWX8BLyXx2hkc4j+ZqUFajbkqymwWBEPp3k+U3vi25w5+GYSrlxTp1aReRU0GnAUgqAJJJsfMTeT5RgCIwv6YfjZPmyVxfMJVrF6aCmulfIIgEAA33YW3N8Mi02+GPPBB2MeuOlBuP174wknY/R4jVQQjtH+rCxHXL23OFgm5JHoqE/hJ+Rx3SV2MLTcnawOHGY+px5qI6wR1G9r4SwJx+B6nwvMkBvCYCdMta9z/Bvi2yPKOZqANpbSfyrP67dMWvs4zVRswKbFmpMGkwCAYkG49MabnXqUwootTcElm8yrEksYn1OIzytaOvFijJWkZPl+VFEkipVK6pRDLAgQNSwPLqtIOLXNcPUIUU6l0rKsgAZhNkVvMIH5on6YKsxCPrQgZh5JCsCptuWC9ALeuGM1V8kohqVgws0eHc3gm+0Yn7qZ0e04ogU+AVssq1fEhTpinIJveCCdO9rH4Yr04RRV6tdLBVLGkYIWoI0kXupJmP2wTrlK4IFSkGhZ1KbFpiFB2GnvG2BniHF0CZlSulkkvSMawADBlZsRBvcSMMvwI18oE+M5E1svM+egfNeToN/opE/9RwuSEoEtRzBJViGQr70gEEXMXU/pjlOYCQg0U1KmdYWGYbBWOxtva848bJLLPRQMGMmlqhl76Jsw6gTIxncdMFrJ12j3nyoBm2RRFJFXwrRK6RefxDVMH1wNkzg2ocyAoKOZQVglxrEVEO8Gb32I/wBjil43w0PWapRamA5kU9Wkieg1e8ALSCcPGfhkpwVl3wz2jVKNOki5agWpoiCodYchAoEkER7gtt6YvuDc3tn2Wg9GmiqQwgsYgqEjUTIDBWNtkPrgLflCr9m8YXfUFFIXcyJ1WtpE7zuMXHs/4LXpZg1KtMooRgNQudQjy3/fvgtxqxlztF/xbg1bM5tUNSnpdm0AhmA0LqI0rH1nqMWeR5H8JQTpFXxJWsoYKqlCsFWbfVBkdcUnL9DM0M4vi5mmKCamVnkQKghtAK6tQJAM2/i14pzEgQqMzUaIHiaSA3u9XIUTB27nE2UtHdbl2kiia7lo02DMJB0+KQbiD0G3QmMD/NNNNWVpUyqurpXqsfdWB1sIBYCBuTfcziZxLmc1xooFgZ88BWA7QxFgepgj1wDZzOjUwmYYlSDKk7ai0+aR1v6RgxtizmktGpcO9oC1A6rRdtCMdQB0kqpI9QGIgT1IkYk1ObinhVHTztRqHwlDN5g3mUMJBgqFDWB82Ifs7oZSpRUmhUNjrcx4bE2NpEgSVG+xwRZ/J8KycJVFKkaslVkgkdSBNlnrYThaVhj1YM1OYK2ZyFQVaH2eqlRShAYBjJbt0Iufji/bnUaWZKFRmRS2m0yBJU3gdRMxY/NjIBMy05Ug01GltSQsj8pHldQdxceuA6lQbMNmsplqzMKaEHMTCs5YGBGy7iJ6HBWxnpHPs04s7NnKLqKdCsWrLqMFKpINNVPW4HT8OIftVyYzGdpV8srM1emniAA+VwdAntIgf9JwLcvcyNl9QZAwbTILFSNHYj0GkjGhcq8SoV6TOqlTRuwZ6tQxpgGetzcehPbFOtk0/DDXkjOU6WRytGsn3iqFbySAwk3OwNt+84suM5yi1NyqIHC+V2Ci40lQNJ1XJgQDfAXlOLo4UVH1IolVWhXEzqgG/SFkH+cDXNGf4hWru2VpVEpMBBFNQ5295mEgyoMA9jPZEnY3ONBSNNN0VPH8dlY1C6sF90MdJYQQGiB64Duc+WQlSrWVNNNvMzA2U7OdIk3Mn54Gvt2ZaoRUquKrEKW1w28QYOwI+WL7nXhOaGWyzvUSulNYYqQxV2JA827WIFuo+GGUKfZPnyVUCddAGBBDKQY+pF+oMCfhGGwh+UkTjqjqUBtJjaemOKbzEEjuMVIbJ+VpUpbxWqQF8ugAy3Y6iIG5nDuU4WKtFimp6sMdC7qqjUXPXSNjbr6YlZPlevXQOvhhZIlnAjrcf3vgi5C4V4RzjvUpNoyleBTqK5BCwZA9DgWGMWwPyuVDuEDaQxgO3TtIWf0nHCouooHDAEgtBC/ESAf0xYV+B1aIQs9IBojS8kau8C0j+cFPFMkKeTogZLL1cwzMGqKZCrJKkrI80ML390z0xuWxeFp2VmX5IzFVA+VK1hJDSVQqRECGN5BmRhYmcG4+KLP9oytOWCadOpLeY3h7+9++FjWx1CFAaVxxbr9cJzibwfhNTMOqKInqQSB8huT0wXogk30HXs94nSNOpTKlNEQ4gzqDW9DI/UTi+zGdQUyAoVdtRvuYvA8vzwMZ7hRyUUaYcFxJYgw5HYHaLW6Tgx4fJyzaKBDshUsCDI62tJ9BIkfLHLLHb5Hp48jUePkhU8wxQFXpqnl7ao2sIvHWTge4tTq+84KA3DWAPpY7+m+DnlvlzL5ijrqGoTsytKafSOvxxF4ryjXrFqfjq9Bu86oHeBEgSJBGMoRRnOTQF5HixonX4zFiLAt5donA/wAUzya8w7iatVNPltcxc/TB9nfZKGrK1OrooiPuySzC5JAaNo6kE47zvshoM2pK1SmCZIs46WEgH6k4aKimTk5yVUY0ixtjulVYNe4m8fvjZE9kuVC6TXraoID+QRPyvGBqhyClOq6/aCxRioZVE/GOm+H9xEVhldlIaBfRYV0MaXE6lBMXIuL7zIthjiPCvvHVGVqi2KyJ72I8r26iPhghWmaVUoSVqBmNN7hTYSrAAA2O/rirGToVpAXw6g/+1t/4CdJH+kj4HE6rplntU9g6wrLKyVItElf0t+uH+AcbfL5hKjlmCm6sxII6722P1jFzUyxQRWqIyj82oOB6HTPy2xEfg+XqwRX/ANICjUfTzFQfkPlg81/9IHt/8sruMZ1zUaor1PCqEmncgA7shvHlJ+kYjZWjUrNpQFmIsouTh+rnBS8SkqHQ0BxVWTKz0PuG59cWnIPEEo12LUi3lsyGKiXuVkiTB2kTAv3rqtEpLdMIODcq1sswrrQFZGC6qD3Im+03g7E9OmKLizcOSswFKuAVZoMoysSdIUHylbRJ7Y1jL0svm6eunV8TSysRPh1FIIPmAi3lFiIO0xjFOYuYquaaKhOhCQqmCREiWaPM17nbthY23srPiloOaHtEzjLTpZJUdtJ8jIAQfyqNXmgSSZj0wY5fhoz2VWtn8uCwQa9QhgVudMGy72BvOMY5cza0q9J7Bg4g3IE2mLTY98FNbjKIzBK2ZdTqAooQqEMZOprm8nad98CURI5FWwhzfMtfNUko8KpCnRddLV7DwrxAEyJQdvxd8APM7vRpUsmlCpRUMzlmMNVPuhm0mOm3S0YucpncwKQp0FXLUx+QRv1LG5MbkYhnhcmWdqrddMn/ALmgD540dBcmxrlfin2ai6eFTd2bUC4DabQelzbvGJz8SzNVjoZkDbqgAHboMPcPoUxuoMqzAAl3IF4IUESB2O+Jz0FVaTuxC1Co8NtQZVmPcRYJ8pszA72O2C1YqTrbIOX4fmHMGs9rRrYbegPbDXFeD+F/jGpUnqD5fgdUkY0zg3K+XakWV/ESodXkhRfaCt+l73xOqcFpUllkD3ADVHAuDI1M24kDuZ6YS6Y7xJoxum2WX3kubAgjpvNumLChxulQoOq0pV51AjX8yCekDFvzVXy1eqn+Ci1CEqZilNREqA+UNZC0yQTbp2uWcH5FyVF4cmtUUXDiFkiegja8EmLYa6E9uV6MSp5/VChAWc2ibT0A7Dtg15V5byucXWmXbUpKmNYBIiSOhF+t98aZV4Bw6i0vRoKQS6agNSkRdeoAMEdumKDmvNKsVsgxp1lliFIVKqmCQyGzExY2weSYyxV2UROWy7eBFVXcj7sK5adp726n98SeApky+fZdWpcq4rEhgSGkX1bmF+Ujvh3P+0ijUhaa1qLwNEKA+q40Eloj4asM8u5t0p8SztWmfLRQ6X1HXckySP8AKBjKzaTpFLncnkwlOtUUBSIBYeY6QbAzHYgHpOI55jZcsGAp6yYETt8JtAjf0740Wty7luIUBVgEVFDpayysAiP2mDjOebuX1ymYVQNVIKsQYJEXmNjI/bDJkciklYK8T4vUqOWqohv5fLMCAIEmwtMepwsFOX4bknUE5k0j1V6Zb6EMJ+mFg2IpuvH7BTIOiPqZNYBsCSAPkJnGucL4vwull0NWqFqFNTBNcibxKr0kWnpjIHeIgdt7X+XTGn5LjXDKy06NTLqBoDMQhkFYsxF2kXJHrthZIfBLvZZ8X4rla9NHyxZ1DadTllF4NvEvFrkCL72xNomrlGokUHNCs4WskF3pMfLrHncaSdwLAR2OAzmopTV1ylNEEwFYSpH/AIjvJN+1xiXxb2gUW+6UsKYAZGpgqVYKICnr573EQxFxha0dHJLs1qnHUhgTYkyLW+AvOHRJFv2gYFOF8TpLTXMCsGVkDOoUCWMGQNRCMRYiSDY2xLo8wVKwIp0SuqdDu0LEWY6QTvt8sTaKolZ+oURi1RaYW5ZjYSRuZAAi1+/1zXnP2hMpFPKNJ3aoFtAJ8o7m3vXsTgm504xmsvly9NBAZdTCJVTImNjfSPn03Anw/m2tRpMRUSuqsWdgrEqLHckevTfrjJCyfizrlDm3M1tRr5Z6yhQFanS6jeWML1k/0xoJydAEFqVNmY20qr2sAZ2HoT6dcZ4Oc/FJ8SfDNMg0xZfMQZYQTIjcCYmxmMUj85Ztao8EJTVKWhQqi50wWOxLTcA2ELbeWrkxefFd2F3NHL9bPeIlJUoCmdWttWpgVBjSAdJBVgRJ/Dis5V9naslGu9dwWXUVVbQQYvNxEH5jDvIvMNZKVT7SjVVeSXeoTYD3bgzaTE7A4IOF+0PJLQRXPg+UgIqOUVVsFkLfyx26421pG/i3bM0zvJdd6jxVpM4IlDUXUNRAUWJgywEbydhiJxXlKvlW01iFaJHUd7MJE+mNF4pzbw2kipladNndqbhaVICNJBDGw8wvA3k9px77Vq+qjRemQCSffBDe6bDs18Hk1oDjHsyPLcS1ALVXWotedQ/0tuPht3BxMydNRJosCxFla1QGRsfdPyIJiyjFOoJAnf8Ak49DEEfH/fDuHxoT3fD2X2U4+9NodbGFq7qSoPusP4I74Y5olamjwaaKNRVkUecE2JO/TYm3zxxRz4YqlYB1AsSIZQOzC422uPQ4MMtWWqqKyrWTpJKVB9LN/wBvwwrnx+5BjBS+1/4wU4Dwpq9QKo+JOwHc4KssctTdkUsWH4yJBPWN4/b12m4TLU1U0qdNqStElVLg+jEGfocVv/wMmpqapKgyYV52jZgP0xN5ot9jR9PKK6OH4gvmVfJHuvAaRIMMGlo+EnHvDMktXU7V6bVKTajlajGmHT8yVCwG19IPaYm7D8F0iajNHQIjVG+gEDtc2w1XpyZpUKoH+dWJneQAoAwVkXyHhLyjQU4vlKCsaFOmFDkAsyjVE3VU1G8W1BZ74F+bc3Uz6mmjFGpjWNKwWAvAVdTG4W+uAQJUbilrZSvGpkYbRpU27bDCoLmVRqamqisSTpVpJO99Mwe04yyK7sLUqpRDbkXi9Slmvs8LUpV2qPrUmQ6i8/EobGO4JG5vWz6MSnlWSbEaoYEySBaJG874xLKLmaX+GaiwDBFNhANjsOs/PDIymY1BgKoIEAw9ht1G2NKcH5RoqcV9rJ/HWH2xg6qHd7mkwAZTIioI969/0jqT0n4gU1FqVGgoCrqDeVV20g6WaALbz+uBCvRzLOKhWWVtQ+7tJETBEH59cRMzkMw7FqpqOxiSxn4b9L4PuwrtCtTTtRZqPDuArmQrNmK1SVDB1KCmwMg6SVLCCNjG4xKpckZNpYlm3v45v0/CR1MYAeC5ivRakDUdqVNgwTWoHlIJUA7A/EeuDJucKJYa0emsmS1SjABYv0cneNuwxN5oXXJFo4pNW4sHn5RrmpUSvTWrS1aRoZJvJVlUusWHdSDJExgmyPCqVHK1qNHL1vvx5hUrI5uLEk1DY3ss7YZo81e6VpFtBm1RPy6TOk3mJ9PXHic1qoE0KibCS4IgbXVZ9IjbAfqcfXIK9PLtIG+S+PDIlqYYVMs5Jp+aPCNywNixUmIABufmZnNGQDa6lYanAv572sfcABMdIHywNZrgYpAPlyXWSV1WYbTJiCQSRIF7Yj1s0ziKjmReJMf0OLqakrRyzTjcZIYLUZPlqfJgv6aW/fCwwzA9MLDnPopYnCoCWA7kD64WFijJxRP4vxF2LUifKhCep0zc4qpggYWFgIeRovCqTUsmrM5YMoZRc6Z1CLmOk9PniFy3ztXpsGrM1VAdIpzChYMwBYkWiR0O04WFhV0yvJpKiFzhz3VzsKoajTiAqub3sWiOlo+OHOQ+GCrSrgxpdqdI/wDXqJP0wsLCtUjQblPZYJ7P6jgAVEBa43gAOQBEXsvpiVR9l9Qe9XWW90BSREXmb/v1x7hYSTZ0uESQns5ZQqtmiCWiUWLEGeu8Df44t+E8Co5enUk+JqYXZFOkrCSFJiYbf0x7hYUZQQzlK+VZ2pPSLlYYNCoZEXBp6Y6H0wOe1SinhIQGmko0y5IPisZmZv5f1x7hYZfcJLozZahFxaRBw/Vo+RD1P/8ANh+mFhYszk6OcrR1tp7mMH2ZQZWi1Gl7xEF+s7Y8wsLLspD5JefrUGbLUaQrLVrKoSozgquzGVAvuRM4quaqVTI1ENRxV1LO0dY/jCwsS4qyjk6uyhzPFXkRbUSTYfHrtiZwzN1FqppaJI23E2wsLDcV8EpTlfYe1+B1fApPWrStRGKwNRAIDXBgT6g26DA9yzkWzL6qDDw6dZVcVhDMAyhwNMgWNjP0wsLCQjGujpbeg7564In3Hh00UywOk6J92JIUzF+mBjiPKz5dWrVak0wRCKSTOqAJKiR3OFhYZRXwLOTsj5Y5ZUUVGzBqBJMCmVkDpseuCvk/MU2p0zRpqArHW7qDUaU1AzJgyLwcLCxpRVdDRbsJ80GqQPIxMwCCALmLi/USPTFPmeVUzCN47uEciEpkAKVABAYrqI1qSDax2wsLHO8UG+TWy8ZyWrJFLgvh5VstRqVLhvDqVXLtTYjpIuJvHxw3nOV0KnVWrREwrBTa+4AOFhYV44PbSsynKqscTlTL0lViareGGgs7Ew4g7neD+g7YznmjL0qFY0KclRBlgNQmbAjcW9MLCxWL3RHL9pQV10m2PMLCxdHMo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data:image/jpeg;base64,/9j/4AAQSkZJRgABAQAAAQABAAD/2wCEAAkGBxQTEhUUExQWFhUXGBsbFxcYGRwcGhwfGx4dGh4gHyAdHygiHB0nHBgfITEiJSkrLi4uHCAzODMsNygtLisBCgoKDg0OGxAQGywkICQsLCwsLCwsLCwsLCwsLCwsLCwsLCwsLCwsLCwsLCwsLCwsLCwsLCwsLCwsLCwsLCwsLP/AABEIALYBFQMBIgACEQEDEQH/xAAbAAABBQEBAAAAAAAAAAAAAAAGAAMEBQcCAf/EAEQQAAIBAgQEAwUHAgQEBAcAAAECEQMhAAQSMQUGQVETImEHMnGBkRQjQlKhscHR8DNicuEWJIKikrLS8RUXRFNjk8L/xAAZAQADAQEBAAAAAAAAAAAAAAABAgMABAX/xAApEQACAgICAQMEAwEBAQAAAAAAAQIRAyESMUEEE1EUMmGRInGBUrFC/9oADAMBAAIRAxEAPwDNnzDNMsTO99/jhovjzCxc8s814l8PWkdXjM6gLK6ROo9vT4+mHMlwitWUvSplwsgxG4AMR1MHYYePL2ZJb7oys6rraDBm9tx++JyywWrRRR80QfFABGhbmQb6gO0zthUDB2B+OJNTh1akPEZAFU7kowmSsQCZuCCPQ9jiv8Qja2DGSfTA+9jzISSYA+OOKlMjtGGS2JOXyNapHh0qryYBVGI+oEYLddhSvob8NypYKdIN2g6ROwJ2E4bPfp36T/XBbkctnckgDZcedwygtqNrWCE3j5jFxw6hxAqJyqhYgGpqQCQASVJBJsL6e/fHPPNJPSVf2VWJmdqhOwJkTtO25+Fsd1Ms4sUcXi6ncTbbex+h7Y0deEZhqqPUr5dWVSgIYsp1QbhmWDN46zjrM8PmoB9rpnTFlDQLVF31MCYqnrJ0jCfUv8DL08vgzALj0KcHS8pZIe9mapgCdIQ/xjwcu8OkBc1XJIsIpg7bQRM+gxX6iP5/QPp8gHHNMzBn88RGslhA2G8x88OPlvLqkCRqgAwJYrE+kEx/TBunKmQETVzBmbQoIgTfy23xYUeSskR7tdu33g/j0PTvhZeoj+f0MvTzM8q8LZQDqBJOmNuoX9z/ADjleGObAr+vYN27FfrjYV5bytHLaqYoqxLNFcozMQAAo1kQTp2sLnFFmeH5Z6CNXoqasuxGXamhVJAUMKZbVOkkH1wPdlxtG9ijOX4W4VmlYAk/C4/j/wBsQJxpT8AyQoirUpVkUgkDxAGPezR3xW1uFcK0hi1dZiAWk/8Ap/XBhnflMzwfkCB88PZbKs9RaaldTEAXtfBc3CeEmB4uZHxK2+N/0w9w3hPDQ4KV8xrHuE6BB6XJg/A2vhnndaTAsP5QNpy9mS2nwj1hvwmCQTO0SpGGm4NXCs5psFVdRJiIgNO97EHB1nMnTmBxSoCdtSqwN9X4AZEkm9t8Ra3A61YMEz1KsrLDAuEJAGm4I2i22IL1GTz/AOMd+nQLUuXK5IAUTIEalsWAKze06v3xUmMHfEeD5qnRC6K6FSCGQK6tp0kEgDXbQu1vKJGAnMZOonvD4xuOtxuPmIxfFk5dtEsmFxG8dHHKtj1d8dBCjtWHwx2yxhkY91Y1mo7jCnCpVYI646Yzv+2MnbBxPNWEBjknHs4YRxoTNhYTDCwoyWhadtsS6vDmEDUu7A9hEyT6eVjYTbbEF/j++HDXfeWIvfpff47n6nvhJcvBRL5Jy0q1MhEZh7xgEWJUK3z0kfURfEk5zNX85NzJDAzquP8Ay263WNxiDkFq1qiquosTEjUxHr5QSdugmw7DGg8u8ggrrr1aukdCDRXy9fNDWAsTpi2OfI4r7qv+i2LHKXQC8SzdZlhrI1iJm86t+83InffDfD+X8zXE0aFR1mNQUlQfiMbDk6/C6ZWmVouVHl8QaxadmcaTczabk+uJ+d5vy11WqhIiASxS+10WDuLTgQzUtKi30+9szbJezmqJbNVBTEiykSQR0LdRtBAwScEzVPLIEy4auwABDEgLMCVEFoJYeWCd8V+a441WqPtmapVKQYWVDpG8WhIEerE2+GJeb9omQpLpy9DVfYIEEjYmR6CDM4XJzn5KQ4QJOZzvEazeGoFODfTpWPiGJbfqPpfEapw4aozVeHEyNauR1ESZvHVRtjPuKc0VqtbxUJpHoFYwvwH89ziqzWdq1CTUqO/+pi37/E/XBXpwP1SXQcpnsvRqkeKrUzOoMA23mAhWAaQbGLTFoxTVuK5VJ8Om7TNyQCAeg8pNp6k7HAyRhDFliSIPO2T6nE3iAbHfDVPiNRdnI+fyxHZSLMIsCPUESP0x4MUpEnKXksKPG6yMHV/MGDAm5tb6RYjDdPi9cTFRr+9BifmMQiMKcbijcn8lvS4pX0malrEK4LdQ1rQLgTh6hzfn6TBlrMN/KYIuOx3xRasczgcUNzZY5rmHNVAUqV6rqYJVmkGNrYr2cne/xx3RphiQTBjy7QT0Bnae+OatMqxVhpZTBB3BGDS8CttnNV5Mxb64QwtUY4nt9MExPo8QqhQi1CFBsOmHUztYktqLHqdz846YrQ2PQcCkblJBFw3mapSbUGZDBkqSZmLEE7W+U4vRzgKsLVp0qyQLVBDE9TMb22wDDMta8+jXH0OLLhRWoQh1BiYBUTMnYCDECTYYSWOL7Q0cskEjZPh2bdVQ1cvUYwJh6ZJsLiG+QjC4t7Nq9GYrUbRao6qT6g/wQAB+I44yXCaYqAGpUdQO1NNcGCFZ2hmHyN43wb5DiFMjw6Q1mk+rw3XUaYM+VbShBB8yk7kExGJ24PTLKKmtozCklfIVVqVaJupA1XptIE6XEq3yJxMHNVQ6T4KESgG8E09LAeraoJ/6cHL8zVKRanVylEU6hOpTJDLAEsWlWPocUOX4Pk8ywGUrCm8z4VQeGxMbWGgqAT7q2m5nCTcJO5LYrxNfaypPN1VVCmgiiABAKiFImBERK3G3TA3mnLOzkESxYjtqM4IeYeFZvK1F8VBaSpHWfLYgkWEReduuKl+J1EOl10kRZtQgGdhNpnpuO+KY8ahuC7IT5PTK8zv0wpxJr58uukgb7je0CBewgC230GIsnHTFt9kmeMcLHjYWAFLRJTKuw1qrFQQCwEgE7A4PuVeVpQ1syAlKDC6SG7SALD0JBJv8TQci8TZK9KiFQ+JWS7AkiSFN5gW9N8aPxbiT+UqobzOjgzvqCqYkA+4dx0Jx5/qMuZPjFaf5O302OLXIYy3FzPh5KhCxEqoBsY1G0Eb+8Jk3OI/EeDuB4mZfW0+VSSzXtEza/QTPpgh4HxAGh4pI2MnqOsH1v9ScccLrCu7VnSCPKrHsOsTbfHPGWTltKjtUVQNVeAZemgLpW12PvEgHtMFRsDE7b4EuNZ2nT1KoLxBCs+oCO8RO9lvtM4PufOJ6UCLsULSOv5QO4m+MzzS0xTKlgauo6t5YEqR6WJPXb1GOzGr2znyuuimzeeepAZpA90bAWiw+eOcvSBnU4WB1Bv6WwzcGIwmx0nC272WObXK/Z6bU3q+PLCojAad7MCANIIvEsZMeuK2ccnDtPKMUeoLqmnXG6hjCn4Tae5HfBsNX0N4U48nE3hSjxA7DUlPzsO4Xp8zC/PGbAlsc43S0VBTM6kporz+YKCR8pC/LFfjuvWZ2Z2MsxLMe5NzhqcZBfZ7hTjw48xrAEfK3KlTOq7JURAjIsFXZmLhiAAik7IcXw9lVYqWGZy5VULk/eWUEg/g3BUiN5GO/ZRxChTWqK2YSh99SYFnCGAlZTpne7gfA4OBxvJeHUU53LyaNWmpFdQWLVKjKWg3JVgST1JxKUmno6IY4tWwDzHstrLP/ADFFiG0lVSqzatIqWAQkjSwM+uBPmTgzZWuaLurkKjB0nSQ6hhEwdjjbf+KspTqtVXNZZ5diFFZAdLUaKTcgSHokROxnGS+0niCVs81RKlOoDTpAvSMoWCKG0+ga2DCTbNOEUtAy4iNr+o/sYmV+FVAFIpvte1rxiNRy7MRAtN2NowQ8W4my00VGDtp8z22HX4+uGbYkUq2DTLjwHvhDHuHsmdTjpHggg3744Ax6uCKapyBnaWd+7q/44hjIEOFgC2xPU9Lkxi94opyNVCH+7YgeaTov0O+n/LNukCcBHs25aepXSu+tKaMCIkFzvEjZe59caDzll1p02GpmZtqbFmEN5QFv+aD/ANOOTI0pUjuxp8NltkaxaCDME27eo7j+/TFPzNyVRry6EUqpMllFj1uth897dcS+FU3QFNJcqg6EHXAkS1iLdeuJGay7xqeoyaZgqDBkRLSDJBEwP1GJ210UdNGX0uaa+Wc5etor00ZlZXEiQSCQxGqexvbp2seN8ALKK+WCeBVTXocCV0gTczPvDa9+sTiBn+Gfbc6adAvokGoxMqI3a/U+v7Yl825oDStBzpWn4dMCRbUCzH0IQAHqPgcGSla9t0/Pwc/h8v8ACkqco1PyqpE6irCBBYGRsfc/CQNsNpydWLModTpi4DdVDxAG8HYbwYwzUr6FGqqx28is0fDtHS22K2vxKqwINR9J3XU0G0XE3tisY5v+l+iEnHyhriOXNKoyG5WLja4B/nCw1VqEmWJJJJJkkkm5JPUzhY6V1smX3KnHxlKmsoGMg6oBYdIuNrzYgyBfGuNmKeZpUnCkrWsdKkFmBG3UXkz0i/XGCAHcC39/1H1GDfk7m+plppVlbwiI1qIdIupX80T8fjjkzQUlZ0+ny8dM0vg3DdOui1JdMSYad95UmR6iMT0pohKK6ACIE3UmZHwgT6YZSnSzNNcxRqPqMMKtKJJG50nyhu9sQ81wal4juA9LxDqeD7zRdh8QLj9McmVpR1KmdqbK7i3LrVFIJUNMWJ92Jtbow+mM15k4SaNRdUQQTbtMA33MbjpjbeG8HogAqxcj8RaY+WwxF4zy0tedQUWswF9Xcjb5iDjYZZYy/lJNf0LKHIwc5UVFKizKbE/zircQSDuCQcaTxv2YVgS1BtU9P/e/TucBnE+Wc1RnXRYRaYse8E749CE4vycuTHL4Kc4kZbOPTWoAYFRNDAjdSQ31lRiLUDCxVgexBxJ4tTCVnSQdJAttYAdMPaZJRaIpxIWuFpOoB1MVk/5RJP66fpiMMdasZgQgcezhU6ZM6QW3JVQSQBcm34f2xwG9cYLizrVjzHmuTHX0xIpZGqxKrSckbjSbY1mUWMqceziVT4VmG93L1jabU2Nt5sMTaPKOeb3crU+cD/zEYHJG9uXwU+OqdWDPT4Th7iXC61BgtamabESAYMj0IJB3w3QyVR0dlRmVBLMAdI23O032wdG4tPZ5WrltyT8f9sNhjtjzTi/4PydmsxdECrMamZY+kycZtIKi5dFEMLBVxPkvwJnMo7gHyIjFrdLEibbGMeZLlZCk1PF1GYjQq+kk6jge5Hs3tSugZGNU5C5Aomj9pzygAkGmC8Lp7v0M7jAvleCUaYJaqdQ2IlYI6gidsW1cu1OktFzVVBIBqFlA3nSTC4ScrWh8eOnbNG4vx+jQpxQNLUPidIixCj3j6SNt8QeF0Gr1RUrVC7qJReif5mIGnV2A2/XGf5jPhoWrSamO6yP4IOLPhGeytMEsax1AaAh80mRELdjiPE6WzQUq0snSepUb3mliFkztAjpawwP8Sr5rNqWpN9lokbsjGoy7aiq3VYYxIkyD0x5wfJVhFfNVNNFGLLTqi5H4CwmARYwZMk22w/xfnrLIGbUQxnSURC0xJgyQCZiSLfLAjV0hW/kj0eGpR0ZTL6GaopaozEyYXUNUCQf8piw2jfNeZK6rUamlUVmFnqLIWZ2FzqjadunTF3R9pFUBlWmqAq3mjW8kbkmASdzbfAovg6bzruTvcn+Zv9cVhHj4OfJOLVIh6puTfHk4sKfgjTIJkCd97f72+GPW+zz+KIPxFjEdJ2JnaMV9yvBz8SuwsKq0G23TCw9mSHaebZVKDbVJ+I2/b9+5l6pxNzGwggi3a4/c/XECDj3Qe2F4p9hugy4fz9nrqtWmOwZF+ggX/fBDwLnl6upMxXSg8gLWVZvEHUjKV0TBMFYg4zDTtGHhXOnSRv1/v+IxGXp8b8FYZmu2bm/M1TLN4WYpgtGrXQGpSp2Yp7yixk+78ce0ObWqv/yooV0/L4vh1Z2srCYmdwMCPAeI0c9Qy1FqmjNZdSFBCkOsdC5iQoB3Hut3tXccSgH8PVUZw0S1FYqeiTD9Rsx9N8c7xK/g7Y5LVmr5TjGtzTajVpsALso0esNMftiwYBhBgj64xSjxKrT001NbXNkWowUEmw8N0ZT0iD19cWfDeas23lpg1HIJ81EQAL7q6QBe5GEaa8ofkmaBnOVMrUn7rSSAJQlbD0Bj9MBnE/ZWt2RlbchSCp+qkD64kUOdc0i/e0qZABMjxV2E76Kg2v8AXHWX9pqkElFgflcsf+6mg6Hrhoyn4Fai9At/8vipKtROqLEs4UXI94eXoLEzfbETMchaXiD6KrrqPT8W9z0GDmr7QqFQadLHUNvu9v8A9u3TEXMZzJsyGq3hOJ1AMAyiIvZgf76jDLLkvaZnDHQOZfkl6YLlKqMo/CGabXiFtf12xb8O4XQooxqUVWfdNSixcn/MxBXSSB2He+L7h/MGTRNNOr0E3ZrRHRJj+/TEWrlhmi5SoxVwQNSNomNwXUKb98LLJLzYYxj4OeG55aYdR4bKgLDwsrpbaw8q6Q0CNu18eDmNKg1VFzKsr+7TDgTKi5GmRJ2M9ek4seV+V6lFHSpW8TWViRAQddMEmT/q6D44m8Q4NSNFEXLksatMVAfGhUZwHMlwTCdQYBvHTCq2zf0VY5oojzFK203RvTdZFxpHSfkTiszfOiKxXwHLAwDqS94HXsJjpt3xWca5EdapNOurI11lDYHYGXk9p9MQ25PekSalTtB02+hcY0ZY+X3IDeT4Kbjufr5qqPtbpTRJ001iRPS15NhLYl5HNU9DZcCs1N6ZBpoTaDrLWHpcxJG+2LpOFcMVZzFSszkHUylgs7yo0mLR3xXcT4RkNYehm3okEFdStqFr+aV67EAR6746PcgS4yuynyvCBoJSkzqYOsAmIPSNux+OCHheQz9SPCo1CoAAnyrA2I1QJ7kX74lVOK5MUgtXMVKrE3qI1Kmxm5DCYf8A1ET3JxJ4TzPw7KI9OjVq6XYswa8nSBYhZWYAttvic86+G/8AGaMVEWY5Szqo1ao9MkXYaiSQBe8RNse5DlivWX7sIBMNqefQ3Ukg/CMPnn3JmLKxBIGouxCkm8svoLevpiDl+fUXL/d1KVGoyyyojWa4vAAYhQomTMdLDCe9LxFjNx+Qg5a5bFCuRUp1KjLOltU0ipncFQNVohp7/GHx3k+g2mqGXLveRr0mLxLCdRAtebC2M2zfOWdqRrzFT4AhR/2xO+Kk5t4Yaj94Rrm5bTJEneL7Y6FDI/hEnkgH1DiOUoalrZx8ySIComlRBuGYgkgxEqIvthUefctSJOXyaoxsam7R2n3j8Jj0xnuPRh1hT7ZJ534C7jnNi1aVSmA7GoZliYUwRIvPXAg4jeNuhx31xzE2Nx2xSMFFUicsjl2e49QHDZXTsSR26j+uPVfthxGjuceqcIG2OY74YAnwsNs8WO+FgFFHQ+tsezjwDHpGFInhOPYOOScdDrjBOgYI6euJFbiVVvDD1HcUoNNXJYLEWE9LDENjjxnwKTGTZfnm/MTI8MROytFyGIu35gDO5i5OOKnN+YK6ZTToKaQGgq0SD5p/D++KHVjgviXsY/gdSkXGc5jr1KRpsw0lVU7ywWIkzv5f1NtoqDXaIkxIMTae8d74V/ljxdp9cPGMY9Ia5Ms8xWqLRpNYEMRq1eaLMvwG+3pi35fzWWr1CMyTqIkOxHmaZOqBtG3wxUcQ4JmFcL4THyrGlTt6+sziy4LyNnK7QtMC2qWZYj4TJHTCumilyTDTKZbLJLIocRAp0aauekMXYSux2IxZ5url6tNnqCuu2oeI4ZASF1bgKPraTiupZVqVFqHipTqUUZXLEBxbWGkiGj3B3E9sRs1xoUVp8QVytRgAtAmUYwQ4cRKwWYgDbe+IOP5OpSpD3DOGU6QesubqhKfiFg9RjqK6vLoZR+QggwbgiDfFfR5hFAGoKharXp6l1GSihTCSbMdQIBiYAJ3xT8Q42uYqV6gLIjg+VAIuSVDTA6Alx0+GB7imRqFhpuyKogXNlEx8DOC48tMRTfglNzQ1SgKVYPUMMGYtvqYtNwYIBIHb6RzxXj1OpSdKeXWlrfVKxaNFhbbyk95O8SDQt5/MJ1knUO/w9ccq3TtviqxQXSIylIcZy12JPS5k2EDfsBiy4TxFKKVjoDVGWKZKqwG8mGBHUYqlbC1b4dwTVCJuwoq8ZyZFSMqAW1BWiSNS1ASRridTKQABEY8p8SyXhoDlTqAXURNyEgx95bz+ba8fhwNYROJ+zH8/sPJhg3HsjqD/AGMTqkiLRJIAAeLGB2ibYr34jljSA8D7wEQ4sIFVnuNRklCFiOm9r0BOOsGOGK+f2K5MJa/FsoaismW0jW5cbyGTSABrgQxLR079pCccyGo/8n5Sxixss0yB/izPlaYI3jrYS1Y9Vgcb6eP5/ZuTLriXEaFSkiU6XhssSe/v6rySZJXfbTioJxylsIYrCKiqQjduzumT1x0Djxcc1TpE9t8ML2x0YbegNx736Y71dR1x0pwULbiMLUizCDh3HLLJg44YlT3GMNpnVWkGj07Y9x4DNxhYwyuh6JwhvjnV0AxP4Jwxa9RUevTohjGppJnpYd+5IGEfRNRsi+Ax2Fj/AHfDKr3ODhuQtVdaVDNJVGkEjYgnv6HpEnBLw/lbI0mNGvSpsxBBcnVSkdAzHyPf3QZwjypHZD0c2jI3UTEzjxwOg23ODjifs4YH7hnn8jiDHSDs2/5sCef4JmKJh6Z/m3YHf5TgrJFkpYpIjCoZO0kRt0OOFIkBp0yJiJ9YJ64NvZlkKdUZnxaSuV8ILrphypIq9CrRJVRt9MaLV5dyvm/5WiIJ/wDp0Ok/ewB5Lg6UvffcTgOaQY4ZNXZj1KhQqBHQNUcSHpM0Nv5dMRrF7wQQTti74WWouKlOitNlMMjgCxN7vcH5fDGn5Xl3LFzGXpKRUgkUUAjzmBKTbStwTNjN4xCrcDoNT1DL0z9zLE01DaytXugazKm0RbecI2i8YUM8OfMM2XZqaeHVMt5w8g9LHTuVI+EdccPlalDMvVpppWnBFIFdWuoACqkW0HSJBFgQbEDFP7OOPuKK0mVywJOoEBY1KQogb+WNup+IKs7xJ3WoFTQygaS7BjYEACTe4BJPe9hifQ62UHH6pzRCutMMdYBDMGOhQ7Iel1Iteem2GaPL3h0fH8UwQHcELDEhQCAfdhRAO56ns7l85lK0utKsKy6W1amIHQs3RRGobftaTnOJhypWuNKqQVceUqbz6spA0kdjM4zZWWJroAeJ8HqB3zKgrRVoqhB5lMagxUTZhfUbAk2xIyGfl6rU5FGoGqJMB0clZ2m8D3R3BwXZhfFV9LMwqXrTTchgsRJAAAgHfecZxWomhVImaTSwYfhvYwbhhIt1B67g8lJEZ45R3R3nOWB9p8OpWp03I1li3lNzuVkBrbYmPyQr05FUa1BDMCNFp94n8Ri3pGHaWVV1YKJqhSSqlEBYxpYFhdT127WgjEfOBlChRURgoZkeNxaQLjTYdxbB5MCiuxnMckeEgerXABiAFMmdtx1xXngdIRL1CDsNBv8AQY1J83TzKU3UtoimhBBAYotNRPcaiR2OI3EaFGiiPWyxNMsV1KQGAYhFuIMMzCRNrb9G5MHFGf5Tl2nUK6BVbVGkAbzsASeuJa8s0dcGnXEapEfkMNfVeDa2NfXlTL0vDCKVAdRAMAbxt6kb4f8A+E6PlGp/KXIJaSNRlhe0HUcJzdjKKMF45lctSUaFql2upPu/He/yxSHGpe1TlBy1FqRJVE0+bsIiOki9sZicq8kBHYKdwpI/bFsbtEskd6PVqgbqDIO/T1wqCAsB0Jj646p5Cq06aTnSpY2/CIk3336YbRIIm374ck1SLSpy1mkrPRFMuyb6b2tc+kEfXDx5YzYUsaRAEzNojf8Av0OCji/EsygpZ/JgafC01akoe6sCp3BkesjA3mObc24IOYeWHmEgWi4AHQ7nub4VSYZJFPnctUpHzLYxcXH1w7Qyz1Z0KTsI6yZ6fC+OKmYZ9yTP0tjxKzLIDR1sfQj9iR88OmxHRLynA67Ua1VQh+zgGqhaHAJiQp3EnvPpiGr98d06zEEajDQDeJuCJ7+YA4aVxe8kdsGwS34HZHpjhiMIETGO9ER1wbE6GyBvthYmVuHVhB8CoQf/AMbH+MeYw6uhsp2/THgpicdxjyMIRsJOAU82UXw8tUr0gbFUbobhXX3T6/pi845X4jmPCRMpXo06dwi023iLnSJt8B6Ym8gc1ZfL5PwatQKxNUGRUJGogqRpQhutpGL/AP40yMkrmgBqDiaVXfU7flFpcGe84k++juhL+O5ATR4nnMmAKqVkRjYuCAYvphhFzMxBg4s8r7QFrTTzFFb7kCViPy7gW6E4Z9onMuWzGXopRqKzJVJMK4kaNOptagFj2v8APAVS1RrYKqfmKAgfAHvI/wBsDgmP9RK+PaDXMZClmVIoopBvFIkneBYeamfoPXDGa5E8KnrzFbwSbJTNQl2PYBZ6f2MDC0K1IJXWkWVhKOARHoShkHt8cGHMucQ06GYoZk1CBDK2lnGoCQTGs7RLTvYjbASob+E+tP8AIF5uiaJNOrWbxAdJVdTFb9iRiy4dnKSi9SpIADeW97Td9j/cYhcUydKlXMmqATqiBdWv70i+4mLEdce5Guml6gljIRDUMiTLXHYBQesmNhilpqzkk3B+bCbMjKhFDV2BIsq0iJ+cz89IB74oK/ECgYJqYjVBZjcd4UgoSPU4hcQqFaerST4h/wARxeQATHmI6i9/SMUeozv88IoX2O5svzzDWpuHWqssL6B5x6MYE/CThulxWtUcKK1Qz3cj5XbBTwr2Z061ClUOacNUpU6mgUlPvx5ZNQbahJMWOG+N8iJk6T1hXaoaemVKov8AiCQbOT13iDBg2wagGpsWTyVaqHZ8wWABPghx5h6CdIA7mb9MQOOcUzVMinUoClTQLpSH8MfiUzqPSOselziVnspWo0xToo0vTBq1IPX8AJso797doxS5bgtd3Gh11dIrLI+jYVRQ7bXR4mdFlYNl9S+RwCbNYkREod9EG+xG+Lrg3MK0s3RNcU6dIA+ZAChGl5K6RJBqMpIO0Cdhiypcp0Fmtnq6uQPMFhFMKAplfMTIvtPbETiv2R8vl3pU6XgnMBDRVNLHVbUzAlgwiJ2IMSZxqXgP8u2HHCMqubpVK1OqwWrVqPTlRNPSdGmJI95C2+5xYZnlylWBFVmeEggkeaQYPoQyqwjqo6YncG4TSy2XWnRkIAxVSSY16nN+0tiVlTMC0lATv/fX9cTv4HvR5Xqg0gf9B3jYg/7nEurmAoBVdV/dBvgT5gzpoZc1ERncByELPBkERPXzbdO2J7ZumuTXxarxoDmpPnvDG6/6osBaIwKDQO8+ux1BahpGoXAmZV/DYqN9yRAKg++MZVyxl3qKwD+GttTFogn3eoJk2MAwCcbZSo5UJ4muoRqXzEq0MwXQA1/MwZYEydQjfGd8ap8Np1mRaWZWoDdKjKg290hjqWdwCJNu4xSDrQkvk85R4fXFSoK2oRTqRPmEgaliQQdjcf0wK84V1eutRVVZWG0Cxbeb3iCBt0OLOtwnNlKNRRpSqupNLsAYMXkCG6RO49YxXHJ5kzqLMGEEzr6jfci5HzMYpHuyblSqivqM4or94wp+IAyiYkgkGNibH9MbR7NaFLPcIbL1FVirOkNG8+IhuD37dDbADyzkqjucrXQ1aLgzBPlZbgg7LH8485G40+RObUvoqaIW7QaiMQJKgiL9r+mGe0LF1TC/w8nTBVUCjzKyimsdJ2gG4tYbdMVHMyZR6DnKtTatpWSyKrRAJCt4kzH+UzEdcBGa4zWrFmdyC7FiBAFzPSO+IqoR5piNr/H+mMo0CWX8BLyXx2hkc4j+ZqUFajbkqymwWBEPp3k+U3vi25w5+GYSrlxTp1aReRU0GnAUgqAJJJsfMTeT5RgCIwv6YfjZPmyVxfMJVrF6aCmulfIIgEAA33YW3N8Mi02+GPPBB2MeuOlBuP174wknY/R4jVQQjtH+rCxHXL23OFgm5JHoqE/hJ+Rx3SV2MLTcnawOHGY+px5qI6wR1G9r4SwJx+B6nwvMkBvCYCdMta9z/Bvi2yPKOZqANpbSfyrP67dMWvs4zVRswKbFmpMGkwCAYkG49MabnXqUwootTcElm8yrEksYn1OIzytaOvFijJWkZPl+VFEkipVK6pRDLAgQNSwPLqtIOLXNcPUIUU6l0rKsgAZhNkVvMIH5on6YKsxCPrQgZh5JCsCptuWC9ALeuGM1V8kohqVgws0eHc3gm+0Yn7qZ0e04ogU+AVssq1fEhTpinIJveCCdO9rH4Yr04RRV6tdLBVLGkYIWoI0kXupJmP2wTrlK4IFSkGhZ1KbFpiFB2GnvG2BniHF0CZlSulkkvSMawADBlZsRBvcSMMvwI18oE+M5E1svM+egfNeToN/opE/9RwuSEoEtRzBJViGQr70gEEXMXU/pjlOYCQg0U1KmdYWGYbBWOxtva848bJLLPRQMGMmlqhl76Jsw6gTIxncdMFrJ12j3nyoBm2RRFJFXwrRK6RefxDVMH1wNkzg2ocyAoKOZQVglxrEVEO8Gb32I/wBjil43w0PWapRamA5kU9Wkieg1e8ALSCcPGfhkpwVl3wz2jVKNOki5agWpoiCodYchAoEkER7gtt6YvuDc3tn2Wg9GmiqQwgsYgqEjUTIDBWNtkPrgLflCr9m8YXfUFFIXcyJ1WtpE7zuMXHs/4LXpZg1KtMooRgNQudQjy3/fvgtxqxlztF/xbg1bM5tUNSnpdm0AhmA0LqI0rH1nqMWeR5H8JQTpFXxJWsoYKqlCsFWbfVBkdcUnL9DM0M4vi5mmKCamVnkQKghtAK6tQJAM2/i14pzEgQqMzUaIHiaSA3u9XIUTB27nE2UtHdbl2kiia7lo02DMJB0+KQbiD0G3QmMD/NNNNWVpUyqurpXqsfdWB1sIBYCBuTfcziZxLmc1xooFgZ88BWA7QxFgepgj1wDZzOjUwmYYlSDKk7ai0+aR1v6RgxtizmktGpcO9oC1A6rRdtCMdQB0kqpI9QGIgT1IkYk1ObinhVHTztRqHwlDN5g3mUMJBgqFDWB82Ifs7oZSpRUmhUNjrcx4bE2NpEgSVG+xwRZ/J8KycJVFKkaslVkgkdSBNlnrYThaVhj1YM1OYK2ZyFQVaH2eqlRShAYBjJbt0Iufji/bnUaWZKFRmRS2m0yBJU3gdRMxY/NjIBMy05Ug01GltSQsj8pHldQdxceuA6lQbMNmsplqzMKaEHMTCs5YGBGy7iJ6HBWxnpHPs04s7NnKLqKdCsWrLqMFKpINNVPW4HT8OIftVyYzGdpV8srM1emniAA+VwdAntIgf9JwLcvcyNl9QZAwbTILFSNHYj0GkjGhcq8SoV6TOqlTRuwZ6tQxpgGetzcehPbFOtk0/DDXkjOU6WRytGsn3iqFbySAwk3OwNt+84suM5yi1NyqIHC+V2Ci40lQNJ1XJgQDfAXlOLo4UVH1IolVWhXEzqgG/SFkH+cDXNGf4hWru2VpVEpMBBFNQ5295mEgyoMA9jPZEnY3ONBSNNN0VPH8dlY1C6sF90MdJYQQGiB64Duc+WQlSrWVNNNvMzA2U7OdIk3Mn54Gvt2ZaoRUquKrEKW1w28QYOwI+WL7nXhOaGWyzvUSulNYYqQxV2JA827WIFuo+GGUKfZPnyVUCddAGBBDKQY+pF+oMCfhGGwh+UkTjqjqUBtJjaemOKbzEEjuMVIbJ+VpUpbxWqQF8ugAy3Y6iIG5nDuU4WKtFimp6sMdC7qqjUXPXSNjbr6YlZPlevXQOvhhZIlnAjrcf3vgi5C4V4RzjvUpNoyleBTqK5BCwZA9DgWGMWwPyuVDuEDaQxgO3TtIWf0nHCouooHDAEgtBC/ESAf0xYV+B1aIQs9IBojS8kau8C0j+cFPFMkKeTogZLL1cwzMGqKZCrJKkrI80ML390z0xuWxeFp2VmX5IzFVA+VK1hJDSVQqRECGN5BmRhYmcG4+KLP9oytOWCadOpLeY3h7+9++FjWx1CFAaVxxbr9cJzibwfhNTMOqKInqQSB8huT0wXogk30HXs94nSNOpTKlNEQ4gzqDW9DI/UTi+zGdQUyAoVdtRvuYvA8vzwMZ7hRyUUaYcFxJYgw5HYHaLW6Tgx4fJyzaKBDshUsCDI62tJ9BIkfLHLLHb5Hp48jUePkhU8wxQFXpqnl7ao2sIvHWTge4tTq+84KA3DWAPpY7+m+DnlvlzL5ijrqGoTsytKafSOvxxF4ryjXrFqfjq9Bu86oHeBEgSJBGMoRRnOTQF5HixonX4zFiLAt5donA/wAUzya8w7iatVNPltcxc/TB9nfZKGrK1OrooiPuySzC5JAaNo6kE47zvshoM2pK1SmCZIs46WEgH6k4aKimTk5yVUY0ixtjulVYNe4m8fvjZE9kuVC6TXraoID+QRPyvGBqhyClOq6/aCxRioZVE/GOm+H9xEVhldlIaBfRYV0MaXE6lBMXIuL7zIthjiPCvvHVGVqi2KyJ72I8r26iPhghWmaVUoSVqBmNN7hTYSrAAA2O/rirGToVpAXw6g/+1t/4CdJH+kj4HE6rplntU9g6wrLKyVItElf0t+uH+AcbfL5hKjlmCm6sxII6722P1jFzUyxQRWqIyj82oOB6HTPy2xEfg+XqwRX/ANICjUfTzFQfkPlg81/9IHt/8sruMZ1zUaor1PCqEmncgA7shvHlJ+kYjZWjUrNpQFmIsouTh+rnBS8SkqHQ0BxVWTKz0PuG59cWnIPEEo12LUi3lsyGKiXuVkiTB2kTAv3rqtEpLdMIODcq1sswrrQFZGC6qD3Im+03g7E9OmKLizcOSswFKuAVZoMoysSdIUHylbRJ7Y1jL0svm6eunV8TSysRPh1FIIPmAi3lFiIO0xjFOYuYquaaKhOhCQqmCREiWaPM17nbthY23srPiloOaHtEzjLTpZJUdtJ8jIAQfyqNXmgSSZj0wY5fhoz2VWtn8uCwQa9QhgVudMGy72BvOMY5cza0q9J7Bg4g3IE2mLTY98FNbjKIzBK2ZdTqAooQqEMZOprm8nad98CURI5FWwhzfMtfNUko8KpCnRddLV7DwrxAEyJQdvxd8APM7vRpUsmlCpRUMzlmMNVPuhm0mOm3S0YucpncwKQp0FXLUx+QRv1LG5MbkYhnhcmWdqrddMn/ALmgD540dBcmxrlfin2ai6eFTd2bUC4DabQelzbvGJz8SzNVjoZkDbqgAHboMPcPoUxuoMqzAAl3IF4IUESB2O+Jz0FVaTuxC1Co8NtQZVmPcRYJ8pszA72O2C1YqTrbIOX4fmHMGs9rRrYbegPbDXFeD+F/jGpUnqD5fgdUkY0zg3K+XakWV/ESodXkhRfaCt+l73xOqcFpUllkD3ADVHAuDI1M24kDuZ6YS6Y7xJoxum2WX3kubAgjpvNumLChxulQoOq0pV51AjX8yCekDFvzVXy1eqn+Ci1CEqZilNREqA+UNZC0yQTbp2uWcH5FyVF4cmtUUXDiFkiegja8EmLYa6E9uV6MSp5/VChAWc2ibT0A7Dtg15V5byucXWmXbUpKmNYBIiSOhF+t98aZV4Bw6i0vRoKQS6agNSkRdeoAMEdumKDmvNKsVsgxp1lliFIVKqmCQyGzExY2weSYyxV2UROWy7eBFVXcj7sK5adp726n98SeApky+fZdWpcq4rEhgSGkX1bmF+Ujvh3P+0ijUhaa1qLwNEKA+q40Eloj4asM8u5t0p8SztWmfLRQ6X1HXckySP8AKBjKzaTpFLncnkwlOtUUBSIBYeY6QbAzHYgHpOI55jZcsGAp6yYETt8JtAjf0740Wty7luIUBVgEVFDpayysAiP2mDjOebuX1ymYVQNVIKsQYJEXmNjI/bDJkciklYK8T4vUqOWqohv5fLMCAIEmwtMepwsFOX4bknUE5k0j1V6Zb6EMJ+mFg2IpuvH7BTIOiPqZNYBsCSAPkJnGucL4vwull0NWqFqFNTBNcibxKr0kWnpjIHeIgdt7X+XTGn5LjXDKy06NTLqBoDMQhkFYsxF2kXJHrthZIfBLvZZ8X4rla9NHyxZ1DadTllF4NvEvFrkCL72xNomrlGokUHNCs4WskF3pMfLrHncaSdwLAR2OAzmopTV1ylNEEwFYSpH/AIjvJN+1xiXxb2gUW+6UsKYAZGpgqVYKICnr573EQxFxha0dHJLs1qnHUhgTYkyLW+AvOHRJFv2gYFOF8TpLTXMCsGVkDOoUCWMGQNRCMRYiSDY2xLo8wVKwIp0SuqdDu0LEWY6QTvt8sTaKolZ+oURi1RaYW5ZjYSRuZAAi1+/1zXnP2hMpFPKNJ3aoFtAJ8o7m3vXsTgm504xmsvly9NBAZdTCJVTImNjfSPn03Anw/m2tRpMRUSuqsWdgrEqLHckevTfrjJCyfizrlDm3M1tRr5Z6yhQFanS6jeWML1k/0xoJydAEFqVNmY20qr2sAZ2HoT6dcZ4Oc/FJ8SfDNMg0xZfMQZYQTIjcCYmxmMUj85Ztao8EJTVKWhQqi50wWOxLTcA2ELbeWrkxefFd2F3NHL9bPeIlJUoCmdWttWpgVBjSAdJBVgRJ/Dis5V9naslGu9dwWXUVVbQQYvNxEH5jDvIvMNZKVT7SjVVeSXeoTYD3bgzaTE7A4IOF+0PJLQRXPg+UgIqOUVVsFkLfyx26421pG/i3bM0zvJdd6jxVpM4IlDUXUNRAUWJgywEbydhiJxXlKvlW01iFaJHUd7MJE+mNF4pzbw2kipladNndqbhaVICNJBDGw8wvA3k9px77Vq+qjRemQCSffBDe6bDs18Hk1oDjHsyPLcS1ALVXWotedQ/0tuPht3BxMydNRJosCxFla1QGRsfdPyIJiyjFOoJAnf8Ak49DEEfH/fDuHxoT3fD2X2U4+9NodbGFq7qSoPusP4I74Y5olamjwaaKNRVkUecE2JO/TYm3zxxRz4YqlYB1AsSIZQOzC422uPQ4MMtWWqqKyrWTpJKVB9LN/wBvwwrnx+5BjBS+1/4wU4Dwpq9QKo+JOwHc4KssctTdkUsWH4yJBPWN4/b12m4TLU1U0qdNqStElVLg+jEGfocVv/wMmpqapKgyYV52jZgP0xN5ot9jR9PKK6OH4gvmVfJHuvAaRIMMGlo+EnHvDMktXU7V6bVKTajlajGmHT8yVCwG19IPaYm7D8F0iajNHQIjVG+gEDtc2w1XpyZpUKoH+dWJneQAoAwVkXyHhLyjQU4vlKCsaFOmFDkAsyjVE3VU1G8W1BZ74F+bc3Uz6mmjFGpjWNKwWAvAVdTG4W+uAQJUbilrZSvGpkYbRpU27bDCoLmVRqamqisSTpVpJO99Mwe04yyK7sLUqpRDbkXi9Slmvs8LUpV2qPrUmQ6i8/EobGO4JG5vWz6MSnlWSbEaoYEySBaJG874xLKLmaX+GaiwDBFNhANjsOs/PDIymY1BgKoIEAw9ht1G2NKcH5RoqcV9rJ/HWH2xg6qHd7mkwAZTIioI969/0jqT0n4gU1FqVGgoCrqDeVV20g6WaALbz+uBCvRzLOKhWWVtQ+7tJETBEH59cRMzkMw7FqpqOxiSxn4b9L4PuwrtCtTTtRZqPDuArmQrNmK1SVDB1KCmwMg6SVLCCNjG4xKpckZNpYlm3v45v0/CR1MYAeC5ivRakDUdqVNgwTWoHlIJUA7A/EeuDJucKJYa0emsmS1SjABYv0cneNuwxN5oXXJFo4pNW4sHn5RrmpUSvTWrS1aRoZJvJVlUusWHdSDJExgmyPCqVHK1qNHL1vvx5hUrI5uLEk1DY3ss7YZo81e6VpFtBm1RPy6TOk3mJ9PXHic1qoE0KibCS4IgbXVZ9IjbAfqcfXIK9PLtIG+S+PDIlqYYVMs5Jp+aPCNywNixUmIABufmZnNGQDa6lYanAv572sfcABMdIHywNZrgYpAPlyXWSV1WYbTJiCQSRIF7Yj1s0ziKjmReJMf0OLqakrRyzTjcZIYLUZPlqfJgv6aW/fCwwzA9MLDnPopYnCoCWA7kD64WFijJxRP4vxF2LUifKhCep0zc4qpggYWFgIeRovCqTUsmrM5YMoZRc6Z1CLmOk9PniFy3ztXpsGrM1VAdIpzChYMwBYkWiR0O04WFhV0yvJpKiFzhz3VzsKoajTiAqub3sWiOlo+OHOQ+GCrSrgxpdqdI/wDXqJP0wsLCtUjQblPZYJ7P6jgAVEBa43gAOQBEXsvpiVR9l9Qe9XWW90BSREXmb/v1x7hYSTZ0uESQns5ZQqtmiCWiUWLEGeu8Df44t+E8Co5enUk+JqYXZFOkrCSFJiYbf0x7hYUZQQzlK+VZ2pPSLlYYNCoZEXBp6Y6H0wOe1SinhIQGmko0y5IPisZmZv5f1x7hYZfcJLozZahFxaRBw/Vo+RD1P/8ANh+mFhYszk6OcrR1tp7mMH2ZQZWi1Gl7xEF+s7Y8wsLLspD5JefrUGbLUaQrLVrKoSozgquzGVAvuRM4quaqVTI1ENRxV1LO0dY/jCwsS4qyjk6uyhzPFXkRbUSTYfHrtiZwzN1FqppaJI23E2wsLDcV8EpTlfYe1+B1fApPWrStRGKwNRAIDXBgT6g26DA9yzkWzL6qDDw6dZVcVhDMAyhwNMgWNjP0wsLCQjGujpbeg7564In3Hh00UywOk6J92JIUzF+mBjiPKz5dWrVak0wRCKSTOqAJKiR3OFhYZRXwLOTsj5Y5ZUUVGzBqBJMCmVkDpseuCvk/MU2p0zRpqArHW7qDUaU1AzJgyLwcLCxpRVdDRbsJ80GqQPIxMwCCALmLi/USPTFPmeVUzCN47uEciEpkAKVABAYrqI1qSDax2wsLHO8UG+TWy8ZyWrJFLgvh5VstRqVLhvDqVXLtTYjpIuJvHxw3nOV0KnVWrREwrBTa+4AOFhYV44PbSsynKqscTlTL0lViareGGgs7Ew4g7neD+g7YznmjL0qFY0KclRBlgNQmbAjcW9MLCxWL3RHL9pQV10m2PMLCxdHMoI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4" name="Picture 6" descr="http://l3.yimg.com/bt/api/res/1.2/pl.lMeaS5l1a2YAs4O5Ltg--/YXBwaWQ9eW5ld3M7cT04NTt3PTYzMA--/http:/media.zenfs.com/es-ES/blogs/cultura/Relativistic-Heavy-Ion-Coll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99" y="4331494"/>
            <a:ext cx="3024336" cy="19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3.bp.blogspot.com/_aTH7N3_trjA/SYioZ0_VCJI/AAAAAAAAAn0/m-8Lp1Y7KXs/s1600/CERN-MontBlanc-le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31494"/>
            <a:ext cx="2196244" cy="19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188674" y="6387715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7C80"/>
                </a:solidFill>
              </a:rPr>
              <a:t>RHIC@BNL</a:t>
            </a:r>
            <a:endParaRPr lang="ja-JP" altLang="en-US" sz="2400" dirty="0">
              <a:solidFill>
                <a:srgbClr val="FF7C8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8542" y="6345324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7C80"/>
                </a:solidFill>
              </a:rPr>
              <a:t>LHC@CERN</a:t>
            </a:r>
            <a:endParaRPr lang="ja-JP" altLang="en-US" sz="2400" dirty="0">
              <a:solidFill>
                <a:srgbClr val="FF7C80"/>
              </a:solidFill>
            </a:endParaRPr>
          </a:p>
        </p:txBody>
      </p:sp>
      <p:pic>
        <p:nvPicPr>
          <p:cNvPr id="2058" name="Picture 10" descr="http://homepages.uni-regensburg.de/%7Esow28704/ftd_lqcd_ss2012/Phasen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310" y="857673"/>
            <a:ext cx="4480049" cy="302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87046" y="160338"/>
            <a:ext cx="633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4"/>
                </a:solidFill>
              </a:rPr>
              <a:t>Exploring the quark-gluon plasma by accelerators</a:t>
            </a:r>
            <a:endParaRPr kumimoji="1" lang="ja-JP" altLang="en-US" sz="2400" dirty="0">
              <a:solidFill>
                <a:schemeClr val="accent4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86344" y="800708"/>
            <a:ext cx="2730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Asymptotic freedom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35198" y="3733872"/>
            <a:ext cx="343459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7C80"/>
                </a:solidFill>
              </a:rPr>
              <a:t>Phase diagram of QCD</a:t>
            </a:r>
            <a:endParaRPr kumimoji="1" lang="ja-JP" altLang="en-US" sz="2800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1979784" y="107340"/>
            <a:ext cx="533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Angle dependence of the refractive index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pic>
        <p:nvPicPr>
          <p:cNvPr id="6" name="図 5" descr="\begin{document}&#10;\begin{align*}&#10;\Br = 500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39949"/>
            <a:ext cx="936104" cy="208731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8894" y="514598"/>
            <a:ext cx="9066212" cy="3164869"/>
            <a:chOff x="38894" y="514598"/>
            <a:chExt cx="9066212" cy="316486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4" y="1052736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398" y="1052736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142" y="1052736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052914"/>
              <a:ext cx="2228850" cy="2371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図 15" descr="\begin{document}&#10;\begin{align*}&#10;\omega^2 = 1&#10;\end{align*}&#10;\end{document}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429000"/>
              <a:ext cx="794072" cy="250285"/>
            </a:xfrm>
            <a:prstGeom prst="rect">
              <a:avLst/>
            </a:prstGeom>
          </p:spPr>
        </p:pic>
        <p:pic>
          <p:nvPicPr>
            <p:cNvPr id="8" name="図 7" descr="\begin{document}&#10;\begin{align*}&#10;\omega^2 = 7&#10;\end{align*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8148" y="3415435"/>
              <a:ext cx="738268" cy="229589"/>
            </a:xfrm>
            <a:prstGeom prst="rect">
              <a:avLst/>
            </a:prstGeom>
          </p:spPr>
        </p:pic>
        <p:pic>
          <p:nvPicPr>
            <p:cNvPr id="9" name="図 8" descr="\begin{document}&#10;\begin{align*}&#10;\omega^2 = 5&#10;\end{align*}&#10;\end{document}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892" y="3429000"/>
              <a:ext cx="738268" cy="232161"/>
            </a:xfrm>
            <a:prstGeom prst="rect">
              <a:avLst/>
            </a:prstGeom>
          </p:spPr>
        </p:pic>
        <p:pic>
          <p:nvPicPr>
            <p:cNvPr id="10" name="図 9" descr="\begin{document}&#10;\begin{align*}&#10;\omega^2 = 3&#10;\end{align*}&#10;\end{document}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200" y="3429000"/>
              <a:ext cx="798712" cy="250467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51520" y="514598"/>
              <a:ext cx="1306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B050"/>
                  </a:solidFill>
                </a:rPr>
                <a:t>Real part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9101" y="3933056"/>
            <a:ext cx="9079403" cy="2880320"/>
            <a:chOff x="29101" y="3933056"/>
            <a:chExt cx="9079403" cy="2880320"/>
          </a:xfrm>
        </p:grpSpPr>
        <p:pic>
          <p:nvPicPr>
            <p:cNvPr id="6159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406" y="4460701"/>
              <a:ext cx="22288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142" y="4460701"/>
              <a:ext cx="22288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654" y="4460701"/>
              <a:ext cx="22288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29101" y="5505818"/>
              <a:ext cx="2165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No imaginary part</a:t>
              </a:r>
              <a:endParaRPr kumimoji="1" lang="ja-JP" altLang="en-US" dirty="0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8894" y="4460701"/>
              <a:ext cx="2156185" cy="23526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53845" y="3933056"/>
              <a:ext cx="20151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00B050"/>
                  </a:solidFill>
                </a:rPr>
                <a:t>Imaginary</a:t>
              </a:r>
              <a:r>
                <a:rPr kumimoji="1" lang="en-US" altLang="ja-JP" sz="2400" dirty="0" smtClean="0">
                  <a:solidFill>
                    <a:srgbClr val="00B050"/>
                  </a:solidFill>
                </a:rPr>
                <a:t> part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5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32246" y="278356"/>
            <a:ext cx="196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70C0"/>
                </a:solidFill>
              </a:rPr>
              <a:t>Summary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1252403"/>
            <a:ext cx="886069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We obtained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the general analytic form </a:t>
            </a:r>
            <a:r>
              <a:rPr kumimoji="1" lang="en-US" altLang="ja-JP" sz="2000" dirty="0" smtClean="0"/>
              <a:t>of the </a:t>
            </a:r>
            <a:r>
              <a:rPr kumimoji="1" lang="en-US" altLang="ja-JP" sz="2000" dirty="0" err="1" smtClean="0"/>
              <a:t>resummed</a:t>
            </a:r>
            <a:r>
              <a:rPr kumimoji="1" lang="en-US" altLang="ja-JP" sz="2000" dirty="0" smtClean="0"/>
              <a:t> 1-loop polarization tensor </a:t>
            </a:r>
          </a:p>
          <a:p>
            <a:r>
              <a:rPr kumimoji="1" lang="en-US" altLang="ja-JP" sz="2000" dirty="0" smtClean="0"/>
              <a:t>in magnetic fields </a:t>
            </a:r>
            <a:r>
              <a:rPr lang="en-US" altLang="ja-JP" sz="2000" dirty="0" smtClean="0"/>
              <a:t>a</a:t>
            </a:r>
            <a:r>
              <a:rPr kumimoji="1" lang="en-US" altLang="ja-JP" sz="2000" dirty="0" smtClean="0"/>
              <a:t>s the summation w.r.t.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the Landau levels</a:t>
            </a:r>
            <a:r>
              <a:rPr kumimoji="1" lang="en-US" altLang="ja-JP" sz="2000" dirty="0" smtClean="0"/>
              <a:t>. </a:t>
            </a:r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+ Confirmed to reproduce the preceding approximate calculations. </a:t>
            </a:r>
          </a:p>
          <a:p>
            <a:r>
              <a:rPr lang="en-US" altLang="ja-JP" sz="2000" dirty="0">
                <a:solidFill>
                  <a:srgbClr val="00B050"/>
                </a:solidFill>
              </a:rPr>
              <a:t> </a:t>
            </a:r>
            <a:r>
              <a:rPr lang="en-US" altLang="ja-JP" sz="2000" dirty="0" smtClean="0">
                <a:solidFill>
                  <a:srgbClr val="00B050"/>
                </a:solidFill>
              </a:rPr>
              <a:t>   Ishikawa</a:t>
            </a:r>
            <a:r>
              <a:rPr lang="en-US" altLang="ja-JP" sz="2000" dirty="0">
                <a:solidFill>
                  <a:srgbClr val="00B050"/>
                </a:solidFill>
              </a:rPr>
              <a:t>, Kimura, </a:t>
            </a:r>
            <a:r>
              <a:rPr lang="en-US" altLang="ja-JP" sz="2000" dirty="0" err="1">
                <a:solidFill>
                  <a:srgbClr val="00B050"/>
                </a:solidFill>
              </a:rPr>
              <a:t>Shigaki</a:t>
            </a:r>
            <a:r>
              <a:rPr lang="en-US" altLang="ja-JP" sz="2000" dirty="0">
                <a:solidFill>
                  <a:srgbClr val="00B050"/>
                </a:solidFill>
              </a:rPr>
              <a:t>, </a:t>
            </a:r>
            <a:r>
              <a:rPr lang="en-US" altLang="ja-JP" sz="2000" dirty="0" smtClean="0">
                <a:solidFill>
                  <a:srgbClr val="00B050"/>
                </a:solidFill>
              </a:rPr>
              <a:t>Tsuji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+ We obtained the complex refractive indices (photon dispersions)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by solving the modified Maxwell Eq.</a:t>
            </a:r>
            <a:endParaRPr lang="en-US" altLang="ja-JP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2098" y="5010271"/>
            <a:ext cx="7883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Applications of photon propagation to </a:t>
            </a:r>
            <a:r>
              <a:rPr kumimoji="1" lang="en-US" altLang="ja-JP" sz="2400" dirty="0" err="1" smtClean="0"/>
              <a:t>phenomenologies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in the heavy-ion collisions </a:t>
            </a:r>
            <a:r>
              <a:rPr lang="en-US" altLang="ja-JP" sz="2400" dirty="0" smtClean="0"/>
              <a:t>and the </a:t>
            </a:r>
            <a:r>
              <a:rPr lang="en-US" altLang="ja-JP" sz="2400" dirty="0" err="1" smtClean="0"/>
              <a:t>magnetars</a:t>
            </a:r>
            <a:r>
              <a:rPr lang="en-US" altLang="ja-JP" sz="2400" dirty="0" smtClean="0"/>
              <a:t> (neutron stars). 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55390" y="4222829"/>
            <a:ext cx="2003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70C0"/>
                </a:solidFill>
              </a:rPr>
              <a:t>Prospects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03648" y="2250450"/>
            <a:ext cx="612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0070C0"/>
                </a:solidFill>
              </a:rPr>
              <a:t>Neutral pion properties in strong B-fields</a:t>
            </a:r>
            <a:endParaRPr kumimoji="1" lang="ja-JP" alt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19959" y="119799"/>
            <a:ext cx="5742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7030A0"/>
                </a:solidFill>
              </a:rPr>
              <a:t>Violation of axial current conservation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pic>
        <p:nvPicPr>
          <p:cNvPr id="74" name="図 73" descr="\begin{document}&#10;\begin{align*}&#10;j_{\rm A}^{\mu (a)} = \bar q \gamma^\mu \gamma^5 \tau^a q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540" y="1514206"/>
            <a:ext cx="1769393" cy="323544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320170" y="4473116"/>
            <a:ext cx="7846024" cy="2376264"/>
            <a:chOff x="879754" y="656692"/>
            <a:chExt cx="7846024" cy="237626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79754" y="1412776"/>
              <a:ext cx="78460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Absence of radiative correction </a:t>
              </a:r>
              <a:r>
                <a:rPr lang="en-US" altLang="ja-JP" sz="1600" dirty="0" smtClean="0">
                  <a:solidFill>
                    <a:srgbClr val="00B050"/>
                  </a:solidFill>
                </a:rPr>
                <a:t>Adler &amp; Bardeen, 1960</a:t>
              </a:r>
            </a:p>
            <a:p>
              <a:r>
                <a:rPr lang="en-US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Triangle diagram gives the exact result in the all-order perturbation theory</a:t>
              </a:r>
              <a:endParaRPr kumimoji="1" lang="ja-JP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80" name="図 79" descr="\begin{document}&#10;\begin{align*}&#10;\lambda = \frac{N_c e^2}{ 48 \pi^2 f_\pi} 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2307620"/>
              <a:ext cx="1478197" cy="725336"/>
            </a:xfrm>
            <a:prstGeom prst="rect">
              <a:avLst/>
            </a:prstGeom>
            <a:solidFill>
              <a:srgbClr val="CDACE6"/>
            </a:solidFill>
          </p:spPr>
        </p:pic>
        <p:pic>
          <p:nvPicPr>
            <p:cNvPr id="8" name="図 7" descr="\begin{document}&#10;\begin{eqnarray}&#10;\partial_\mu j^{\mu}_{\rm A}&#10;&amp;=&amp;  \frac{ e^2 }{ 16 \pi^2 } F_{\mu\nu} \tilde F^{\mu\nu}&#10;\nonumber&#10;\end{eqnarray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788" y="714907"/>
              <a:ext cx="2835800" cy="589857"/>
            </a:xfrm>
            <a:prstGeom prst="rect">
              <a:avLst/>
            </a:prstGeom>
            <a:solidFill>
              <a:srgbClr val="CDACE6"/>
            </a:solidFill>
          </p:spPr>
        </p:pic>
        <p:pic>
          <p:nvPicPr>
            <p:cNvPr id="2" name="図 1" descr="\begin{document}&#10;\begin{align*}&#10;\Lag_{\rm \scriptscriptstyle WZW} &#10;=&#10;\frac{\lambda}{4} \, \pi^0 \, F^{\mu\nu} \tilde F_{\mu\nu}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788" y="2312876"/>
              <a:ext cx="2972445" cy="684966"/>
            </a:xfrm>
            <a:prstGeom prst="rect">
              <a:avLst/>
            </a:prstGeom>
            <a:solidFill>
              <a:srgbClr val="CDACE6"/>
            </a:solidFill>
          </p:spPr>
        </p:pic>
        <p:sp>
          <p:nvSpPr>
            <p:cNvPr id="7" name="正方形/長方形 6"/>
            <p:cNvSpPr/>
            <p:nvPr/>
          </p:nvSpPr>
          <p:spPr>
            <a:xfrm>
              <a:off x="5939955" y="656692"/>
              <a:ext cx="2398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B050"/>
                  </a:solidFill>
                </a:rPr>
                <a:t>Adler, Bell, </a:t>
              </a:r>
              <a:r>
                <a:rPr lang="en-US" altLang="ja-JP" dirty="0" err="1" smtClean="0">
                  <a:solidFill>
                    <a:srgbClr val="00B050"/>
                  </a:solidFill>
                </a:rPr>
                <a:t>Jackiw</a:t>
              </a:r>
              <a:r>
                <a:rPr lang="en-US" altLang="ja-JP" dirty="0" smtClean="0">
                  <a:solidFill>
                    <a:srgbClr val="00B050"/>
                  </a:solidFill>
                </a:rPr>
                <a:t>, 1959</a:t>
              </a:r>
              <a:endParaRPr lang="en-US" altLang="ja-JP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322769" y="685911"/>
            <a:ext cx="9001000" cy="3607185"/>
            <a:chOff x="251520" y="3128957"/>
            <a:chExt cx="9001000" cy="3607185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3347864" y="4073006"/>
              <a:ext cx="3657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Dominant</a:t>
              </a:r>
              <a:r>
                <a:rPr kumimoji="1" lang="en-US" altLang="ja-JP" dirty="0" smtClean="0"/>
                <a:t> (98.798 %</a:t>
              </a:r>
              <a:r>
                <a:rPr lang="ja-JP" altLang="en-US" dirty="0"/>
                <a:t> </a:t>
              </a:r>
              <a:r>
                <a:rPr lang="en-US" altLang="ja-JP" dirty="0" smtClean="0"/>
                <a:t>in the vacuum</a:t>
              </a:r>
              <a:r>
                <a:rPr kumimoji="1" lang="en-US" altLang="ja-JP" dirty="0" smtClean="0"/>
                <a:t>)</a:t>
              </a:r>
              <a:endParaRPr kumimoji="1" lang="ja-JP" altLang="en-US" dirty="0"/>
            </a:p>
          </p:txBody>
        </p:sp>
        <p:pic>
          <p:nvPicPr>
            <p:cNvPr id="65" name="図 64" descr="\begin{document}&#10;\begin{align*}&#10;\pi^0 \rightarrow 2 \gamma : \,&#10;{\mathcal O}&#10;\left ( &#10;e^2&#10;\right )&#10;\end{align*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3774046"/>
              <a:ext cx="1982853" cy="334964"/>
            </a:xfrm>
            <a:prstGeom prst="rect">
              <a:avLst/>
            </a:prstGeom>
          </p:spPr>
        </p:pic>
        <p:sp>
          <p:nvSpPr>
            <p:cNvPr id="62" name="テキスト ボックス 61"/>
            <p:cNvSpPr txBox="1"/>
            <p:nvPr/>
          </p:nvSpPr>
          <p:spPr>
            <a:xfrm>
              <a:off x="7950681" y="4793086"/>
              <a:ext cx="1301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99.996 %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pic>
          <p:nvPicPr>
            <p:cNvPr id="64" name="図 63" descr="\begin{document}&#10;\red&#10;\begin{eqnarray}&#10;\left\{&#10;\begin{array}{l}&#10;  \\&#10;  \\&#10;\end{array}&#10;\right.&#10;\nonumber&#10;\end{eqnarray}&#10;\end{document}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88043" y="3701045"/>
              <a:ext cx="416592" cy="2671147"/>
            </a:xfrm>
            <a:prstGeom prst="rect">
              <a:avLst/>
            </a:prstGeom>
          </p:spPr>
        </p:pic>
        <p:sp>
          <p:nvSpPr>
            <p:cNvPr id="55" name="テキスト ボックス 54"/>
            <p:cNvSpPr txBox="1"/>
            <p:nvPr/>
          </p:nvSpPr>
          <p:spPr>
            <a:xfrm>
              <a:off x="3419872" y="6336032"/>
              <a:ext cx="4096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``</a:t>
              </a:r>
              <a:r>
                <a:rPr kumimoji="1" lang="en-US" altLang="ja-JP" sz="2000" dirty="0" err="1" smtClean="0"/>
                <a:t>Dalitz</a:t>
              </a:r>
              <a:r>
                <a:rPr kumimoji="1" lang="en-US" altLang="ja-JP" sz="2000" dirty="0" smtClean="0"/>
                <a:t> decay ‘’ </a:t>
              </a:r>
              <a:r>
                <a:rPr kumimoji="1" lang="en-US" altLang="ja-JP" dirty="0" smtClean="0"/>
                <a:t>(1.198 % in the vacuum)</a:t>
              </a:r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251520" y="4931876"/>
              <a:ext cx="44516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NLO contribution </a:t>
              </a:r>
              <a:r>
                <a:rPr lang="en-US" altLang="ja-JP" sz="2000" dirty="0" smtClean="0">
                  <a:solidFill>
                    <a:srgbClr val="00B0F0"/>
                  </a:solidFill>
                </a:rPr>
                <a:t>to the total decay rate 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251520" y="5327920"/>
              <a:ext cx="48545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7C80"/>
                  </a:solidFill>
                </a:rPr>
                <a:t>Only corrections to external legs are possible</a:t>
              </a:r>
              <a:endParaRPr kumimoji="1" lang="ja-JP" altLang="en-US" sz="2000" dirty="0">
                <a:solidFill>
                  <a:srgbClr val="FF7C80"/>
                </a:solidFill>
              </a:endParaRPr>
            </a:p>
          </p:txBody>
        </p:sp>
        <p:pic>
          <p:nvPicPr>
            <p:cNvPr id="66" name="図 65" descr="\begin{document}&#10;\begin{align*}&#10;\pi^0 \rightarrow  \gamma + e^+e^- : \,&#10;{\mathcal O}&#10;\left ( &#10;e^3&#10;\right )&#10;\end{align*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512" y="6010360"/>
              <a:ext cx="2761676" cy="334964"/>
            </a:xfrm>
            <a:prstGeom prst="rect">
              <a:avLst/>
            </a:prstGeom>
          </p:spPr>
        </p:pic>
        <p:grpSp>
          <p:nvGrpSpPr>
            <p:cNvPr id="3" name="グループ化 2"/>
            <p:cNvGrpSpPr/>
            <p:nvPr/>
          </p:nvGrpSpPr>
          <p:grpSpPr>
            <a:xfrm>
              <a:off x="678152" y="3601039"/>
              <a:ext cx="2005554" cy="900846"/>
              <a:chOff x="678152" y="3464258"/>
              <a:chExt cx="2005554" cy="900846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>
                <a:off x="678152" y="3897052"/>
                <a:ext cx="666769" cy="0"/>
              </a:xfrm>
              <a:prstGeom prst="line">
                <a:avLst/>
              </a:prstGeom>
              <a:ln w="1270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二等辺三角形 39"/>
              <p:cNvSpPr/>
              <p:nvPr/>
            </p:nvSpPr>
            <p:spPr>
              <a:xfrm rot="16200000">
                <a:off x="1298090" y="3555958"/>
                <a:ext cx="869604" cy="686530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 bwMode="auto">
              <a:xfrm rot="1837" flipH="1">
                <a:off x="2076176" y="3464258"/>
                <a:ext cx="607528" cy="77011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3" name="フリーフォーム 42"/>
              <p:cNvSpPr/>
              <p:nvPr/>
            </p:nvSpPr>
            <p:spPr bwMode="auto">
              <a:xfrm rot="1837" flipH="1">
                <a:off x="2076178" y="4288093"/>
                <a:ext cx="607528" cy="77011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34" name="グループ化 33"/>
              <p:cNvGrpSpPr/>
              <p:nvPr/>
            </p:nvGrpSpPr>
            <p:grpSpPr>
              <a:xfrm>
                <a:off x="1344921" y="3802321"/>
                <a:ext cx="202743" cy="202743"/>
                <a:chOff x="3345447" y="3204340"/>
                <a:chExt cx="168259" cy="168259"/>
              </a:xfrm>
              <a:solidFill>
                <a:schemeClr val="bg1"/>
              </a:solidFill>
            </p:grpSpPr>
            <p:sp>
              <p:nvSpPr>
                <p:cNvPr id="35" name="円/楕円 34"/>
                <p:cNvSpPr/>
                <p:nvPr/>
              </p:nvSpPr>
              <p:spPr>
                <a:xfrm>
                  <a:off x="3345447" y="3204340"/>
                  <a:ext cx="168259" cy="16825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6" name="グループ化 35"/>
                <p:cNvGrpSpPr/>
                <p:nvPr/>
              </p:nvGrpSpPr>
              <p:grpSpPr>
                <a:xfrm rot="5400000">
                  <a:off x="3370084" y="3228982"/>
                  <a:ext cx="118982" cy="118978"/>
                  <a:chOff x="2124459" y="856516"/>
                  <a:chExt cx="185527" cy="185521"/>
                </a:xfrm>
                <a:grpFill/>
              </p:grpSpPr>
              <p:cxnSp>
                <p:nvCxnSpPr>
                  <p:cNvPr id="37" name="直線コネクタ 36"/>
                  <p:cNvCxnSpPr>
                    <a:stCxn id="35" idx="7"/>
                    <a:endCxn id="35" idx="3"/>
                  </p:cNvCxnSpPr>
                  <p:nvPr/>
                </p:nvCxnSpPr>
                <p:spPr>
                  <a:xfrm rot="16200000" flipH="1">
                    <a:off x="2124460" y="856516"/>
                    <a:ext cx="185520" cy="185521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/>
                  <p:cNvCxnSpPr>
                    <a:stCxn id="35" idx="5"/>
                    <a:endCxn id="35" idx="1"/>
                  </p:cNvCxnSpPr>
                  <p:nvPr/>
                </p:nvCxnSpPr>
                <p:spPr>
                  <a:xfrm rot="16200000" flipH="1" flipV="1">
                    <a:off x="2124466" y="856515"/>
                    <a:ext cx="185520" cy="185521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" name="グループ化 5"/>
            <p:cNvGrpSpPr/>
            <p:nvPr/>
          </p:nvGrpSpPr>
          <p:grpSpPr>
            <a:xfrm>
              <a:off x="613618" y="5837565"/>
              <a:ext cx="2407053" cy="867799"/>
              <a:chOff x="613618" y="5801561"/>
              <a:chExt cx="2407053" cy="867799"/>
            </a:xfrm>
          </p:grpSpPr>
          <p:cxnSp>
            <p:nvCxnSpPr>
              <p:cNvPr id="46" name="直線コネクタ 45"/>
              <p:cNvCxnSpPr/>
              <p:nvPr/>
            </p:nvCxnSpPr>
            <p:spPr>
              <a:xfrm>
                <a:off x="613618" y="6273316"/>
                <a:ext cx="718022" cy="0"/>
              </a:xfrm>
              <a:prstGeom prst="line">
                <a:avLst/>
              </a:prstGeom>
              <a:ln w="1270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二等辺三角形 46"/>
              <p:cNvSpPr/>
              <p:nvPr/>
            </p:nvSpPr>
            <p:spPr>
              <a:xfrm rot="16200000">
                <a:off x="1339780" y="5898128"/>
                <a:ext cx="749584" cy="739301"/>
              </a:xfrm>
              <a:prstGeom prst="triangl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 bwMode="auto">
              <a:xfrm rot="1837" flipH="1">
                <a:off x="2084245" y="6602978"/>
                <a:ext cx="654228" cy="66382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084243" y="5801561"/>
                <a:ext cx="936428" cy="276162"/>
                <a:chOff x="2699822" y="2420888"/>
                <a:chExt cx="1368122" cy="504056"/>
              </a:xfrm>
            </p:grpSpPr>
            <p:sp>
              <p:nvSpPr>
                <p:cNvPr id="51" name="フリーフォーム 50"/>
                <p:cNvSpPr/>
                <p:nvPr/>
              </p:nvSpPr>
              <p:spPr bwMode="auto">
                <a:xfrm rot="1837" flipH="1">
                  <a:off x="2699822" y="2587401"/>
                  <a:ext cx="576065" cy="121365"/>
                </a:xfrm>
                <a:custGeom>
                  <a:avLst/>
                  <a:gdLst>
                    <a:gd name="connsiteX0" fmla="*/ 0 w 6371771"/>
                    <a:gd name="connsiteY0" fmla="*/ 803124 h 1533677"/>
                    <a:gd name="connsiteX1" fmla="*/ 682171 w 6371771"/>
                    <a:gd name="connsiteY1" fmla="*/ 120953 h 1533677"/>
                    <a:gd name="connsiteX2" fmla="*/ 1407885 w 6371771"/>
                    <a:gd name="connsiteY2" fmla="*/ 1528839 h 1533677"/>
                    <a:gd name="connsiteX3" fmla="*/ 2133600 w 6371771"/>
                    <a:gd name="connsiteY3" fmla="*/ 106439 h 1533677"/>
                    <a:gd name="connsiteX4" fmla="*/ 2844800 w 6371771"/>
                    <a:gd name="connsiteY4" fmla="*/ 1528839 h 1533677"/>
                    <a:gd name="connsiteX5" fmla="*/ 3570514 w 6371771"/>
                    <a:gd name="connsiteY5" fmla="*/ 77410 h 1533677"/>
                    <a:gd name="connsiteX6" fmla="*/ 4281714 w 6371771"/>
                    <a:gd name="connsiteY6" fmla="*/ 1514324 h 1533677"/>
                    <a:gd name="connsiteX7" fmla="*/ 4978400 w 6371771"/>
                    <a:gd name="connsiteY7" fmla="*/ 91924 h 1533677"/>
                    <a:gd name="connsiteX8" fmla="*/ 5733143 w 6371771"/>
                    <a:gd name="connsiteY8" fmla="*/ 1514324 h 1533677"/>
                    <a:gd name="connsiteX9" fmla="*/ 6371771 w 6371771"/>
                    <a:gd name="connsiteY9" fmla="*/ 77410 h 153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71771" h="1533677">
                      <a:moveTo>
                        <a:pt x="0" y="803124"/>
                      </a:moveTo>
                      <a:cubicBezTo>
                        <a:pt x="223761" y="401562"/>
                        <a:pt x="447523" y="0"/>
                        <a:pt x="682171" y="120953"/>
                      </a:cubicBezTo>
                      <a:cubicBezTo>
                        <a:pt x="916819" y="241906"/>
                        <a:pt x="1165980" y="1531258"/>
                        <a:pt x="1407885" y="1528839"/>
                      </a:cubicBezTo>
                      <a:cubicBezTo>
                        <a:pt x="1649790" y="1526420"/>
                        <a:pt x="1894114" y="106439"/>
                        <a:pt x="2133600" y="106439"/>
                      </a:cubicBezTo>
                      <a:cubicBezTo>
                        <a:pt x="2373086" y="106439"/>
                        <a:pt x="2605314" y="1533677"/>
                        <a:pt x="2844800" y="1528839"/>
                      </a:cubicBezTo>
                      <a:cubicBezTo>
                        <a:pt x="3084286" y="1524001"/>
                        <a:pt x="3331028" y="79829"/>
                        <a:pt x="3570514" y="77410"/>
                      </a:cubicBezTo>
                      <a:cubicBezTo>
                        <a:pt x="3810000" y="74991"/>
                        <a:pt x="4047066" y="1511905"/>
                        <a:pt x="4281714" y="1514324"/>
                      </a:cubicBezTo>
                      <a:cubicBezTo>
                        <a:pt x="4516362" y="1516743"/>
                        <a:pt x="4736495" y="91924"/>
                        <a:pt x="4978400" y="91924"/>
                      </a:cubicBezTo>
                      <a:cubicBezTo>
                        <a:pt x="5220305" y="91924"/>
                        <a:pt x="5500915" y="1516743"/>
                        <a:pt x="5733143" y="1514324"/>
                      </a:cubicBezTo>
                      <a:cubicBezTo>
                        <a:pt x="5965371" y="1511905"/>
                        <a:pt x="6168571" y="794657"/>
                        <a:pt x="6371771" y="7741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cxnSp>
              <p:nvCxnSpPr>
                <p:cNvPr id="52" name="直線コネクタ 51"/>
                <p:cNvCxnSpPr/>
                <p:nvPr/>
              </p:nvCxnSpPr>
              <p:spPr>
                <a:xfrm flipV="1">
                  <a:off x="3236155" y="2420888"/>
                  <a:ext cx="831789" cy="22719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>
                <a:xfrm>
                  <a:off x="3236155" y="2648083"/>
                  <a:ext cx="831789" cy="27686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グループ化 66"/>
              <p:cNvGrpSpPr/>
              <p:nvPr/>
            </p:nvGrpSpPr>
            <p:grpSpPr>
              <a:xfrm>
                <a:off x="1331640" y="6178585"/>
                <a:ext cx="202743" cy="202743"/>
                <a:chOff x="3345447" y="3204340"/>
                <a:chExt cx="168259" cy="168259"/>
              </a:xfrm>
              <a:solidFill>
                <a:schemeClr val="bg1"/>
              </a:solidFill>
            </p:grpSpPr>
            <p:sp>
              <p:nvSpPr>
                <p:cNvPr id="68" name="円/楕円 67"/>
                <p:cNvSpPr/>
                <p:nvPr/>
              </p:nvSpPr>
              <p:spPr>
                <a:xfrm>
                  <a:off x="3345447" y="3204340"/>
                  <a:ext cx="168259" cy="168259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9" name="グループ化 68"/>
                <p:cNvGrpSpPr/>
                <p:nvPr/>
              </p:nvGrpSpPr>
              <p:grpSpPr>
                <a:xfrm rot="5400000">
                  <a:off x="3370084" y="3228982"/>
                  <a:ext cx="118982" cy="118978"/>
                  <a:chOff x="2124459" y="856516"/>
                  <a:chExt cx="185527" cy="185521"/>
                </a:xfrm>
                <a:grpFill/>
              </p:grpSpPr>
              <p:cxnSp>
                <p:nvCxnSpPr>
                  <p:cNvPr id="70" name="直線コネクタ 69"/>
                  <p:cNvCxnSpPr>
                    <a:stCxn id="68" idx="7"/>
                    <a:endCxn id="68" idx="3"/>
                  </p:cNvCxnSpPr>
                  <p:nvPr/>
                </p:nvCxnSpPr>
                <p:spPr>
                  <a:xfrm rot="16200000" flipH="1">
                    <a:off x="2124460" y="856516"/>
                    <a:ext cx="185520" cy="185521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線コネクタ 70"/>
                  <p:cNvCxnSpPr>
                    <a:stCxn id="68" idx="5"/>
                    <a:endCxn id="68" idx="1"/>
                  </p:cNvCxnSpPr>
                  <p:nvPr/>
                </p:nvCxnSpPr>
                <p:spPr>
                  <a:xfrm rot="16200000" flipH="1" flipV="1">
                    <a:off x="2124466" y="856515"/>
                    <a:ext cx="185520" cy="185521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1" name="テキスト ボックス 40"/>
            <p:cNvSpPr txBox="1"/>
            <p:nvPr/>
          </p:nvSpPr>
          <p:spPr>
            <a:xfrm>
              <a:off x="310095" y="3128957"/>
              <a:ext cx="41710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LO contribution </a:t>
              </a:r>
              <a:r>
                <a:rPr lang="en-US" altLang="ja-JP" sz="2000" dirty="0" smtClean="0">
                  <a:solidFill>
                    <a:srgbClr val="00B0F0"/>
                  </a:solidFill>
                </a:rPr>
                <a:t>to the total decay rate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3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/>
          <p:cNvSpPr txBox="1"/>
          <p:nvPr/>
        </p:nvSpPr>
        <p:spPr>
          <a:xfrm>
            <a:off x="2231740" y="116632"/>
            <a:ext cx="586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7030A0"/>
                </a:solidFill>
              </a:rPr>
              <a:t>Effects of external magnetic fields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836696" y="87061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F0"/>
                </a:solidFill>
              </a:rPr>
              <a:t>Correction to external legs: “real photon decay”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9756576" y="1419206"/>
            <a:ext cx="3479439" cy="1656805"/>
            <a:chOff x="1063728" y="1191595"/>
            <a:chExt cx="3479439" cy="1656805"/>
          </a:xfrm>
        </p:grpSpPr>
        <p:cxnSp>
          <p:nvCxnSpPr>
            <p:cNvPr id="41" name="直線コネクタ 40"/>
            <p:cNvCxnSpPr/>
            <p:nvPr/>
          </p:nvCxnSpPr>
          <p:spPr>
            <a:xfrm>
              <a:off x="1063728" y="2035527"/>
              <a:ext cx="966688" cy="0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二等辺三角形 41"/>
            <p:cNvSpPr/>
            <p:nvPr/>
          </p:nvSpPr>
          <p:spPr>
            <a:xfrm rot="16200000">
              <a:off x="2059065" y="1522329"/>
              <a:ext cx="1260760" cy="995337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025886" y="1935993"/>
              <a:ext cx="199068" cy="19906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6" name="グループ化 55"/>
            <p:cNvGrpSpPr/>
            <p:nvPr/>
          </p:nvGrpSpPr>
          <p:grpSpPr>
            <a:xfrm>
              <a:off x="3187114" y="2452356"/>
              <a:ext cx="1336775" cy="396044"/>
              <a:chOff x="4207303" y="3465004"/>
              <a:chExt cx="1336775" cy="396044"/>
            </a:xfrm>
          </p:grpSpPr>
          <p:sp>
            <p:nvSpPr>
              <p:cNvPr id="44" name="フリーフォーム 43"/>
              <p:cNvSpPr/>
              <p:nvPr/>
            </p:nvSpPr>
            <p:spPr bwMode="auto">
              <a:xfrm rot="1837" flipH="1">
                <a:off x="4207303" y="3640795"/>
                <a:ext cx="441361" cy="112123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4680012" y="3465004"/>
                <a:ext cx="396044" cy="396044"/>
              </a:xfrm>
              <a:prstGeom prst="ellipse">
                <a:avLst/>
              </a:prstGeom>
              <a:solidFill>
                <a:schemeClr val="bg1"/>
              </a:solidFill>
              <a:ln w="57150" cmpd="dbl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/>
              <p:cNvSpPr/>
              <p:nvPr/>
            </p:nvSpPr>
            <p:spPr bwMode="auto">
              <a:xfrm rot="1837" flipH="1">
                <a:off x="5102717" y="3640795"/>
                <a:ext cx="441361" cy="112123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3206392" y="1191595"/>
              <a:ext cx="1336775" cy="396044"/>
              <a:chOff x="4207303" y="3465004"/>
              <a:chExt cx="1336775" cy="396044"/>
            </a:xfrm>
          </p:grpSpPr>
          <p:sp>
            <p:nvSpPr>
              <p:cNvPr id="58" name="フリーフォーム 57"/>
              <p:cNvSpPr/>
              <p:nvPr/>
            </p:nvSpPr>
            <p:spPr bwMode="auto">
              <a:xfrm rot="1837" flipH="1">
                <a:off x="4207303" y="3640795"/>
                <a:ext cx="441361" cy="112123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4680012" y="3465004"/>
                <a:ext cx="396044" cy="396044"/>
              </a:xfrm>
              <a:prstGeom prst="ellipse">
                <a:avLst/>
              </a:prstGeom>
              <a:solidFill>
                <a:schemeClr val="bg1"/>
              </a:solidFill>
              <a:ln w="57150" cmpd="dbl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/>
              <p:cNvSpPr/>
              <p:nvPr/>
            </p:nvSpPr>
            <p:spPr bwMode="auto">
              <a:xfrm rot="1837" flipH="1">
                <a:off x="5102717" y="3640795"/>
                <a:ext cx="441361" cy="112123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</p:grpSp>
      <p:grpSp>
        <p:nvGrpSpPr>
          <p:cNvPr id="63" name="グループ化 62"/>
          <p:cNvGrpSpPr/>
          <p:nvPr/>
        </p:nvGrpSpPr>
        <p:grpSpPr>
          <a:xfrm>
            <a:off x="12564888" y="1239944"/>
            <a:ext cx="6707996" cy="2016087"/>
            <a:chOff x="3225657" y="1124881"/>
            <a:chExt cx="5910192" cy="2016087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3986983" y="1376772"/>
              <a:ext cx="43529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Lifetime of neutral pion  (in vacuum)</a:t>
              </a:r>
            </a:p>
            <a:p>
              <a:r>
                <a:rPr lang="en-US" altLang="ja-JP" dirty="0" smtClean="0"/>
                <a:t>c τ = 25.1 nm</a:t>
              </a:r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3967768" y="2301772"/>
              <a:ext cx="51680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Real photon decay occurs within </a:t>
              </a:r>
              <a:r>
                <a:rPr lang="en-US" altLang="ja-JP" dirty="0" smtClean="0"/>
                <a:t>c τ </a:t>
              </a:r>
              <a:r>
                <a:rPr lang="ja-JP" altLang="en-US" sz="1200" dirty="0"/>
                <a:t>～</a:t>
              </a:r>
              <a:r>
                <a:rPr lang="en-US" altLang="ja-JP" dirty="0" smtClean="0"/>
                <a:t> pm, or smaller </a:t>
              </a:r>
            </a:p>
            <a:p>
              <a:r>
                <a:rPr lang="en-US" altLang="ja-JP" dirty="0" smtClean="0"/>
                <a:t>(depending on |B|, energy, angle…)</a:t>
              </a:r>
              <a:endParaRPr lang="ja-JP" altLang="en-US" dirty="0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3225657" y="1124881"/>
              <a:ext cx="634468" cy="2016087"/>
            </a:xfrm>
            <a:prstGeom prst="rect">
              <a:avLst/>
            </a:prstGeom>
            <a:solidFill>
              <a:schemeClr val="bg2">
                <a:lumMod val="10000"/>
                <a:alpha val="7411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4031940" y="1552726"/>
            <a:ext cx="455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Decay mode possible only in external field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019387" y="2749535"/>
            <a:ext cx="51251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ja-JP" sz="2400" dirty="0" smtClean="0">
                <a:solidFill>
                  <a:srgbClr val="0070C0"/>
                </a:solidFill>
              </a:rPr>
              <a:t>“Bee decay” </a:t>
            </a:r>
            <a:r>
              <a:rPr lang="en-US" altLang="ja-JP" dirty="0" smtClean="0">
                <a:solidFill>
                  <a:srgbClr val="FF7C80"/>
                </a:solidFill>
              </a:rPr>
              <a:t>c</a:t>
            </a:r>
            <a:r>
              <a:rPr kumimoji="1" lang="en-US" altLang="ja-JP" dirty="0" smtClean="0">
                <a:solidFill>
                  <a:srgbClr val="FF7C80"/>
                </a:solidFill>
              </a:rPr>
              <a:t>an be comparable to </a:t>
            </a:r>
            <a:r>
              <a:rPr kumimoji="1" lang="en-US" altLang="ja-JP" dirty="0" err="1" smtClean="0">
                <a:solidFill>
                  <a:srgbClr val="FF7C80"/>
                </a:solidFill>
              </a:rPr>
              <a:t>Dalitz</a:t>
            </a:r>
            <a:r>
              <a:rPr kumimoji="1" lang="en-US" altLang="ja-JP" dirty="0" smtClean="0">
                <a:solidFill>
                  <a:srgbClr val="FF7C80"/>
                </a:solidFill>
              </a:rPr>
              <a:t> decay </a:t>
            </a:r>
          </a:p>
          <a:p>
            <a:r>
              <a:rPr lang="en-US" altLang="ja-JP" dirty="0" smtClean="0">
                <a:solidFill>
                  <a:srgbClr val="FF7C80"/>
                </a:solidFill>
              </a:rPr>
              <a:t>and even </a:t>
            </a:r>
            <a:r>
              <a:rPr kumimoji="1" lang="en-US" altLang="ja-JP" dirty="0" smtClean="0">
                <a:solidFill>
                  <a:srgbClr val="FF7C80"/>
                </a:solidFill>
              </a:rPr>
              <a:t>π</a:t>
            </a:r>
            <a:r>
              <a:rPr kumimoji="1" lang="en-US" altLang="ja-JP" sz="2000" baseline="-25000" dirty="0" smtClean="0">
                <a:solidFill>
                  <a:srgbClr val="FF7C80"/>
                </a:solidFill>
              </a:rPr>
              <a:t>0</a:t>
            </a:r>
            <a:r>
              <a:rPr kumimoji="1" lang="en-US" altLang="ja-JP" dirty="0" smtClean="0">
                <a:solidFill>
                  <a:srgbClr val="FF7C80"/>
                </a:solidFill>
              </a:rPr>
              <a:t> </a:t>
            </a:r>
            <a:r>
              <a:rPr kumimoji="1" lang="en-US" altLang="ja-JP" dirty="0" smtClean="0">
                <a:solidFill>
                  <a:srgbClr val="FF7C80"/>
                </a:solidFill>
                <a:sym typeface="Wingdings" pitchFamily="2" charset="2"/>
              </a:rPr>
              <a:t>2γ, depending on B.</a:t>
            </a:r>
            <a:endParaRPr kumimoji="1" lang="ja-JP" altLang="en-US" dirty="0">
              <a:solidFill>
                <a:srgbClr val="FF7C8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75556" y="758618"/>
            <a:ext cx="632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Replacement of a photon line by an external field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25933" y="1650676"/>
            <a:ext cx="2975043" cy="1394376"/>
            <a:chOff x="354257" y="1514702"/>
            <a:chExt cx="3533637" cy="1656184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354257" y="2348880"/>
              <a:ext cx="1049030" cy="0"/>
            </a:xfrm>
            <a:prstGeom prst="line">
              <a:avLst/>
            </a:prstGeom>
            <a:ln w="1270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二等辺三角形 4"/>
            <p:cNvSpPr/>
            <p:nvPr/>
          </p:nvSpPr>
          <p:spPr>
            <a:xfrm rot="16200000">
              <a:off x="1295636" y="1831381"/>
              <a:ext cx="1368152" cy="1080120"/>
            </a:xfrm>
            <a:prstGeom prst="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2519771" y="2954861"/>
              <a:ext cx="1040420" cy="216025"/>
              <a:chOff x="2699791" y="2123360"/>
              <a:chExt cx="1040420" cy="216025"/>
            </a:xfrm>
          </p:grpSpPr>
          <p:sp>
            <p:nvSpPr>
              <p:cNvPr id="8" name="フリーフォーム 7"/>
              <p:cNvSpPr/>
              <p:nvPr/>
            </p:nvSpPr>
            <p:spPr bwMode="auto">
              <a:xfrm flipH="1">
                <a:off x="2699791" y="2169293"/>
                <a:ext cx="824395" cy="124160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9" name="グループ化 8"/>
              <p:cNvGrpSpPr/>
              <p:nvPr/>
            </p:nvGrpSpPr>
            <p:grpSpPr>
              <a:xfrm>
                <a:off x="3524186" y="2123360"/>
                <a:ext cx="216025" cy="216025"/>
                <a:chOff x="4067944" y="1556791"/>
                <a:chExt cx="216025" cy="216025"/>
              </a:xfrm>
            </p:grpSpPr>
            <p:sp>
              <p:nvSpPr>
                <p:cNvPr id="10" name="円/楕円 9"/>
                <p:cNvSpPr/>
                <p:nvPr/>
              </p:nvSpPr>
              <p:spPr>
                <a:xfrm>
                  <a:off x="4067944" y="1556791"/>
                  <a:ext cx="216025" cy="216025"/>
                </a:xfrm>
                <a:prstGeom prst="ellips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1" name="直線コネクタ 10"/>
                <p:cNvCxnSpPr>
                  <a:stCxn id="10" idx="1"/>
                  <a:endCxn id="10" idx="5"/>
                </p:cNvCxnSpPr>
                <p:nvPr/>
              </p:nvCxnSpPr>
              <p:spPr>
                <a:xfrm>
                  <a:off x="4099580" y="1588427"/>
                  <a:ext cx="152753" cy="152753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/>
                <p:cNvCxnSpPr>
                  <a:stCxn id="10" idx="7"/>
                  <a:endCxn id="10" idx="3"/>
                </p:cNvCxnSpPr>
                <p:nvPr/>
              </p:nvCxnSpPr>
              <p:spPr>
                <a:xfrm flipH="1">
                  <a:off x="4099580" y="1588427"/>
                  <a:ext cx="152753" cy="152753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グループ化 25"/>
            <p:cNvGrpSpPr/>
            <p:nvPr/>
          </p:nvGrpSpPr>
          <p:grpSpPr>
            <a:xfrm>
              <a:off x="2519772" y="1514702"/>
              <a:ext cx="1368122" cy="504056"/>
              <a:chOff x="2699822" y="2420888"/>
              <a:chExt cx="1368122" cy="504056"/>
            </a:xfrm>
          </p:grpSpPr>
          <p:sp>
            <p:nvSpPr>
              <p:cNvPr id="27" name="フリーフォーム 26"/>
              <p:cNvSpPr/>
              <p:nvPr/>
            </p:nvSpPr>
            <p:spPr bwMode="auto">
              <a:xfrm rot="1837" flipH="1">
                <a:off x="2699822" y="2587401"/>
                <a:ext cx="576065" cy="121365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28" name="直線コネクタ 27"/>
              <p:cNvCxnSpPr/>
              <p:nvPr/>
            </p:nvCxnSpPr>
            <p:spPr>
              <a:xfrm flipV="1">
                <a:off x="3236155" y="2420888"/>
                <a:ext cx="831789" cy="2271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3236155" y="2648083"/>
                <a:ext cx="831789" cy="2768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グループ化 46"/>
            <p:cNvGrpSpPr/>
            <p:nvPr/>
          </p:nvGrpSpPr>
          <p:grpSpPr>
            <a:xfrm>
              <a:off x="1403287" y="2240507"/>
              <a:ext cx="252389" cy="252389"/>
              <a:chOff x="3345447" y="3204340"/>
              <a:chExt cx="168259" cy="168259"/>
            </a:xfrm>
            <a:solidFill>
              <a:schemeClr val="bg1"/>
            </a:solidFill>
          </p:grpSpPr>
          <p:sp>
            <p:nvSpPr>
              <p:cNvPr id="48" name="円/楕円 47"/>
              <p:cNvSpPr/>
              <p:nvPr/>
            </p:nvSpPr>
            <p:spPr>
              <a:xfrm>
                <a:off x="3345447" y="3204340"/>
                <a:ext cx="168259" cy="16825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4" name="グループ化 63"/>
              <p:cNvGrpSpPr/>
              <p:nvPr/>
            </p:nvGrpSpPr>
            <p:grpSpPr>
              <a:xfrm rot="5400000">
                <a:off x="3370084" y="3228982"/>
                <a:ext cx="118982" cy="118978"/>
                <a:chOff x="2124459" y="856516"/>
                <a:chExt cx="185527" cy="185521"/>
              </a:xfrm>
              <a:grpFill/>
            </p:grpSpPr>
            <p:cxnSp>
              <p:nvCxnSpPr>
                <p:cNvPr id="67" name="直線コネクタ 66"/>
                <p:cNvCxnSpPr>
                  <a:stCxn id="48" idx="7"/>
                  <a:endCxn id="48" idx="3"/>
                </p:cNvCxnSpPr>
                <p:nvPr/>
              </p:nvCxnSpPr>
              <p:spPr>
                <a:xfrm rot="16200000" flipH="1">
                  <a:off x="2124460" y="856516"/>
                  <a:ext cx="185520" cy="18552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>
                  <a:stCxn id="48" idx="5"/>
                  <a:endCxn id="48" idx="1"/>
                </p:cNvCxnSpPr>
                <p:nvPr/>
              </p:nvCxnSpPr>
              <p:spPr>
                <a:xfrm rot="16200000" flipH="1" flipV="1">
                  <a:off x="2124466" y="856515"/>
                  <a:ext cx="185520" cy="185521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" name="グループ化 18"/>
          <p:cNvGrpSpPr/>
          <p:nvPr/>
        </p:nvGrpSpPr>
        <p:grpSpPr>
          <a:xfrm>
            <a:off x="1176307" y="3543399"/>
            <a:ext cx="6261182" cy="3081298"/>
            <a:chOff x="1176307" y="3543399"/>
            <a:chExt cx="6261182" cy="3081298"/>
          </a:xfrm>
        </p:grpSpPr>
        <p:pic>
          <p:nvPicPr>
            <p:cNvPr id="40" name="図 39" descr="\begin{document}&#10;\begin{align*}&#10;\Gamma_{Be^+e^-} =&#10;\frac{ q^2  q_\parallel^2 }{ 12 \pi \omega_\pi } \left ( \lambda \frac{eB}{q^2} \right ) ^2&#10;\!\! \left(1+\frac{2m^2}{q^2} \right) \!\! \sqrt{ 1 - \frac{4m^2}{q^2} } 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571" y="5841268"/>
              <a:ext cx="5328592" cy="783429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205544" y="5246040"/>
              <a:ext cx="363541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00B050"/>
                  </a:solidFill>
                </a:rPr>
                <a:t>Decay width of </a:t>
              </a:r>
              <a:r>
                <a:rPr lang="en-US" altLang="ja-JP" sz="2400" dirty="0" smtClean="0">
                  <a:solidFill>
                    <a:srgbClr val="00B050"/>
                  </a:solidFill>
                </a:rPr>
                <a:t>“Bee decay”</a:t>
              </a:r>
              <a:endParaRPr lang="en-US" altLang="ja-JP" sz="2800" dirty="0">
                <a:solidFill>
                  <a:srgbClr val="00B050"/>
                </a:solidFill>
              </a:endParaRPr>
            </a:p>
            <a:p>
              <a:endParaRPr kumimoji="1" lang="ja-JP" altLang="en-US" sz="2800" dirty="0">
                <a:solidFill>
                  <a:srgbClr val="00B050"/>
                </a:solidFill>
              </a:endParaRPr>
            </a:p>
          </p:txBody>
        </p:sp>
        <p:pic>
          <p:nvPicPr>
            <p:cNvPr id="14" name="図 13" descr="\begin{document}&#10;\begin{align*}&#10;\Lag_{F \gamma} = \lambda \pi^0  &#10;( \partial_\mu a_\nu ) \tilde F^{\mu\nu}_{\rm ext}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4597616"/>
              <a:ext cx="3255029" cy="441293"/>
            </a:xfrm>
            <a:prstGeom prst="rect">
              <a:avLst/>
            </a:prstGeom>
          </p:spPr>
        </p:pic>
        <p:pic>
          <p:nvPicPr>
            <p:cNvPr id="70" name="図 69" descr="\begin{document}&#10;\begin{align*}&#10;A^\mu = a^\mu + A_{\rm ext}^\mu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216" y="4098940"/>
              <a:ext cx="2106118" cy="334431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1176307" y="3543399"/>
              <a:ext cx="2870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B050"/>
                  </a:solidFill>
                </a:rPr>
                <a:t>WZW effective vertex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5319894" y="3888182"/>
              <a:ext cx="2117595" cy="1418868"/>
              <a:chOff x="-1475440" y="3018243"/>
              <a:chExt cx="2117595" cy="1418868"/>
            </a:xfrm>
          </p:grpSpPr>
          <p:sp>
            <p:nvSpPr>
              <p:cNvPr id="93" name="フリーフォーム 92"/>
              <p:cNvSpPr/>
              <p:nvPr/>
            </p:nvSpPr>
            <p:spPr>
              <a:xfrm>
                <a:off x="-1475440" y="3548740"/>
                <a:ext cx="817012" cy="112404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5" name="グループ化 74"/>
              <p:cNvGrpSpPr/>
              <p:nvPr/>
            </p:nvGrpSpPr>
            <p:grpSpPr>
              <a:xfrm rot="5400000">
                <a:off x="-874394" y="4055685"/>
                <a:ext cx="631693" cy="131160"/>
                <a:chOff x="2699791" y="2123360"/>
                <a:chExt cx="1040420" cy="216025"/>
              </a:xfrm>
            </p:grpSpPr>
            <p:sp>
              <p:nvSpPr>
                <p:cNvPr id="86" name="フリーフォーム 85"/>
                <p:cNvSpPr/>
                <p:nvPr/>
              </p:nvSpPr>
              <p:spPr bwMode="auto">
                <a:xfrm flipH="1">
                  <a:off x="2699791" y="2169293"/>
                  <a:ext cx="824395" cy="124160"/>
                </a:xfrm>
                <a:custGeom>
                  <a:avLst/>
                  <a:gdLst>
                    <a:gd name="connsiteX0" fmla="*/ 0 w 6371771"/>
                    <a:gd name="connsiteY0" fmla="*/ 803124 h 1533677"/>
                    <a:gd name="connsiteX1" fmla="*/ 682171 w 6371771"/>
                    <a:gd name="connsiteY1" fmla="*/ 120953 h 1533677"/>
                    <a:gd name="connsiteX2" fmla="*/ 1407885 w 6371771"/>
                    <a:gd name="connsiteY2" fmla="*/ 1528839 h 1533677"/>
                    <a:gd name="connsiteX3" fmla="*/ 2133600 w 6371771"/>
                    <a:gd name="connsiteY3" fmla="*/ 106439 h 1533677"/>
                    <a:gd name="connsiteX4" fmla="*/ 2844800 w 6371771"/>
                    <a:gd name="connsiteY4" fmla="*/ 1528839 h 1533677"/>
                    <a:gd name="connsiteX5" fmla="*/ 3570514 w 6371771"/>
                    <a:gd name="connsiteY5" fmla="*/ 77410 h 1533677"/>
                    <a:gd name="connsiteX6" fmla="*/ 4281714 w 6371771"/>
                    <a:gd name="connsiteY6" fmla="*/ 1514324 h 1533677"/>
                    <a:gd name="connsiteX7" fmla="*/ 4978400 w 6371771"/>
                    <a:gd name="connsiteY7" fmla="*/ 91924 h 1533677"/>
                    <a:gd name="connsiteX8" fmla="*/ 5733143 w 6371771"/>
                    <a:gd name="connsiteY8" fmla="*/ 1514324 h 1533677"/>
                    <a:gd name="connsiteX9" fmla="*/ 6371771 w 6371771"/>
                    <a:gd name="connsiteY9" fmla="*/ 77410 h 153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71771" h="1533677">
                      <a:moveTo>
                        <a:pt x="0" y="803124"/>
                      </a:moveTo>
                      <a:cubicBezTo>
                        <a:pt x="223761" y="401562"/>
                        <a:pt x="447523" y="0"/>
                        <a:pt x="682171" y="120953"/>
                      </a:cubicBezTo>
                      <a:cubicBezTo>
                        <a:pt x="916819" y="241906"/>
                        <a:pt x="1165980" y="1531258"/>
                        <a:pt x="1407885" y="1528839"/>
                      </a:cubicBezTo>
                      <a:cubicBezTo>
                        <a:pt x="1649790" y="1526420"/>
                        <a:pt x="1894114" y="106439"/>
                        <a:pt x="2133600" y="106439"/>
                      </a:cubicBezTo>
                      <a:cubicBezTo>
                        <a:pt x="2373086" y="106439"/>
                        <a:pt x="2605314" y="1533677"/>
                        <a:pt x="2844800" y="1528839"/>
                      </a:cubicBezTo>
                      <a:cubicBezTo>
                        <a:pt x="3084286" y="1524001"/>
                        <a:pt x="3331028" y="79829"/>
                        <a:pt x="3570514" y="77410"/>
                      </a:cubicBezTo>
                      <a:cubicBezTo>
                        <a:pt x="3810000" y="74991"/>
                        <a:pt x="4047066" y="1511905"/>
                        <a:pt x="4281714" y="1514324"/>
                      </a:cubicBezTo>
                      <a:cubicBezTo>
                        <a:pt x="4516362" y="1516743"/>
                        <a:pt x="4736495" y="91924"/>
                        <a:pt x="4978400" y="91924"/>
                      </a:cubicBezTo>
                      <a:cubicBezTo>
                        <a:pt x="5220305" y="91924"/>
                        <a:pt x="5500915" y="1516743"/>
                        <a:pt x="5733143" y="1514324"/>
                      </a:cubicBezTo>
                      <a:cubicBezTo>
                        <a:pt x="5965371" y="1511905"/>
                        <a:pt x="6168571" y="794657"/>
                        <a:pt x="6371771" y="77410"/>
                      </a:cubicBezTo>
                    </a:path>
                  </a:pathLst>
                </a:custGeom>
                <a:ln w="38100"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grpSp>
              <p:nvGrpSpPr>
                <p:cNvPr id="87" name="グループ化 86"/>
                <p:cNvGrpSpPr/>
                <p:nvPr/>
              </p:nvGrpSpPr>
              <p:grpSpPr>
                <a:xfrm>
                  <a:off x="3524186" y="2123360"/>
                  <a:ext cx="216025" cy="216025"/>
                  <a:chOff x="4067944" y="1556791"/>
                  <a:chExt cx="216025" cy="216025"/>
                </a:xfrm>
              </p:grpSpPr>
              <p:sp>
                <p:nvSpPr>
                  <p:cNvPr id="88" name="円/楕円 87"/>
                  <p:cNvSpPr/>
                  <p:nvPr/>
                </p:nvSpPr>
                <p:spPr>
                  <a:xfrm>
                    <a:off x="4067944" y="1556791"/>
                    <a:ext cx="216025" cy="21602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89" name="直線コネクタ 88"/>
                  <p:cNvCxnSpPr>
                    <a:stCxn id="88" idx="1"/>
                    <a:endCxn id="88" idx="5"/>
                  </p:cNvCxnSpPr>
                  <p:nvPr/>
                </p:nvCxnSpPr>
                <p:spPr>
                  <a:xfrm>
                    <a:off x="4099580" y="1588427"/>
                    <a:ext cx="152753" cy="152753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コネクタ 89"/>
                  <p:cNvCxnSpPr>
                    <a:stCxn id="88" idx="7"/>
                    <a:endCxn id="88" idx="3"/>
                  </p:cNvCxnSpPr>
                  <p:nvPr/>
                </p:nvCxnSpPr>
                <p:spPr>
                  <a:xfrm flipH="1">
                    <a:off x="4099580" y="1588427"/>
                    <a:ext cx="152753" cy="152753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6" name="二等辺三角形 75"/>
              <p:cNvSpPr/>
              <p:nvPr/>
            </p:nvSpPr>
            <p:spPr>
              <a:xfrm rot="18137989">
                <a:off x="-709230" y="3522265"/>
                <a:ext cx="301367" cy="23792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-31407" y="3090251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0070C0"/>
                    </a:solidFill>
                    <a:latin typeface="AVGmdBU" pitchFamily="2" charset="-128"/>
                    <a:ea typeface="AVGmdBU" pitchFamily="2" charset="-128"/>
                  </a:rPr>
                  <a:t>π</a:t>
                </a:r>
                <a:r>
                  <a:rPr kumimoji="1" lang="en-US" altLang="ja-JP" sz="2400" baseline="30000" dirty="0" smtClean="0">
                    <a:solidFill>
                      <a:srgbClr val="0070C0"/>
                    </a:solidFill>
                  </a:rPr>
                  <a:t>0</a:t>
                </a:r>
                <a:endParaRPr kumimoji="1" lang="ja-JP" altLang="en-US" sz="2400" baseline="30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80" name="直線コネクタ 79"/>
              <p:cNvCxnSpPr/>
              <p:nvPr/>
            </p:nvCxnSpPr>
            <p:spPr>
              <a:xfrm>
                <a:off x="-406875" y="3641225"/>
                <a:ext cx="1049030" cy="0"/>
              </a:xfrm>
              <a:prstGeom prst="line">
                <a:avLst/>
              </a:prstGeom>
              <a:ln w="127000" cmpd="dbl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テキスト ボックス 80"/>
              <p:cNvSpPr txBox="1"/>
              <p:nvPr/>
            </p:nvSpPr>
            <p:spPr>
              <a:xfrm>
                <a:off x="-1258860" y="3018243"/>
                <a:ext cx="344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>
                    <a:solidFill>
                      <a:srgbClr val="0070C0"/>
                    </a:solidFill>
                  </a:rPr>
                  <a:t>γ</a:t>
                </a:r>
                <a:endParaRPr kumimoji="1" lang="ja-JP" altLang="en-US" sz="2800" dirty="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18" name="図 17" descr="\begin{document}&#10;\begin{align*}&#10;\pi^0 + B _{\rm ext} \rightarrow  \gamma^\ast \rightarrow e^+e^- : \,&#10;{\mathcal O}&#10;\left ( &#10;e^2 \frac{ eB } {m_\pi^2 }&#10;\right )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2018759"/>
            <a:ext cx="4347524" cy="6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" y="1135485"/>
            <a:ext cx="445273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 descr="\begin{document}&#10;\begin{align*}&#10;\pi^0 \rightarrow 2 \gamma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35678"/>
            <a:ext cx="1008112" cy="30627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51520" y="5205970"/>
            <a:ext cx="1308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Dalitz</a:t>
            </a:r>
            <a:r>
              <a:rPr kumimoji="1" lang="en-US" altLang="ja-JP" dirty="0" smtClean="0"/>
              <a:t> decay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/>
              <a:t>Bee decay</a:t>
            </a:r>
            <a:endParaRPr kumimoji="1" lang="en-US" altLang="ja-JP" dirty="0" smtClean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1751852" y="4888817"/>
            <a:ext cx="139182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727684" y="5349986"/>
            <a:ext cx="141599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727684" y="5861043"/>
            <a:ext cx="141599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475656" y="766153"/>
            <a:ext cx="1430392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Decay widths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612517" y="3795887"/>
            <a:ext cx="5473237" cy="3089497"/>
            <a:chOff x="3612517" y="3795887"/>
            <a:chExt cx="5473237" cy="3089497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3612517" y="3795887"/>
              <a:ext cx="4415867" cy="3089497"/>
              <a:chOff x="4620629" y="323364"/>
              <a:chExt cx="4415867" cy="3089497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0629" y="692696"/>
                <a:ext cx="4415867" cy="2720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6211823" y="323364"/>
                <a:ext cx="1496948" cy="369332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Mean 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lifetime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正方形/長方形 31"/>
            <p:cNvSpPr/>
            <p:nvPr/>
          </p:nvSpPr>
          <p:spPr>
            <a:xfrm>
              <a:off x="7848364" y="6464369"/>
              <a:ext cx="12373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/>
                <a:buChar char="ß"/>
              </a:pPr>
              <a:r>
                <a:rPr lang="en-US" altLang="ja-JP" sz="1200" b="1" dirty="0" err="1">
                  <a:solidFill>
                    <a:srgbClr val="FF0000"/>
                  </a:solidFill>
                  <a:sym typeface="Wingdings" pitchFamily="2" charset="2"/>
                </a:rPr>
                <a:t>femtometer</a:t>
              </a:r>
              <a:endParaRPr lang="ja-JP" altLang="en-US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4715025" y="116632"/>
            <a:ext cx="3905224" cy="3348372"/>
            <a:chOff x="4715025" y="116632"/>
            <a:chExt cx="3905224" cy="334837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025" y="1016732"/>
              <a:ext cx="3745407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図 4" descr="\begin{document}&#10;\begin{align*}&#10;R_x = \frac{\Gamma_x} { \Gamma_{2\gamma} + \Gamma_{\rm Dalitz} + \Gamma_{Be^+e^-} }&#10;\end{align*}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116632"/>
              <a:ext cx="2536081" cy="502347"/>
            </a:xfrm>
            <a:prstGeom prst="rect">
              <a:avLst/>
            </a:prstGeom>
            <a:solidFill>
              <a:srgbClr val="BDFFBD"/>
            </a:solidFill>
          </p:spPr>
        </p:pic>
        <p:sp>
          <p:nvSpPr>
            <p:cNvPr id="2" name="正方形/長方形 1"/>
            <p:cNvSpPr/>
            <p:nvPr/>
          </p:nvSpPr>
          <p:spPr>
            <a:xfrm>
              <a:off x="5824650" y="764704"/>
              <a:ext cx="1752018" cy="369332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</a:rPr>
                <a:t>Branching 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ratios 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9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5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461459" y="571480"/>
            <a:ext cx="6396557" cy="714380"/>
            <a:chOff x="461459" y="571480"/>
            <a:chExt cx="6396557" cy="714380"/>
          </a:xfrm>
        </p:grpSpPr>
        <p:sp>
          <p:nvSpPr>
            <p:cNvPr id="18" name="正方形/長方形 17"/>
            <p:cNvSpPr/>
            <p:nvPr/>
          </p:nvSpPr>
          <p:spPr>
            <a:xfrm>
              <a:off x="5572132" y="714356"/>
              <a:ext cx="1214446" cy="5715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286248" y="571480"/>
              <a:ext cx="1285884" cy="4286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" name="図 35" descr="\begin{document}&#10;\begin{align*}&#10;\chi_i (r_\parallel^2, r_\perp^2, \Br) &#10;=&#10;\frac{\alpha \Br }{4\pi} \int_{-1}^1 \!\! d\beta  \int_0^\infty \!\! d\tau \ &#10;\frac{ \Gamma_i (\Br \tau, \beta) }{ \sin (\Br  \tau) } \ &#10;e^{-i  ( \phi_\parallel + \phi _\perp  ) \tau} &#10;\end{align*}&#10;\end{document}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459" y="612542"/>
              <a:ext cx="6396557" cy="673318"/>
            </a:xfrm>
            <a:prstGeom prst="rect">
              <a:avLst/>
            </a:prstGeom>
          </p:spPr>
        </p:pic>
      </p:grpSp>
      <p:pic>
        <p:nvPicPr>
          <p:cNvPr id="37" name="図 36" descr="\begin{document}&#10;\begin{align*}&#10;\left\{&#10;\begin{array}{l}&#10;\Gamma_0  (\Br \tau, \beta)&#10;= \cos( \beta \Br \tau) - \beta \sin( \beta \Br \tau) \cot (\Br \tau)&#10;\\&#10;\Gamma_1  (\Br \tau, \beta) &#10;= (1-\beta^2) \cos (\Br \tau)   - \Gamma_0 (\Br \tau, \beta)&#10;\\&#10;\Gamma_2  (\Br \tau, \beta)&#10;= 2 \frac{\cos( \beta \Br \tau ) - \cos(\Br  \tau)}{\sin^2 (\Br \tau)} &#10;- \Gamma_0 (\Br \tau, \beta)&#10;\ \ .&#10;\end{array}&#10;\right. &#10;\end{align*}&#10;\end{document}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933056"/>
            <a:ext cx="5112569" cy="1033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38" name="図 37" descr="\begin{document}&#10;\begin{align*}&#10;\Br = \frac{B}{B_c}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786495"/>
            <a:ext cx="813958" cy="510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39" name="図 38" descr="\begin{document}&#10;\begin{align*}&#10;r_\parallel^2 = \frac{ q_\parallel^2 }{ 4 m^2 }&#10;\end{align*}&#10;\end{document}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1786495"/>
            <a:ext cx="924294" cy="546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40" name="図 39" descr="\begin{document}&#10;\begin{align*}&#10;r_\perp^2 = \frac{ q_\perp^2 }{ 4 m^2 }&#10;\end{align*}&#10;\end{document}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1786495"/>
            <a:ext cx="962279" cy="5049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grpSp>
        <p:nvGrpSpPr>
          <p:cNvPr id="23" name="グループ化 22"/>
          <p:cNvGrpSpPr/>
          <p:nvPr/>
        </p:nvGrpSpPr>
        <p:grpSpPr>
          <a:xfrm>
            <a:off x="9252520" y="2595116"/>
            <a:ext cx="3810000" cy="3692153"/>
            <a:chOff x="5226496" y="2924944"/>
            <a:chExt cx="3810000" cy="369215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26496" y="2924944"/>
              <a:ext cx="3810000" cy="33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6450632" y="6309320"/>
              <a:ext cx="17306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 smtClean="0">
                  <a:solidFill>
                    <a:srgbClr val="006600"/>
                  </a:solidFill>
                </a:rPr>
                <a:t>Kohri</a:t>
              </a:r>
              <a:r>
                <a:rPr lang="en-US" altLang="ja-JP" sz="1400" dirty="0">
                  <a:solidFill>
                    <a:srgbClr val="006600"/>
                  </a:solidFill>
                </a:rPr>
                <a:t> </a:t>
              </a:r>
              <a:r>
                <a:rPr lang="en-US" altLang="ja-JP" sz="1400" dirty="0" smtClean="0">
                  <a:solidFill>
                    <a:srgbClr val="006600"/>
                  </a:solidFill>
                </a:rPr>
                <a:t>and Yamada</a:t>
              </a:r>
              <a:endParaRPr kumimoji="1" lang="ja-JP" altLang="en-US" sz="14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285720" y="2643182"/>
            <a:ext cx="4572032" cy="1214446"/>
            <a:chOff x="428596" y="2643182"/>
            <a:chExt cx="4572032" cy="12144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正方形/長方形 14"/>
            <p:cNvSpPr/>
            <p:nvPr/>
          </p:nvSpPr>
          <p:spPr>
            <a:xfrm>
              <a:off x="428596" y="2643182"/>
              <a:ext cx="4572032" cy="1214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図 34" descr="\begin{document}&#10;\begin{align*}&#10;\phi_\parallel (r_\parallel^2, \Br) &#10;=&#10;1 - (1-\beta^2) \ r_\parallel^2 &#10;\end{align*}&#10;\end{document}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2911" y="2765573"/>
              <a:ext cx="2815240" cy="306237"/>
            </a:xfrm>
            <a:prstGeom prst="rect">
              <a:avLst/>
            </a:prstGeom>
            <a:grpFill/>
          </p:spPr>
        </p:pic>
        <p:pic>
          <p:nvPicPr>
            <p:cNvPr id="41" name="図 40" descr="\begin{document}&#10;\begin{align*}&#10;\phi_\perp  (r_\parallel^2, \Br) &#10;=&#10;- 2 \  &#10;\frac{ \cos (\beta \Br  \tau) - \cos (\Br  \tau ) } {  \sin (\Br  \tau) } &#10;\ &#10;r_\perp^2&#10;\end{align*}&#10;\end{document}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2910" y="3214686"/>
              <a:ext cx="4105596" cy="545994"/>
            </a:xfrm>
            <a:prstGeom prst="rect">
              <a:avLst/>
            </a:prstGeom>
            <a:grpFill/>
          </p:spPr>
        </p:pic>
      </p:grpSp>
      <p:grpSp>
        <p:nvGrpSpPr>
          <p:cNvPr id="22" name="グループ化 21"/>
          <p:cNvGrpSpPr/>
          <p:nvPr/>
        </p:nvGrpSpPr>
        <p:grpSpPr>
          <a:xfrm>
            <a:off x="9324528" y="1091044"/>
            <a:ext cx="3197607" cy="1104012"/>
            <a:chOff x="4929190" y="2891520"/>
            <a:chExt cx="3925140" cy="1355201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4929190" y="2891520"/>
              <a:ext cx="3925140" cy="642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To make Jordan’s lemma work well, </a:t>
              </a:r>
            </a:p>
            <a:p>
              <a:r>
                <a:rPr kumimoji="1" lang="en-US" altLang="ja-JP" sz="1400" dirty="0" smtClean="0"/>
                <a:t>we want a simpler expression:  </a:t>
              </a:r>
              <a:endParaRPr kumimoji="1" lang="ja-JP" altLang="en-US" sz="1400" dirty="0"/>
            </a:p>
          </p:txBody>
        </p:sp>
        <p:pic>
          <p:nvPicPr>
            <p:cNvPr id="47" name="図 46" descr="\begin{document}&#10;\begin{align*}&#10;\integ d\tau f(\tau) e^{ - i a \tau }&#10;\ {\rm with} \ | f(\tau) | &lt; \infty&#10;\end{align*}&#10;\end{document}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05976" y="3649501"/>
              <a:ext cx="3493279" cy="597220"/>
            </a:xfrm>
            <a:prstGeom prst="rect">
              <a:avLst/>
            </a:prstGeom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285720" y="1357298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7030A0"/>
                </a:solidFill>
              </a:rPr>
              <a:t>Dimesionless</a:t>
            </a:r>
            <a:r>
              <a:rPr kumimoji="1" lang="en-US" altLang="ja-JP" dirty="0" smtClean="0">
                <a:solidFill>
                  <a:srgbClr val="7030A0"/>
                </a:solidFill>
              </a:rPr>
              <a:t> variables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08104" y="1474740"/>
            <a:ext cx="3142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B050"/>
                </a:solidFill>
              </a:rPr>
              <a:t>Schwinger, Adler, </a:t>
            </a:r>
            <a:r>
              <a:rPr lang="en-US" altLang="ja-JP" sz="1400" dirty="0" err="1" smtClean="0">
                <a:solidFill>
                  <a:srgbClr val="00B050"/>
                </a:solidFill>
              </a:rPr>
              <a:t>Shabad</a:t>
            </a:r>
            <a:r>
              <a:rPr lang="en-US" altLang="ja-JP" sz="1400" dirty="0" smtClean="0">
                <a:solidFill>
                  <a:srgbClr val="00B050"/>
                </a:solidFill>
              </a:rPr>
              <a:t>, </a:t>
            </a:r>
            <a:r>
              <a:rPr lang="en-US" altLang="ja-JP" sz="1400" dirty="0" err="1" smtClean="0">
                <a:solidFill>
                  <a:srgbClr val="00B050"/>
                </a:solidFill>
              </a:rPr>
              <a:t>Urrutia</a:t>
            </a:r>
            <a:r>
              <a:rPr lang="en-US" altLang="ja-JP" sz="1400" dirty="0" smtClean="0">
                <a:solidFill>
                  <a:srgbClr val="00B050"/>
                </a:solidFill>
              </a:rPr>
              <a:t>, </a:t>
            </a:r>
          </a:p>
          <a:p>
            <a:r>
              <a:rPr kumimoji="1" lang="en-US" altLang="ja-JP" sz="1400" dirty="0" smtClean="0">
                <a:solidFill>
                  <a:srgbClr val="00B050"/>
                </a:solidFill>
              </a:rPr>
              <a:t>Tsai and </a:t>
            </a:r>
            <a:r>
              <a:rPr kumimoji="1" lang="en-US" altLang="ja-JP" sz="1400" dirty="0" err="1" smtClean="0">
                <a:solidFill>
                  <a:srgbClr val="00B050"/>
                </a:solidFill>
              </a:rPr>
              <a:t>Eber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,  </a:t>
            </a:r>
            <a:r>
              <a:rPr lang="en-US" altLang="ja-JP" sz="1400" dirty="0" err="1" smtClean="0">
                <a:solidFill>
                  <a:srgbClr val="00B050"/>
                </a:solidFill>
              </a:rPr>
              <a:t>Dittrich</a:t>
            </a:r>
            <a:r>
              <a:rPr lang="en-US" altLang="ja-JP" sz="1400" dirty="0" smtClean="0">
                <a:solidFill>
                  <a:srgbClr val="00B050"/>
                </a:solidFill>
              </a:rPr>
              <a:t> and </a:t>
            </a:r>
            <a:r>
              <a:rPr lang="en-US" altLang="ja-JP" sz="1400" dirty="0" err="1" smtClean="0">
                <a:solidFill>
                  <a:srgbClr val="00B050"/>
                </a:solidFill>
              </a:rPr>
              <a:t>Gies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07504" y="5651956"/>
            <a:ext cx="9100568" cy="975608"/>
            <a:chOff x="107504" y="5651956"/>
            <a:chExt cx="9100568" cy="975608"/>
          </a:xfrm>
        </p:grpSpPr>
        <p:pic>
          <p:nvPicPr>
            <p:cNvPr id="24" name="図 23" descr="\begin{document}&#10;\begin{align*}&#10;e^{- i u \cos(\bt) }&#10;=&#10;\sum_{n=0}^{\infty} (2-\delta_{n0}) I_n(-iu) \ e^{in\bt} &#10;\end{align*}&#10;\end{document}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08668" y="5979492"/>
              <a:ext cx="3862181" cy="648072"/>
            </a:xfrm>
            <a:prstGeom prst="rect">
              <a:avLst/>
            </a:prstGeom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107504" y="5651956"/>
              <a:ext cx="9100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1</a:t>
              </a:r>
              <a:r>
                <a:rPr lang="en-US" altLang="ja-JP" baseline="30000" dirty="0" smtClean="0"/>
                <a:t>st</a:t>
              </a:r>
              <a:r>
                <a:rPr lang="en-US" altLang="ja-JP" dirty="0" smtClean="0"/>
                <a:t> step:</a:t>
              </a:r>
              <a:r>
                <a:rPr kumimoji="1" lang="en-US" altLang="ja-JP" dirty="0" smtClean="0"/>
                <a:t> U</a:t>
              </a:r>
              <a:r>
                <a:rPr lang="en-US" altLang="ja-JP" dirty="0" smtClean="0"/>
                <a:t>se a series expansion k</a:t>
              </a:r>
              <a:r>
                <a:rPr kumimoji="1" lang="en-US" altLang="ja-JP" dirty="0" smtClean="0"/>
                <a:t>nown as p</a:t>
              </a:r>
              <a:r>
                <a:rPr lang="en-US" altLang="ja-JP" dirty="0" smtClean="0"/>
                <a:t>artial wave decomposition </a:t>
              </a:r>
              <a:r>
                <a:rPr lang="en-US" altLang="ja-JP" sz="1400" dirty="0" err="1" smtClean="0">
                  <a:solidFill>
                    <a:srgbClr val="00B050"/>
                  </a:solidFill>
                </a:rPr>
                <a:t>Baier</a:t>
              </a:r>
              <a:r>
                <a:rPr lang="en-US" altLang="ja-JP" sz="1400" dirty="0" smtClean="0">
                  <a:solidFill>
                    <a:srgbClr val="00B050"/>
                  </a:solidFill>
                </a:rPr>
                <a:t> and </a:t>
              </a:r>
              <a:r>
                <a:rPr lang="en-US" altLang="ja-JP" sz="1400" dirty="0" err="1" smtClean="0">
                  <a:solidFill>
                    <a:srgbClr val="00B050"/>
                  </a:solidFill>
                </a:rPr>
                <a:t>Katkov</a:t>
              </a:r>
              <a:endParaRPr kumimoji="1" lang="ja-JP" altLang="en-US" sz="1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5004048" y="2958043"/>
            <a:ext cx="4273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chemeClr val="accent2">
                    <a:lumMod val="75000"/>
                  </a:schemeClr>
                </a:solidFill>
              </a:rPr>
              <a:t>Exponentiated</a:t>
            </a:r>
            <a:r>
              <a:rPr kumimoji="1" lang="en-US" altLang="ja-JP" sz="1600" dirty="0" smtClean="0">
                <a:solidFill>
                  <a:schemeClr val="accent2">
                    <a:lumMod val="75000"/>
                  </a:schemeClr>
                </a:solidFill>
              </a:rPr>
              <a:t> trig-functions generate</a:t>
            </a:r>
            <a:r>
              <a:rPr lang="en-US" altLang="ja-JP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altLang="ja-JP" sz="1600" dirty="0" smtClean="0">
                <a:solidFill>
                  <a:schemeClr val="accent2">
                    <a:lumMod val="75000"/>
                  </a:schemeClr>
                </a:solidFill>
              </a:rPr>
              <a:t>strongly oscillating behavior by arbitrarily </a:t>
            </a:r>
          </a:p>
          <a:p>
            <a:r>
              <a:rPr lang="en-US" altLang="ja-JP" sz="1600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kumimoji="1" lang="en-US" altLang="ja-JP" sz="1600" dirty="0" smtClean="0">
                <a:solidFill>
                  <a:schemeClr val="accent2">
                    <a:lumMod val="75000"/>
                  </a:schemeClr>
                </a:solidFill>
              </a:rPr>
              <a:t>igh frequency.</a:t>
            </a:r>
            <a:endParaRPr kumimoji="1" lang="ja-JP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フリーフォーム 5"/>
          <p:cNvSpPr/>
          <p:nvPr/>
        </p:nvSpPr>
        <p:spPr>
          <a:xfrm rot="196317">
            <a:off x="3749099" y="2824174"/>
            <a:ext cx="1608941" cy="354656"/>
          </a:xfrm>
          <a:custGeom>
            <a:avLst/>
            <a:gdLst>
              <a:gd name="connsiteX0" fmla="*/ 0 w 1377245"/>
              <a:gd name="connsiteY0" fmla="*/ 306392 h 306392"/>
              <a:gd name="connsiteX1" fmla="*/ 56445 w 1377245"/>
              <a:gd name="connsiteY1" fmla="*/ 249947 h 306392"/>
              <a:gd name="connsiteX2" fmla="*/ 90311 w 1377245"/>
              <a:gd name="connsiteY2" fmla="*/ 238658 h 306392"/>
              <a:gd name="connsiteX3" fmla="*/ 124178 w 1377245"/>
              <a:gd name="connsiteY3" fmla="*/ 204792 h 306392"/>
              <a:gd name="connsiteX4" fmla="*/ 158045 w 1377245"/>
              <a:gd name="connsiteY4" fmla="*/ 193503 h 306392"/>
              <a:gd name="connsiteX5" fmla="*/ 214489 w 1377245"/>
              <a:gd name="connsiteY5" fmla="*/ 159636 h 306392"/>
              <a:gd name="connsiteX6" fmla="*/ 248356 w 1377245"/>
              <a:gd name="connsiteY6" fmla="*/ 137058 h 306392"/>
              <a:gd name="connsiteX7" fmla="*/ 372533 w 1377245"/>
              <a:gd name="connsiteY7" fmla="*/ 114481 h 306392"/>
              <a:gd name="connsiteX8" fmla="*/ 462845 w 1377245"/>
              <a:gd name="connsiteY8" fmla="*/ 80614 h 306392"/>
              <a:gd name="connsiteX9" fmla="*/ 508000 w 1377245"/>
              <a:gd name="connsiteY9" fmla="*/ 58036 h 306392"/>
              <a:gd name="connsiteX10" fmla="*/ 575733 w 1377245"/>
              <a:gd name="connsiteY10" fmla="*/ 46747 h 306392"/>
              <a:gd name="connsiteX11" fmla="*/ 632178 w 1377245"/>
              <a:gd name="connsiteY11" fmla="*/ 35458 h 306392"/>
              <a:gd name="connsiteX12" fmla="*/ 666045 w 1377245"/>
              <a:gd name="connsiteY12" fmla="*/ 12881 h 306392"/>
              <a:gd name="connsiteX13" fmla="*/ 699911 w 1377245"/>
              <a:gd name="connsiteY13" fmla="*/ 1592 h 306392"/>
              <a:gd name="connsiteX14" fmla="*/ 1377245 w 1377245"/>
              <a:gd name="connsiteY14" fmla="*/ 1592 h 30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7245" h="306392">
                <a:moveTo>
                  <a:pt x="0" y="306392"/>
                </a:moveTo>
                <a:cubicBezTo>
                  <a:pt x="18815" y="287577"/>
                  <a:pt x="35158" y="265912"/>
                  <a:pt x="56445" y="249947"/>
                </a:cubicBezTo>
                <a:cubicBezTo>
                  <a:pt x="65964" y="242807"/>
                  <a:pt x="80410" y="245259"/>
                  <a:pt x="90311" y="238658"/>
                </a:cubicBezTo>
                <a:cubicBezTo>
                  <a:pt x="103595" y="229802"/>
                  <a:pt x="110894" y="213648"/>
                  <a:pt x="124178" y="204792"/>
                </a:cubicBezTo>
                <a:cubicBezTo>
                  <a:pt x="134079" y="198191"/>
                  <a:pt x="147402" y="198825"/>
                  <a:pt x="158045" y="193503"/>
                </a:cubicBezTo>
                <a:cubicBezTo>
                  <a:pt x="177670" y="183690"/>
                  <a:pt x="195883" y="171265"/>
                  <a:pt x="214489" y="159636"/>
                </a:cubicBezTo>
                <a:cubicBezTo>
                  <a:pt x="225994" y="152445"/>
                  <a:pt x="235652" y="141822"/>
                  <a:pt x="248356" y="137058"/>
                </a:cubicBezTo>
                <a:cubicBezTo>
                  <a:pt x="260972" y="132327"/>
                  <a:pt x="364932" y="115748"/>
                  <a:pt x="372533" y="114481"/>
                </a:cubicBezTo>
                <a:cubicBezTo>
                  <a:pt x="442094" y="68107"/>
                  <a:pt x="365195" y="113164"/>
                  <a:pt x="462845" y="80614"/>
                </a:cubicBezTo>
                <a:cubicBezTo>
                  <a:pt x="478810" y="75292"/>
                  <a:pt x="491881" y="62872"/>
                  <a:pt x="508000" y="58036"/>
                </a:cubicBezTo>
                <a:cubicBezTo>
                  <a:pt x="529924" y="51459"/>
                  <a:pt x="553213" y="50842"/>
                  <a:pt x="575733" y="46747"/>
                </a:cubicBezTo>
                <a:cubicBezTo>
                  <a:pt x="594611" y="43315"/>
                  <a:pt x="613363" y="39221"/>
                  <a:pt x="632178" y="35458"/>
                </a:cubicBezTo>
                <a:cubicBezTo>
                  <a:pt x="643467" y="27932"/>
                  <a:pt x="653910" y="18949"/>
                  <a:pt x="666045" y="12881"/>
                </a:cubicBezTo>
                <a:cubicBezTo>
                  <a:pt x="676688" y="7560"/>
                  <a:pt x="688013" y="1781"/>
                  <a:pt x="699911" y="1592"/>
                </a:cubicBezTo>
                <a:cubicBezTo>
                  <a:pt x="925661" y="-1991"/>
                  <a:pt x="1151467" y="1592"/>
                  <a:pt x="1377245" y="1592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\begin{document}&#10;What dynamics is encoded in the functions, $\chi_i$ $(i=0,1,2)$ ?&#10;\end{document}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1" y="142852"/>
            <a:ext cx="7360230" cy="2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5868144" y="629980"/>
            <a:ext cx="838446" cy="566772"/>
          </a:xfrm>
          <a:prstGeom prst="ellipse">
            <a:avLst/>
          </a:prstGeom>
          <a:solidFill>
            <a:srgbClr val="99FF99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\begin{document}&#10;\begin{align*}&#10;\left\{&#10;\begin{array}{l}&#10;\gamma_0^{(n )} (\tau, \beta)&#10;=  &#10;\frac{1}{2} \left\{ \  I_{n+1}(-iu) + I_{n-1}(-iu) \ \right\} - n\beta \ \eta^{-1} I_n(-iu) \cos\tau&#10;\\&#10;\gamma_1^{(n )} (\tau, \beta)&#10;= &#10;\ (1-\beta^2)  I_n(-iu) \cos\tau    - \gamma_0^{(n )} (\tau, \beta)&#10;\\&#10;\gamma_2^{(n )} (\tau, \beta)&#10;= &#10;\sin^{-2} \! \tau&#10;\left\{ \ I_{n+1}(-iu) + I_{n-1}(-iu) - 2  I_n(-iu) \cos\tau \ \right\}  - \gamma_0^{(n)} (\tau, \beta)&#10;\end{array}&#10;\right. &#10;\end{align*}&#10;\end{document}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07729"/>
            <a:ext cx="5632007" cy="729985"/>
          </a:xfrm>
          <a:prstGeom prst="rect">
            <a:avLst/>
          </a:prstGeom>
        </p:spPr>
      </p:pic>
      <p:pic>
        <p:nvPicPr>
          <p:cNvPr id="5" name="図 4" descr="\begin{document}&#10;\begin{align*}&#10;\chi_i %(r_\parallel^2, r_\perp^2, \Br) &#10;=&#10;\frac{\alpha}{4\pi} \int_{-1}^1 d\beta \int_0^\infty d\tau \ &#10;\sum_{i=0}^2 \ ( 2 - \delta_{n0} )&#10;\frac{ \gamma_i^{(n)} (\tau, \beta) }{ \sin \tau } \ &#10;e^{ i \eta \cot \tau } \ e^{ - i ( \phi_\parallel - n \beta ) \tau} &#10;\end{align*}&#10;\end{document}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38183"/>
            <a:ext cx="6312140" cy="663427"/>
          </a:xfrm>
          <a:prstGeom prst="rect">
            <a:avLst/>
          </a:prstGeom>
        </p:spPr>
      </p:pic>
      <p:pic>
        <p:nvPicPr>
          <p:cNvPr id="7" name="図 6" descr="\begin{document}&#10;\begin{align*}&#10;\gamma_i^{(n)} (\tau,\beta) = \gamma_i^{(n)} (\tau + 2\pi ,\beta)&#10;\end{align*}&#10;\end{document}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2520" y="2312876"/>
            <a:ext cx="3181364" cy="36004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39552" y="260648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After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step: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622156" y="2492896"/>
            <a:ext cx="7454230" cy="2300875"/>
            <a:chOff x="622156" y="2492896"/>
            <a:chExt cx="7454230" cy="2300875"/>
          </a:xfrm>
        </p:grpSpPr>
        <p:sp>
          <p:nvSpPr>
            <p:cNvPr id="19" name="円/楕円 18"/>
            <p:cNvSpPr/>
            <p:nvPr/>
          </p:nvSpPr>
          <p:spPr>
            <a:xfrm>
              <a:off x="2121539" y="3857667"/>
              <a:ext cx="2170120" cy="936104"/>
            </a:xfrm>
            <a:prstGeom prst="ellipse">
              <a:avLst/>
            </a:prstGeom>
            <a:solidFill>
              <a:srgbClr val="FFD68B">
                <a:alpha val="5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4139952" y="2492896"/>
              <a:ext cx="2018413" cy="936104"/>
            </a:xfrm>
            <a:prstGeom prst="ellipse">
              <a:avLst/>
            </a:prstGeom>
            <a:solidFill>
              <a:srgbClr val="FFD68B">
                <a:alpha val="5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622156" y="2564904"/>
              <a:ext cx="7454230" cy="2007792"/>
              <a:chOff x="622156" y="2564904"/>
              <a:chExt cx="7454230" cy="2007792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622156" y="2564904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2</a:t>
                </a:r>
                <a:r>
                  <a:rPr lang="en-US" altLang="ja-JP" baseline="30000" dirty="0" smtClean="0"/>
                  <a:t>nd</a:t>
                </a:r>
                <a:r>
                  <a:rPr lang="en-US" altLang="ja-JP" dirty="0" smtClean="0"/>
                  <a:t> step:</a:t>
                </a:r>
                <a:endParaRPr kumimoji="1" lang="ja-JP" altLang="en-US" dirty="0"/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2171730" y="3587054"/>
                <a:ext cx="5904656" cy="985642"/>
                <a:chOff x="1331640" y="3703106"/>
                <a:chExt cx="7416824" cy="1238062"/>
              </a:xfrm>
            </p:grpSpPr>
            <p:pic>
              <p:nvPicPr>
                <p:cNvPr id="9" name="図 8" descr="\begin{document}&#10;\begin{align*}&#10;\exp \left( - a \frac{ z }{ 1-z } \right) I_n \left( \frac{2 a z^{\frac{1}{2}} }{1-z} \right)&#10;= &#10;(1-z) \ a^{n} \sum_{\ell=0}^{\infty} \frac{ \ell! }{\Gamma( \ell + n + 1 )} &#10;\ [ L_\ell^n(a) ]^2 \ z^{\ell+\frac{n}{2}}&#10;\end{align*}&#10;\end{document}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31640" y="4279170"/>
                  <a:ext cx="6768752" cy="661998"/>
                </a:xfrm>
                <a:prstGeom prst="rect">
                  <a:avLst/>
                </a:prstGeom>
              </p:spPr>
            </p:pic>
            <p:sp>
              <p:nvSpPr>
                <p:cNvPr id="12" name="角丸四角形吹き出し 11"/>
                <p:cNvSpPr/>
                <p:nvPr/>
              </p:nvSpPr>
              <p:spPr>
                <a:xfrm>
                  <a:off x="5364088" y="3703106"/>
                  <a:ext cx="3384376" cy="432048"/>
                </a:xfrm>
                <a:prstGeom prst="wedgeRoundRectCallout">
                  <a:avLst>
                    <a:gd name="adj1" fmla="val 1273"/>
                    <a:gd name="adj2" fmla="val 109226"/>
                    <a:gd name="adj3" fmla="val 16667"/>
                  </a:avLst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200" dirty="0" smtClean="0">
                      <a:solidFill>
                        <a:schemeClr val="tx1"/>
                      </a:solidFill>
                    </a:rPr>
                    <a:t>Associated </a:t>
                  </a:r>
                  <a:r>
                    <a:rPr kumimoji="1" lang="en-US" altLang="ja-JP" sz="1200" dirty="0" err="1" smtClean="0">
                      <a:solidFill>
                        <a:schemeClr val="tx1"/>
                      </a:solidFill>
                    </a:rPr>
                    <a:t>Laguerre</a:t>
                  </a:r>
                  <a:r>
                    <a:rPr kumimoji="1" lang="en-US" altLang="ja-JP" sz="1200" dirty="0" smtClean="0">
                      <a:solidFill>
                        <a:schemeClr val="tx1"/>
                      </a:solidFill>
                    </a:rPr>
                    <a:t> polynomial</a:t>
                  </a:r>
                  <a:endParaRPr kumimoji="1" lang="ja-JP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5" name="図 14" descr="\begin{document}&#10;\begin{align*}&#10;{\rm Put} \ &#10;z = \exp ( -2i \tau ) &#10;\ {\rm and \ use}&#10;\end{align*}&#10;\end{document}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331" y="3652809"/>
                <a:ext cx="2444823" cy="212451"/>
              </a:xfrm>
              <a:prstGeom prst="rect">
                <a:avLst/>
              </a:prstGeom>
            </p:spPr>
          </p:pic>
          <p:pic>
            <p:nvPicPr>
              <p:cNvPr id="6" name="図 5" descr="\begin{document}&#10;\begin{align*}&#10;e^{ i \eta\cot\tau }  \ I_n(-iu) &#10;=  e^{-\eta}   e^{ - z\frac{2\eta}{1-z} } \ I_n  ( \frac{ 2 ( \eta^2 z)^{\frac{1}{2}} }{1-z} ) &#10;\end{align*}&#10;\end{document}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79712" y="2636912"/>
                <a:ext cx="4058098" cy="559756"/>
              </a:xfrm>
              <a:prstGeom prst="rect">
                <a:avLst/>
              </a:prstGeom>
              <a:solidFill>
                <a:srgbClr val="99FF99">
                  <a:alpha val="58824"/>
                </a:srgbClr>
              </a:solidFill>
            </p:spPr>
          </p:pic>
        </p:grpSp>
      </p:grpSp>
      <p:grpSp>
        <p:nvGrpSpPr>
          <p:cNvPr id="17" name="グループ化 16"/>
          <p:cNvGrpSpPr/>
          <p:nvPr/>
        </p:nvGrpSpPr>
        <p:grpSpPr>
          <a:xfrm>
            <a:off x="1213316" y="4869160"/>
            <a:ext cx="7031092" cy="1836411"/>
            <a:chOff x="1355143" y="4869160"/>
            <a:chExt cx="7031092" cy="1836411"/>
          </a:xfrm>
        </p:grpSpPr>
        <p:pic>
          <p:nvPicPr>
            <p:cNvPr id="8" name="図 7" descr="\begin{document}&#10;\begin{eqnarray}&#10;F_{\ell}^n (r_\parallel^2, \Br) &#10;&amp;=&amp;&#10;\frac{i}{\Br}&#10;\int_{-1}^1 \!\! d\beta \int _0^\infty \!\! d\tau&#10;\ e^{-i  \left( \phi_\parallel + 2\ell -n\beta + n \right) \tau  }&#10;\nonumber&#10;\\&#10;G_{\ell}^n (r_\parallel^2, \Br) &#10;&amp;=&amp;&#10;\frac{i}{\Br}&#10;\int_{-1}^1 d\beta \int _0^\infty d\tau&#10;\ \beta \, &#10;e^{-i  \left( \phi_\parallel + 2\ell -n\beta + n \right) \tau  }&#10;\nonumber&#10;\\&#10;H_{\ell}^n (r_\parallel^2, \Br) &#10;&amp;=&amp;&#10;\frac{i}{\Br}&#10;\int_{-1}^1 d\beta \int _0^\infty d\tau &#10;\ \beta^2 \, &#10;e^{-i  \left( \phi_\parallel + 2\ell -n\beta + n \right) \tau  }&#10;\nonumber&#10;\end{eqnarray}&#10;\end{document}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3512" y="5301208"/>
              <a:ext cx="3876680" cy="14043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1355143" y="4869160"/>
              <a:ext cx="7031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0070C0"/>
                  </a:solidFill>
                </a:rPr>
                <a:t>Then, any term reduces to either of  three elementary integrals.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9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9858855" y="3472438"/>
            <a:ext cx="3525899" cy="2474423"/>
            <a:chOff x="3674481" y="1212359"/>
            <a:chExt cx="4209887" cy="295443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481" y="1774061"/>
              <a:ext cx="4156439" cy="219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</p:pic>
        <p:sp>
          <p:nvSpPr>
            <p:cNvPr id="4" name="右矢印 3"/>
            <p:cNvSpPr/>
            <p:nvPr/>
          </p:nvSpPr>
          <p:spPr bwMode="auto">
            <a:xfrm>
              <a:off x="3707904" y="2567549"/>
              <a:ext cx="1790922" cy="357395"/>
            </a:xfrm>
            <a:prstGeom prst="rightArrow">
              <a:avLst/>
            </a:prstGeom>
            <a:solidFill>
              <a:srgbClr val="FF66CC"/>
            </a:solidFill>
            <a:ln>
              <a:solidFill>
                <a:srgbClr val="FFFF00"/>
              </a:solidFill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5" name="右矢印 4"/>
            <p:cNvSpPr/>
            <p:nvPr/>
          </p:nvSpPr>
          <p:spPr bwMode="auto">
            <a:xfrm flipH="1" flipV="1">
              <a:off x="6217537" y="2712220"/>
              <a:ext cx="1666831" cy="356740"/>
            </a:xfrm>
            <a:prstGeom prst="rightArrow">
              <a:avLst/>
            </a:prstGeom>
            <a:solidFill>
              <a:srgbClr val="FF66CC"/>
            </a:solidFill>
            <a:ln cmpd="sng">
              <a:solidFill>
                <a:srgbClr val="FFFF00"/>
              </a:solidFill>
            </a:ln>
            <a:scene3d>
              <a:camera prst="isometricTopUp">
                <a:rot lat="19054185" lon="18830481" rev="3055987"/>
              </a:camera>
              <a:lightRig rig="threePt" dir="t"/>
            </a:scene3d>
            <a:sp3d extrusionH="57150" prstMaterial="matte">
              <a:extrusionClr>
                <a:schemeClr val="accent4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5728054" y="1934547"/>
              <a:ext cx="1514369" cy="2232248"/>
              <a:chOff x="4514565" y="2078563"/>
              <a:chExt cx="1514369" cy="2232248"/>
            </a:xfrm>
          </p:grpSpPr>
          <p:sp>
            <p:nvSpPr>
              <p:cNvPr id="11" name="円弧 10"/>
              <p:cNvSpPr/>
              <p:nvPr/>
            </p:nvSpPr>
            <p:spPr>
              <a:xfrm>
                <a:off x="4514565" y="2078563"/>
                <a:ext cx="1514369" cy="2232248"/>
              </a:xfrm>
              <a:prstGeom prst="arc">
                <a:avLst>
                  <a:gd name="adj1" fmla="val 11959789"/>
                  <a:gd name="adj2" fmla="val 8776466"/>
                </a:avLst>
              </a:prstGeom>
              <a:ln w="38100" cmpd="sng">
                <a:solidFill>
                  <a:srgbClr val="FF3300"/>
                </a:solidFill>
                <a:headEnd type="arrow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弧 11"/>
              <p:cNvSpPr/>
              <p:nvPr/>
            </p:nvSpPr>
            <p:spPr>
              <a:xfrm>
                <a:off x="4713512" y="2324491"/>
                <a:ext cx="1137333" cy="1842304"/>
              </a:xfrm>
              <a:prstGeom prst="arc">
                <a:avLst>
                  <a:gd name="adj1" fmla="val 11955876"/>
                  <a:gd name="adj2" fmla="val 8640163"/>
                </a:avLst>
              </a:prstGeom>
              <a:ln w="38100" cmpd="sng">
                <a:solidFill>
                  <a:srgbClr val="FF3300"/>
                </a:solidFill>
                <a:headEnd type="arrow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弧 12"/>
              <p:cNvSpPr/>
              <p:nvPr/>
            </p:nvSpPr>
            <p:spPr>
              <a:xfrm>
                <a:off x="4865911" y="2582619"/>
                <a:ext cx="833111" cy="1349511"/>
              </a:xfrm>
              <a:prstGeom prst="arc">
                <a:avLst>
                  <a:gd name="adj1" fmla="val 12286575"/>
                  <a:gd name="adj2" fmla="val 8316086"/>
                </a:avLst>
              </a:prstGeom>
              <a:ln w="38100" cmpd="sng">
                <a:solidFill>
                  <a:srgbClr val="FF3300"/>
                </a:solidFill>
                <a:headEnd type="arrow" w="med" len="med"/>
                <a:tailEnd type="none" w="med" len="med"/>
              </a:ln>
              <a:scene3d>
                <a:camera prst="isometricLeftDown">
                  <a:rot lat="198" lon="2972752" rev="324973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3863173" y="1212359"/>
              <a:ext cx="2869068" cy="2648689"/>
              <a:chOff x="2889035" y="1375408"/>
              <a:chExt cx="2364951" cy="2629656"/>
            </a:xfrm>
          </p:grpSpPr>
          <p:sp>
            <p:nvSpPr>
              <p:cNvPr id="8" name="円弧 7"/>
              <p:cNvSpPr/>
              <p:nvPr/>
            </p:nvSpPr>
            <p:spPr>
              <a:xfrm flipH="1">
                <a:off x="2889035" y="1375408"/>
                <a:ext cx="2364951" cy="2629656"/>
              </a:xfrm>
              <a:prstGeom prst="arc">
                <a:avLst>
                  <a:gd name="adj1" fmla="val 11875548"/>
                  <a:gd name="adj2" fmla="val 1750579"/>
                </a:avLst>
              </a:prstGeom>
              <a:ln w="38100" cmpd="sng">
                <a:solidFill>
                  <a:srgbClr val="FF3300"/>
                </a:solidFill>
                <a:headEnd type="arrow" w="med" len="med"/>
                <a:tailEnd type="none" w="med" len="med"/>
              </a:ln>
              <a:scene3d>
                <a:camera prst="isometricRightUp">
                  <a:rot lat="19786994" lon="17567926" rev="21062887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弧 8"/>
              <p:cNvSpPr/>
              <p:nvPr/>
            </p:nvSpPr>
            <p:spPr>
              <a:xfrm flipH="1">
                <a:off x="3413960" y="1502894"/>
                <a:ext cx="1204147" cy="2294254"/>
              </a:xfrm>
              <a:prstGeom prst="arc">
                <a:avLst>
                  <a:gd name="adj1" fmla="val 11243535"/>
                  <a:gd name="adj2" fmla="val 1268660"/>
                </a:avLst>
              </a:prstGeom>
              <a:ln w="38100" cmpd="sng">
                <a:solidFill>
                  <a:srgbClr val="FF3300"/>
                </a:solidFill>
                <a:headEnd type="arrow" w="med" len="med"/>
                <a:tailEnd type="none" w="med" len="med"/>
              </a:ln>
              <a:scene3d>
                <a:camera prst="isometricRightUp">
                  <a:rot lat="20082133" lon="17848202" rev="21545114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弧 9"/>
              <p:cNvSpPr/>
              <p:nvPr/>
            </p:nvSpPr>
            <p:spPr>
              <a:xfrm flipH="1">
                <a:off x="3651383" y="1668760"/>
                <a:ext cx="660430" cy="1978851"/>
              </a:xfrm>
              <a:prstGeom prst="arc">
                <a:avLst>
                  <a:gd name="adj1" fmla="val 11867436"/>
                  <a:gd name="adj2" fmla="val 1456315"/>
                </a:avLst>
              </a:prstGeom>
              <a:ln w="38100" cmpd="sng">
                <a:solidFill>
                  <a:srgbClr val="FF3300"/>
                </a:solidFill>
                <a:headEnd type="arrow" w="med" len="med"/>
                <a:tailEnd type="none" w="med" len="med"/>
              </a:ln>
              <a:scene3d>
                <a:camera prst="isometricRightUp">
                  <a:rot lat="19782168" lon="17853733" rev="21542532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4" name="グループ化 13"/>
          <p:cNvGrpSpPr/>
          <p:nvPr/>
        </p:nvGrpSpPr>
        <p:grpSpPr>
          <a:xfrm>
            <a:off x="1007604" y="1772816"/>
            <a:ext cx="4041329" cy="3664380"/>
            <a:chOff x="107504" y="1052736"/>
            <a:chExt cx="4575512" cy="4148738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1610119"/>
              <a:ext cx="4041329" cy="359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467044" y="1052736"/>
              <a:ext cx="4215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B050"/>
                  </a:solidFill>
                </a:rPr>
                <a:t>Analytical modeling of colliding nuclei, </a:t>
              </a:r>
            </a:p>
            <a:p>
              <a:r>
                <a:rPr lang="en-US" altLang="ja-JP" sz="1400" dirty="0" err="1" smtClean="0">
                  <a:solidFill>
                    <a:srgbClr val="00B050"/>
                  </a:solidFill>
                </a:rPr>
                <a:t>Kharzeev</a:t>
              </a:r>
              <a:r>
                <a:rPr lang="en-US" altLang="ja-JP" sz="1400" dirty="0">
                  <a:solidFill>
                    <a:srgbClr val="00B050"/>
                  </a:solidFill>
                </a:rPr>
                <a:t>, </a:t>
              </a:r>
              <a:r>
                <a:rPr lang="en-US" altLang="ja-JP" sz="1400" dirty="0" err="1">
                  <a:solidFill>
                    <a:srgbClr val="00B050"/>
                  </a:solidFill>
                </a:rPr>
                <a:t>McLerran</a:t>
              </a:r>
              <a:r>
                <a:rPr lang="en-US" altLang="ja-JP" sz="1400" dirty="0">
                  <a:solidFill>
                    <a:srgbClr val="00B050"/>
                  </a:solidFill>
                </a:rPr>
                <a:t>, </a:t>
              </a:r>
              <a:r>
                <a:rPr lang="en-US" altLang="ja-JP" sz="1400" dirty="0" err="1">
                  <a:solidFill>
                    <a:srgbClr val="00B050"/>
                  </a:solidFill>
                </a:rPr>
                <a:t>Warringa</a:t>
              </a:r>
              <a:r>
                <a:rPr lang="en-US" altLang="ja-JP" sz="1400" dirty="0">
                  <a:solidFill>
                    <a:srgbClr val="00B050"/>
                  </a:solidFill>
                </a:rPr>
                <a:t>, NPA (2008) </a:t>
              </a: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958336" y="1759154"/>
              <a:ext cx="2893584" cy="2861884"/>
            </a:xfrm>
            <a:prstGeom prst="rect">
              <a:avLst/>
            </a:prstGeom>
            <a:gradFill flip="none" rotWithShape="1">
              <a:gsLst>
                <a:gs pos="100000">
                  <a:srgbClr val="69D8FF">
                    <a:alpha val="20000"/>
                  </a:srgbClr>
                </a:gs>
                <a:gs pos="84000">
                  <a:srgbClr val="0000FF">
                    <a:alpha val="16000"/>
                  </a:srgbClr>
                </a:gs>
                <a:gs pos="70000">
                  <a:srgbClr val="BA0066">
                    <a:alpha val="20000"/>
                  </a:srgbClr>
                </a:gs>
                <a:gs pos="0">
                  <a:srgbClr val="FF0066">
                    <a:lumMod val="63000"/>
                    <a:lumOff val="37000"/>
                    <a:alpha val="75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TextBox 47"/>
            <p:cNvSpPr txBox="1"/>
            <p:nvPr/>
          </p:nvSpPr>
          <p:spPr>
            <a:xfrm>
              <a:off x="1032151" y="1856516"/>
              <a:ext cx="1489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00FF"/>
                  </a:solidFill>
                </a:rPr>
                <a:t>Pre-equilibrium</a:t>
              </a:r>
              <a:endParaRPr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47"/>
            <p:cNvSpPr txBox="1"/>
            <p:nvPr/>
          </p:nvSpPr>
          <p:spPr>
            <a:xfrm>
              <a:off x="2195736" y="2843644"/>
              <a:ext cx="1012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rgbClr val="FF0000"/>
                  </a:solidFill>
                </a:rPr>
                <a:t>QGP</a:t>
              </a:r>
              <a:endParaRPr lang="ja-JP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9648562" y="412094"/>
            <a:ext cx="315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00B050"/>
                </a:solidFill>
              </a:rPr>
              <a:t>Lienard-Wiechert</a:t>
            </a:r>
            <a:r>
              <a:rPr lang="en-US" altLang="ja-JP" dirty="0">
                <a:solidFill>
                  <a:srgbClr val="00B050"/>
                </a:solidFill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</a:rPr>
              <a:t>potential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21" name="図 20" descr="\begin{document}&#10;\begin{align*}&#10;e \bB = &#10;\frac{ \alpha_{{}_{\rm EM}}  ~\!\! {\red Z } ~\!\! {\blue \sinh(Y)} ~\!&#10;%\ (\tilde \bx_\perp  \times {\bm e}_z) }&#10;%{ [ \ | \tilde \bx_\perp | ^2 +  \tilde \tau^2 \sinh^2 ( Y - \tilde \eta ) \ ]^{3/2} }&#10;\ ( \bx_\perp  \times {\bm e}_z) }&#10;{ [ \ | \bx_\perp | ^2 +  \tau^2 \sinh^2 ( Y -  \eta ) \ ]^{3/2} }&#10;\end{align*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564" y="844142"/>
            <a:ext cx="3946483" cy="641706"/>
          </a:xfrm>
          <a:prstGeom prst="rect">
            <a:avLst/>
          </a:prstGeom>
          <a:solidFill>
            <a:srgbClr val="99FF99"/>
          </a:solidFill>
        </p:spPr>
      </p:pic>
      <p:pic>
        <p:nvPicPr>
          <p:cNvPr id="22" name="図 21" descr="\begin{document}&#10;{\blue &#10;$Y = \tanh^{-1} \! v_{{}_{\rm N}}  $: beam rapidity&#10;%\frac{1}{2} \ln \frac{1+P_z/E}{1-P_z/E} \ {\rm beam~rapidity}$&#10;}&#10;&#10;$ {\bm x}_\perp: \ {\rm distance~from~the~beam~in~the~transverse~plane}$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95" y="1636230"/>
            <a:ext cx="5182633" cy="563561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2371327" y="650221"/>
            <a:ext cx="472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Strong magnetic fields in </a:t>
            </a:r>
            <a:r>
              <a:rPr kumimoji="1" lang="en-US" altLang="ja-JP" sz="2800" dirty="0" err="1" smtClean="0">
                <a:solidFill>
                  <a:srgbClr val="0070C0"/>
                </a:solidFill>
              </a:rPr>
              <a:t>UrHIC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4815080" y="1925017"/>
            <a:ext cx="3933384" cy="3420380"/>
            <a:chOff x="616711" y="469079"/>
            <a:chExt cx="3933384" cy="3420380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949695" y="469079"/>
              <a:ext cx="360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B050"/>
                  </a:solidFill>
                </a:rPr>
                <a:t>Event-by-event analysis, </a:t>
              </a:r>
              <a:r>
                <a:rPr kumimoji="1" lang="en-US" altLang="ja-JP" sz="1400" dirty="0" smtClean="0">
                  <a:solidFill>
                    <a:srgbClr val="00B050"/>
                  </a:solidFill>
                </a:rPr>
                <a:t>Deng, Huang (2012)</a:t>
              </a: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484" y="855250"/>
              <a:ext cx="2498603" cy="27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11" y="842721"/>
              <a:ext cx="1413104" cy="2604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068" y="3595051"/>
              <a:ext cx="1109859" cy="294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正方形/長方形 30"/>
            <p:cNvSpPr/>
            <p:nvPr/>
          </p:nvSpPr>
          <p:spPr>
            <a:xfrm>
              <a:off x="2533871" y="1031358"/>
              <a:ext cx="1440160" cy="90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7703" y="927257"/>
              <a:ext cx="858336" cy="792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正方形/長方形 32"/>
            <p:cNvSpPr/>
            <p:nvPr/>
          </p:nvSpPr>
          <p:spPr>
            <a:xfrm>
              <a:off x="2216831" y="1260585"/>
              <a:ext cx="337488" cy="360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317847" y="1359306"/>
              <a:ext cx="168744" cy="360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861071" y="3365656"/>
              <a:ext cx="168744" cy="360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216831" y="927258"/>
              <a:ext cx="947695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/>
                <a:t>Au-Au </a:t>
              </a:r>
              <a:endParaRPr lang="en-US" altLang="ja-JP" sz="1400" b="1" dirty="0" smtClean="0"/>
            </a:p>
            <a:p>
              <a:r>
                <a:rPr lang="en-US" altLang="ja-JP" sz="1400" b="1" dirty="0" smtClean="0"/>
                <a:t>200AGeV </a:t>
              </a:r>
            </a:p>
            <a:p>
              <a:r>
                <a:rPr lang="en-US" altLang="ja-JP" sz="1400" b="1" dirty="0" smtClean="0"/>
                <a:t>b=10fm</a:t>
              </a:r>
              <a:endParaRPr lang="ja-JP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029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39oHSWxrYvQ/UhT3jjpo6RI/AAAAAAAAHcs/Xt3wrFtwMM8/s1600/Big%2BB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24" y="454329"/>
            <a:ext cx="6030455" cy="45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hIRERUUExMWFBUVGBgYGRcYFxcYGBUYGBoaFRgYFxcdHicfGhojGhkXIS8gIyopLCwsFx4xNTAqNScrLCoBCQoKDgwOGg8PGjQkHyUsKiosKi8sLS0uLSksKS0sKyovLCwsLCwsLywsKiwsLS00LDQtKjIsLTIsKiwsLCwtL//AABEIAMUBAAMBIgACEQEDEQH/xAAbAAEAAwEBAQEAAAAAAAAAAAAAAwQFAgYBB//EAD0QAQACAAUDAgQCBwcEAgMAAAECEQADEiExBCJBBVETMmFxQoEjUmKRobHRBhQzcoLB8JKi4fFDUxUkY//EABoBAQADAQEBAAAAAAAAAAAAAAACAwQFAQb/xAAwEQABAwICCQQDAAMBAQAAAAABAAIRAyEx8BJBUWFxgZGhwQQisdET4fEFIzJCFP/aAAwDAQACEQMRAD8A/DcMMMETDDDBEwwwwRMMMMETDDDBEwx9DEvwSPzfuOfz9v8Am2CKOGWyaC3En91l7H7z+uPvxXxsc0fTe33xYjkRlrrmmR/Br/pX92PQCcEVb+6y9v4n9cP7rL2/if1xbzOg7Gjuh831Hcl9Kun/AE+cQdL0MpyA8yjG/wDM0Y9LSMV5IxUf91l7fxP64f3WXt/E/rj5LIRpN/asXJ+nrIiUMA1r7yS/+mw/JcRXqqf3WXt/E/riPMy2LSU4sxyDXRxbzzRvue+O8zJlGIyqQ0p7arTfwoXt74lolFRwxM5Q/L+7z+Xv/wA2xEmIovmGGGCJhhhgiYYYYImGGGCJhhhgiYYYYImGGGCJhhhgiYYY7y8peP3+D74IuMSwyfLsfXz9jziSEKqi1at2jf0vb83EkekksmVrHeUfxVwu/t9tvywRRwXiA/fmX1+35Y0ul9PjKO1qkH7kkP4T7X7jizD06glBlodKoPatacyJ9+Y35r2xpdLONOoqUEJJXlPb5oSGaSeL+62tbediofUgWWZ03QkEk7xy5yHb5oJdP5Mh55fbHyPRaNbP5o6o03vKl3D2qX8Mb/U+macta2jmxGufhobe2l1xp8i1sXjnq+ifixlp2zPixd+JI342U8bPjazFtIaI0t+flViqHXByLrL6f0zWxkppnBh26u5IUG3miLTy++J/SvSrzNFbfEy51EVBhKfb4Ts+m38LHQZTWl4hKMnexIZkNR9yM3Yd6PJjT9N6djIYixhl5kd17mNxjaf/AM5CFlfSxxs/BBk6/wBKqvVc3SAxwHz+liZXQkc4lssbKDzlytpDf8Mb9leOIej6CTlZ0rO6McsUXkJLdbfL93UnONv4MG9moZpBedSSjDbirZ5nttlh9MfToTK6cbJIxl7qMYGqI8rrQKre3yYpFMAcehXr68utrheeehizIRplJRl7Xe/AAcpvW2OodL8SWXXafMj+1LtPyhCPPs840oenuZmSzJ1GtT7bEdUnupk9x99dmLb0nw8zinUPmT2s82VccFR9u18u59IzIyR/O6tfWAtrueuZXiev6RJSQo1UH3LP4U/mYruZe0y/r+I/r+ePV9R6eKIETfLjaKaSpSXzVSV4EMUpelEaYczhq7qNEVTUvjYLvg1fljeyFayoDC89LI8m5/L7njEWNDqel03KDLSX3Un02814tr7GK8ga1GlfIbPjj/c/ditWqvhjvMyk/r4ccYImGGGCJhhhgiYYYYImGGGCJhhhgiYYYYIvoYsqx7Tx83srtT9Dj9+I8rY1fkff3/Ln92LGX0VhI7jz4T9/Nf8APOCK500ajtG9R8ruZhb2vnWPCU/Z5v8AT9ISCcLQNre8HYi+JbcJyCbV29emenxYo3WuOzcZ5fhU/Vbjcjbsjxtix0OszSPm18aWpab0++opicJdjuamtabdFSXxKvdCR0MZU0RkS2iFvCbhHuR8b2exb6fogzLkEGDolqirwsbe69KDy9sn2FdP0ZpqWzLSbtMoNENTVCSuN/iY0l04s5eU6tMSp6Q403FihpJU2SLp3GPNJi007SNVuWbLn1HCSJxzm3lfelCOVly2TSDCQ2QkGzTEoWH577CuKHqsNMEj4Iyil00ExreXMaq+PobWszqo/G1aVjmWpVL265DRs/Nd7mx4vFvO6cnGAO+nTGTUt4ljXDO0tPF8Eca6dMNsRm9+Soa803AuwP8AY5FZ0JxjmEy90zNk3JBrGnZGO902cGwanpcZxnpirqlLLbFNpGWSk8jpkv1Y+cYHpE+xiouU1KJbdysNIblSk73ehvxj0fRZzFzZ3pLy5bxtiRjN078bw1X5IhduPGN9pnUPMK71hMWvMA78PufKr5OWShz/AIk4i8gpvrPrE3T7++M/q8x0x3oRzJvFRlElJoXcIFVfivw40+o6VHTEpgwJMd+6HxMu68lF729qVuYoepZBPLlCNQ1/Dgc/KkWr41du+7vLdMeu/wBbRbGRnWs/p3B7p4H4UHp+2VFavMGUnZAnWcm+2wG3klE2u8WyHxJylEZbzklklvSUbWrARdgqN1u4m6jpzK3hFSIytHtiRMvKo4veRT7X9SbNy5Ri2nAcunti2bNFSsf89fix49jSIHAddisq1gYcMTOekFZud0s3K3jISMjYaqSSVU+UdJ5XSm6tUevZTjpNVXxQrlwqLseWU6N/wN3s42snK1kATdlc6SVXHMcyVlG0UK8ylW93WzSbOJenLFNy5Zk5bBVNsYyCgaubVuKHsg6IyVOjUA7+flYfU+nrAgREjQH4GRuhwybnA3o7V+mMb1LJy4uk3ShbaKA0xPvyvl4PPpfVupIMoRAlC1PEX3T5aFNMd+F/zYuT08V+JuV3C7t7MTejli+NrWiroqU4bI1/S20nGNIrDu7i+ePonivF8fuxWcanUdCRirsvAq0Hk8q17Aed9ihnFmr8n7+/5/1xkWoGVDhhhgvUwwwwRMMMMETDDDBEwwwwRMdZcLaPOOcWMqNHsy2v2j5f9vycEXUIE5EbqPAo192vd/d+WNf0/pWCx1aJ8HmMzh/38Si4onRzhHWd4O9d0auhs93bwjXuY2/S5/G3IylySy7N5frxvmVH0VN3e8SgEhQdU0RuznytLp8th8JAO7wiRaiS7VrTKOrY02XRzi9lZDpqqUjTYxKY7arsloCx3SPvs99L0ppqpNJQwm0qVbfasow3JUtPbbcuXrypgjor8TUo6rFoDVHm0DjlrbfQbqIzx/i5VSoHSG45jN1S6X1WeTKOXm0mkaYj83z6R4R5jtuGyY1ZTFjILLo0LFiVquLwnFJ4C43xU9Y6KEk1MIvaxRzNpbVLkQ5H615VKnQdVKzKkVNJsTuYZlRQYatxNW8S/lEvYNUNd7sDnzPHWdtZAe3TA47OOfhbWZLLURqNq7bDpGRRTG2DybMdqtJUsjLzIxSUallIy1V2kdmY+wMd63Hnmu+k6mO02ALZSVY2kU4aW+D2PGnrqcqO2ZA3CmIx/FaIbmmUbd9vbVvi5rCx0boHXCc47VRGj7dR+f3rKziGjrp+2dlnbbRJ05c4/e+PojjXmGlNXykRsq9EasffTqa+qVWMf+0GbozMuV3ozNpb7xzAnFq2vnOedMXfxcj1wapSlp7ygvtE4fqDvze/N3iwUTIjA26mfJ6FXkF7Gv3T0yCtDInFlmM271Rob+bWrV8gc+7KlrbI6yXxOoiCRCPxH2HNoCUqoY5aQHdGqPJ10vUm98apPtUSmRE4QivP8eGLp+ptlmbN5s1KR0ZXcxtPvzv2vsYm705/KNZ8WP6VbWfj0rZuFpdf358I1zmRlKpDRRGUTjbejb8S8G8GZmLBiLZGBKTKzv3dr7tMarnwe7iXpIjLMlMFj4Rkm/e93uleOT6Y6yuljC1JSkOqo2DLfRxIXU2i26YLW4uYgNMHVGe996iXx7dkAZ7LmUZWfMXvwWQR+HSv+JJrcQNZufipdV6g65RhGPxdOmo/JkRbAkp3PCRKOPri11GdmbkF1Ma1cxjdRIx/+yoXe9bRLq8U+k9O0xI6hbLiOpZNbzrZlZW7s/KPjO5wIjhfrnkr6QEy7VnPzGNXO9PIEpz21S1BYqrtqXzuqeVAo3XV9MwZZeW6OblQsI0pavco273aFLxp5UISlYE5aqsNiqai7S1MaKug3Nt3v1L07US1IWWpKMRiBGizcN21r5dqDFNQBoDTnDjCka/uAdn+ZsvHdXDVDTAnpp1TZG6PetHdKz34o4FcnqenYO8GEWoo83RK0/W3F9rrzj1nqZpQgaQriMgLtvXpJVW78lN8bY876hDLoqXBUTTpPrO9Stu5tv70YyuZIBC6NJxIwssfMgij4xzieZZ9Y/y4H8uP3YgxQtCYYYYImGGGCJhhhgiYYYYIpMnLt+nL9sW+jWU/kJfStVB7Fjse2IMqQQdhtDz7PtjV9KzJSdiM2NUZlPH6s7iie1+1XWyCVFx0RK0PTuhlGROENke6CsPFxzITRPqSa3Mbb0UF2y4NkVjIqbfcVWrUXxdm307aPRdbOzXl5lSDu3TnlZBRVn4ndrGt0uflPai7GwxzIj430XG6aS78VRi5jQTGO5YKz3gyRnOQpPT+mlFCIxK0jHSMK2CV6mm35iO/geL8+mzYG95ZKN/NsyjcdwRPDqjcTfgC6GZk5WndC1QzYyQCzjhs5J77/WxHOnkkk1aZVc4d+WXvq0OskJd7n4qvZxpfTc0yOecysT4qYY7CMepPnctaGUSqMtN6pfNuldyE2PcfMl0lu+14x+u9PDsdndOOXVG6dlHydxvum5ayOtyswIylAXu+chG1sCIm7x+Gue4x9z4vyylGQWJMpgxrmRRwy88F3XGmhovGi4zr/drKpoqUX7PjPH5WXGROyw1N1W8hpuy7qza7qfnbEv8AeJZTpb0myWBul1wJrJbPDv5liDr+nd3LETmMZGwbtxSyXO/HnziKHV/EGGYVMFj3UZkUZTi8b8edtJyY7FNn4wNK7Z6d+/ladEOE6tY2Kxn5MM3KnHfS9oO/wt9MefEZSjx4AeTFfKjqyVdQsYP37Ll57u/QfZ52ccz9QMvWS2dINhJsp3XetVO+571jLP7SsIygRiEr2WPaamVBt5rk2DFVX1FL0740sfsR54q5lGoRbCVrxzA7ofqxkf5puWtefw6bXddvfEmXkhphAs/DcqvVJt2uhEfP+G+BvEPX9VRCNVGOyPbFEA/K3zy3u3p9L1scxCK/KxtrdbV5oKZF+83F1P1dKu/2nAf3x3R9Go0Sc9Ft5fWRe2KxvSMhdUcqN3IAvXLUyRNr+m2d6j6pI0kauh3QgMoiSlHzVAG4kN7u5QdVnVqI0TbaraEWtK8WPJdtabTYxL0fRpFl8hqpnJCS8qcylKvoUadngqdSDzAw1naRqHnZqvKop02U/eRO4rrL6Ry4aZISrvuvmR55BTfTy+NtnSjlGk1wzONoEUkFG+nTttp+agvyBTK6eMZA3l7OkleoFe6hssOdufxXQ6siSahOeYpWognJdFbW+aV2aTGYhs8FS+oXe0ZzmVYycynZMvwCa71bBHkpSLVn57YqZ+dHMzJRXhqtel2SIpl8vPM9qdh3bHT9FOasoaTUWapUqCF8ACVKl3WnFrLhHJNEYvG8YMIxS91NpSk3VpW+9GxndA4qjTa02ufjnr6815t9KSS6PmLIRjOJpvSMt/lvlbNgvfGb6h6XC2TCU5Fi2ZeWeLkkR5+rtW+Nz1DrS5fpcrtLTUyZSov5AY7lCy8m2MHP66LFSGuItXGARd7IrqXxVOrj6Yxva1xxXUomo6CTnivO9RAHVqg/sxEjXDuhfte/POKedl0/Tk+2NrrJZk4XKVQdw1RI3EOatUs+vdjJzpXA2ClNr9j3xhONl0xgq+GGGPF6mGGGCJhhhgiYYYYIp4/I/wCY/k49B6Z6esSQ5pdafhw13+zs2ed96vjjHn4/I/5j+Tjf9P8AiTj+igyqiiUoI1sCNT8tbLvs4k2Zsq6hIat7RJNM/go325kfhy3fMWparObJP1xZy/7PmkqVJZFtHZtjqZXVMon1DeO9Vcnps1jGOb2nCGplzRX6PQ7HnF/K6bJy5L3/AEWKJVWxYXlxQvdR3MdKiGhsF3LFcp73N/57Cf0u59NKAaMzMiKcrmRzNki7pmFb7k/G17Y4evzo/LLXe/6NLENyUMyWsHY1D4+mLcej7ZXl5sZvPYJvSx3E077bdvu476gnAKjqL06uaNohQJx49yw9rKYpD/l1+RHQrKXaoB4gXzx5LGzPV8qZL48ZjdKFALuSLvyfrfzxYlOGkYyQiGmcWM6LWrImh227g+j4u5mc5ifo2RVd2XIa42Y5bKPjxX78ZHVeiQQ09PIlvvlr3PzBRu7XxE49jG6k1rtgPT9dlbTc0wII7gdVbeqZRdRCeyDtGUd6dI837BX88ZXrU45cBiaZNJW2iV8gfLLfcstTY89OVOEUJZobVxLzpQBDavC1tzjz/rnVzvTJpOytOmqs3Pfk/N+mHra34qJA123diR8FbPTURpzqCz+p62UpNPPny1t/zzjjK6Vk0DJ9oitfYMTdB0hNpaAZSfaIW19fH54vZOdm5hWWuVl3UYwG36tbr9V54x88faYiSuisrN6Vi0kovtIRr8zEvTdbKMi37O9ni7P/AHjQz87Nyysxc3LupRmNj7l7xfqPJvij1/SEGjcQlCXvFLLPfx+WA91ogovX+j9VEh2lo92+4uqkC12DyV9mnRj1TtWW0IR3SSt2aTePN6QI8tbieL9D6tE4+Yu9uKDurbx+4x6TMyZmnVnEHfYYvFXE065VW31/hj6P/HvFWhBExbPn4XN9VSaHzt4q9EjCyc5QBt0foiU39bNmErLrffet6rHeR6nGI6RXisqEMyV+8sxuP7yytq81snoIFd+VW/f8O5RuqW2uLd643q8aGRk5RHepFhc5ZNSrYpa7T8q8+2J1tEYx55TA7FYnwBgT2z8qq+odVmbRrJy9V3N1Mn30lbvtOTxirkdHLT+kz2JsDr06YvNaYS02ftHKb736DXKFNao7EZM4z+a9NUxgL9bfreOHRFJOdPLGO5qiaW3bTLYvfZb5fC4wPe0SBnpAXjXmCAAO/wASVlR9Oy9OmLKerZ1ZRJqxHuzIyq6bWmuKxSzvS8vLk75mbPyaLQpaDg/7zbg3HVz4wzYcMwNnUpyu5cQl41RsvwXeMPPzYxjIhCTttpISLvkCyj3laNHi8ZKrok2C20GufYE78PCyvV8v9jOloEtKjF88G/k2o7TGFP5P9T/Ixs9RKcY3KeYH6siMivfTKVefBjGn8n+p/kY55IOC6TQQIKhwwwx4pJhhhgiYYYYImGGGCKeHyf6j+TjQ9O6mQhQjdfo8uXJSd5se+M+PyP8AmP5ONXoMkOc2GX+0apJt5YjzxQ+eMTYJKW1r0XQdfIRcvJZRVK0EtkXuyg08+/8AtjY6b1eBHdiOkjE7v3wjKdpseH2rGB0XW5caY5rmO7pYyRR2srVf+o5eN8b2SmZFuGXBN9ZDLGbttI7huzdeLq8a2acgk9vsfHdc2vSbP/FuP8HYkLQ6b1JGmM4wspoB2NgbZcWVF20m2IM/1eNMTLlqkHbKOipFglR1O9eDeJtu4g0G2nVOy99U2TzRHaL7VFed+ExxndTmZURlUA3NUmGnmxSBq5I7Xvxi5rXaUgX4+NXjssYoUZvfdhh88QbqxndRHMDVCO9MQbO7iTEjtQV7UU++I83OlCKSdAVd3YVVoxk07tLX285x63mW6Z88MIUobtzQWJxvexVcDUzuomp2mXK9mW9je9DE58A/fHU9OzSMGCNgv3Nu6s/AIiLbz4Vt6oZLEc0D8G1FDsyypL9GvBjyP9oG5qFW8WNcvIB/DHq8nobuM86eZqaIwiup3WJdRj5feuaxi/2j9PoikdMZNR3uq8rzLc+bg3PoU/5OmTTBa2AOvTDpsWv0zmhxbOrOYWZ6aajNicyymvqxlGaH1Yifm4t+k50XKY6mCw0ay7gs9d7U1KIxu+JPPDj5OexSnTKLY0WP/PGL8ZZM3VqnkT8sRlB96pJRv24xwXgk6QuD9Qtys+rZ4ZQMtaQ0a27mk9d73tGKRu+InHBU9SKMqLzHKL+jKUpg/Uih+RjpcmDq1Tz5+GQxge126pV7cYoZ2eyW92Tu0WuDAQdIiAPqEV30KKuwvcbANu1G+27R+ePX5Obql8jvzUYV7fKyNyuLTngxh/2f9K1bvB7ktMmuNR58/kfZ0uq6NyyklEH8MrL3fNxkVxQV784+g/xILaZtMm179JAKx+q0XODNYWmZ2+nV4TujpVXenTpN7ad+/E2RlQd5y0xeLllOm63aiyAK2u/vjJh0eaRuHwpFGzqy5Vtvu6ZP1H+WLMurlGT8SUsmV0SkRI37fFGUNr4a8Yu9QWYTB32jngsX4gbNI7z08rYll5VunTOSbo3mRdS7ikrDfaW1UmITrspjWnSiCTkRrxISUo22Oz52xxk5dm8SUSOzGYSDxykUWuNt+LrCcVBjGcz3ScosvAkZG557eI+LvHOLATDSDzB/aiGgf9E9/uF31Uox8lNJcYhfNZc4wa8PZx+W+T1GW5sZRk5UjZCE8ws8JNhz3cLW7xdtjrNRE1ZUY151TMtHwS5hVeY7K74yPVMzp4adUFdnUTghd1pl8PVPz87X0ecYKlN1O5Eb8hbaQBgC55DPzvWRmehxHUThKPgc3Ky18b6pbF+fPj3MnOhUa22kmyJwcJsn1MbnXMdBO5NtXIRn+0TYl0bc7j43cYWa9v8Aqf5GMt1uCgwwwwXqYYYYImGGGCJhhhgimj8j/mP5OPQem9sDRct97ZRjfjYa4PO/NYwciRSULyXfgb/h/LF3ousmoRMv66iLztsSd3j5S9jE2kBQeJC9LD1GUYgaZINkIs4eHcO1praw23vxc9N6nOzJ9sQlXOqJRsXpjFIFhdu7WKXSZmc/4mVmTIlHbPKItcEi0P3beK2xcyepZyCUIEtgipmxj3Vqqctm6o5bfoY1M0SJ/XXasD2k6hxx8grRyOgzluedmTHkiEC23eWpkO3hrFf/APGwXdir5mubONcs0RQa5atPfFnO6KUQjPVENN6oxN5c2FtcFrW+6YtdNmdxGJJZURGUu2I1exco2LbzZzTWmkAAXtznbyWE1XC7TPC3PZhu1KpDoIl+10Fnd43BJe7822/tjvOvLdJphUeIwdcYhS6tQXJpZSUN7d0bXTz1sqe1WyLIoDYEv4ZQ7Mr99LiDqOoiGwGtsrfhol/mEN/DynMdtOq4ujN+OdSrJLje6o9TPReozJTl3GW/NIkX+kls1sqVp/nijnS+NL4Z8xzpqo/qt234otVB97izZy1OVlnfL5tXMT3nL61qrxpPHOnkdDHJ2jxGKznI3zENS1+rs7O9BdDZveWuboar326ojV342tqH+uCMdWcyvJ+s/wBn3LnKNkkLGByfUX/37uMh6eY/y3P5O/Jj2+bkulnIXUlDYaUC0taXRG/2X8qnpXTwZDI+IqlWAkhy4zfN65HH/nHNqf4ogxSdq+I++y3s9QNCXf1eUj02ZL/ds/e1jX9L/s+ylG9iX4k9/Afa36+HGt1/RGgkBGpSGyt4uZIGyxqB+/GpCMSELXSgxXUpGdIu/jN5rjf3MQZ/jCH/AO10j9keOi8qepAHtxWd0zLLWFBI7ndY5kd5KIlFSEY1Q2c7afT9S1pGb53RT5Ri7JKw5dniRxjj1HoTMiTibgiWc8pQFVcuOW0sxT6br2OmGbbKO29yuq2ItG4XVj9arHWZDWaEW1buPjb84nD8w0tevitkhl8zhHe7nGM4SixuzMI2DxdjdclXiYyIURlPtlwaDMiJtRIjrJabd642e2UcddNnGYaoIyqmg7i6ikN5HCVIdriHFxyhMnWXPQrtW0JFqZkEAkitx+iGm9LyqszE+VjkuMGxG3+WzYJD0Xp8xWEyUDemQJd7xkaXz9tx8Yp5npMolQnmXtUpwlmRqpNrYhYpeo3ltWOmU2ckYagTTxO1t+WtVN7Jx4Et56frKkxlHRu93JKey2lTi2/MVybHJVo2mc/P9utLWVb6Lp3WyVVz+v6iJUtSxs/R6pAv6sWKVtdXt9Kozup9TzIRHVOE62jPK2S3eFflyNeEMa/UdVAl3xmRdniUbLixlr388Zn5+2MzrejyyKxSI76XLNL9Sp6U3qxTZtOMVPe3/wAwOh/i00iBAc3svO9Z1s8xWUoy3ttb5vlOf/OM2b2f6n+RjU9RYxsXfkPhzPy75bH1MZvUSKCgeWr81X8P545z4my6Y3CFXwwwxBEwwwwRMMMMETDDDBF1CVNnjFjLzdEiYCPhjGQPkpE/8JiribIlfa+ePo+P6fngi3+m9ZlLTaCbatEO76CGqEn3358Y9V/+UzNMY5kyMbLjlk9ea2FRlFANVbDdbWb48D0XUOqhIKVqWtIc0eV/57m/6bKOWIDNaJLsByah3dorVABbfGLqR1ys3qKLHwAOy9Jk9VHLlpGckCWgkGXDh1Mt+5GO1zQt1S8WPhxZaG5Taqh07UDp3bDjVuvMfOMiHqeWNaavfZqcr/UjvQ9zqlRpteS7kPUGaaGh+aMTxeqbq5QqrQFGo43tf7YGYGdywOokGepzww6nWrLFBUYxkRiEpGpLAtEGtX0ibbPLmdR10prGElkAMqQV2jtQcSUjwRj44xLneoateXlhGkJy1FR5WWpJEkI6YhtVuwFWvTsrT8OBYatUneScb9zS947l6gOBcXipaY8av1k4U3YJcL7PvHPJOh9Khlw/alK7rgJb61aZXu7JHTVPdiDr+nlJMt2+IKtikZOqItnCXe9sZvFYufH+SCSaY66TtIkZRgv4pSWN+/w+d2oOrhKRKRtYA7beCr/CHbt/9cn3xrpVTpaWrxqzwVbNLS0nG5yM/apep5lR+LHUBLsPJTRqt3WUlv8AZ/LHyGV8IU2IZuXG71IZSK77JqY3W254xJ1+ULEi2Hw8wHwR/da3mO3iCe1WXpNEWpXvZe/dDMhG+dh1H07cXUK0h2+B9c7rS5zRog4SLbrKv/dtWXmR++ZRR3bDat1GLmV55a8Yg9I6nXDTKpMEErmLLRIS94stD27mrbjGnl5NOk3Ut2tKkFurhVlqL8eMZvT1ldROLHsnWmXFi6ZNn7RG/O7xjx1cEA5gkfXdGw6WnMWP6WllEoCi7UtqMS+1ffxa1uy/CmKPX+mfENcSh54hoSmNN6QvUD40co77WQX2tJKGlWNu8WMrsduxdvOr3HHOlkC0yiTmwq2S7ThG2l2khterkbcZv/ouRx+JI5fSzNqFjpzm3Jef6bJmKOiOZFO1kBnHmo3YpVx+u1XTtRqeWRlGQ7m+qUWR4Y/NFSu6NP0KvGf1PTxzMt/FE3G6kRLqcdXy6ffajVF3i1zk5sfhxys6ibqjHMJN0RhOMpRdvPyvO9bO0XPdxzvyeK1Pb+UAjV1Fu4+OgGl13QmemndOUaTScje+ybxTY4fNTPnKH+JKWYfs5Yy32EkT1N83SO9b7Ym6iMymaiBGUhu9KwZVtyyFg/rfXfNlm0HgN5DejfiW9pF294vArWM5e2INuh1WBOpRpU3QIOGbHJGtQ9X1zA1QfiCU7LIrxKKCJtxVCG5jLn6pHRJjIE8Nx4/ysZX4qpn1DE/qE08xY7OnMIyjVpFhmBel4JD9GV7PneqzyX4DU+Scn+cm3745r3bCumxpLf38pn9RGfcR0kTcuxfAFbC7198UpytvEmc12njn6vn+mIcUK9MMMMETDDDBEwwwwRMMMMETH0cfMMEViTYS8+fv4fz/AJjjY6brZ/DY5ZayiLzW0pLv5aVk+3gDGHk5lO/Ds/8AP44tdP1Dl6ja/D497Xz4T60+DEgvDgtqKxS3d+ebdv0335rb7eaq30PWspSOI02HiJpZKbRtDSXsF/d87l5zeqTf76T2PY/4Y9J6X0E8rLZ7k56KjVzI3Zp4LWAA+U4edjTA8yqK0Bq2uk6WN/BybiVeqUuErVNDdl83D2uk2bDVzOuINEbO0gJFlmSkOmLe5Ag8ttyu9nHn8rrZQixgGokapbzvMl2xhB/HpiyuzTtMK1XjRzpkdPNOqcpbM7sd5c6k0Rq+IvuOLzBsTaPGPRch9MucAb/O3vm66yGWrKhGEdUlXsi3QtAFgOpv3kfrYi6vLQcvVqqBqRaZeKjW7qmr9om1b3I5zl5uub3JemV3GMqlJ+iyy04donGIXptLmZkq7CcmW9DCcom3sGXwWv5YCvLZ1RkZ6KwANqDlzvM/S+el5LJ6ickJRZwUBqMIhX0hHXmR29iuMd9b00pXGg/R6XdDXmZjpS3mIX5ES/FcekQ+HlwHuZkrjsd02Ba+d5Sdtu18is7PviLZOeZlv7TEQi78FQE2dz6Yua8sOlMXGfpZ3k6RdzHLV87l8MvTKOZBj3adpUVY/NXavyG3mmqsxl9Rl3mQkV/8uXMPxGubGVJbxpbeUxpRzQC+6mDSDLaSzS/mIkS6Pw+Fbg9XyNLOtoyFjKqRqGf5LHUrTb2n1uhlUvbo6x+tXjYtTWkP0to+MfmVbyc5nGGqP4TUS1boakBkxvsvxYP6wYsZ0CIu42SW3RK7imqnm4eN9f3TOyerJpONg6pH4TWxj1MKjv8Ah1FedKHNYkhUWJGVX2cvy/gldr2xhJPueKH0OmwPLOOwrPVp5v03brL5MiS7eWg1aSp5hUyQlliyNi+053xF1/SRcssNcd9F/Mu2nfzCUGt/J4axz1fVSzIQzIUthMsdi1pCympDHjvC+MRZ3WGbKKLGGYafb4c/ubndpkSLtjZ5JeaftE5wVzGvEd+Iyba9VyofTutkQYz2kG03ZzA0oaquMw0m/NjwYi9RyvmRuEvmixiMNfzSicsV/V9qo4YcjOGM4S7mSFblTu3T5jIY6g48Py3jK6/q8zKzCcWuafwyJd1J9NQfkYzl5cSDm2d/Nbm+nIOkM4cxnUqPWdbmZK5bCAfZpH8Ud63PJyYzctoZeeD7+/5fzTF3r+tlmVE2HevEHl0/qn22/kZ+dO3bg2P+fXn88ZniHFa24KPDDDEFJMMMMETDDDBEwwwwRMMMMETDDDBExZy6kF8nBxqPBf0xWwwRavp3VRy5a5RJzPljLaJLgU9o81tvWN3Kzsxy2j4mZPioqCaA0nkCci39Z8G/ko53hLP4n2cT5M2NsNxETyDzt/uYsa8hVPph1167p4y0SlImyk6RpJydLGVDW1yA9tyqi41umzYUeKTiQygeaoXXacG2o28nj/TfULg20QKV+3B4CiqN5d1rsFnp/VWSRh4qX0JU0r+y6I/lW9GJ/k0jdZH0SZXqPT+shPNCmXM91B1WkQ8hlxhRfElq3Hz1HrXNy4xV/SEMsry5jOAt/KMBkvnUbdu2b6V1kYMpWpHsJGzpy41ArjnQrX4Q4THPpkpZmeydq3K30zkRyyjxRqYngK4xddzoGGZVT6Me/YLctXf4XpMnMi5gRuicdK7dtwgR+hpV/wBUjxvUzer/AME/FNbrnXcmEq8Vt7jdb74r+l9Yk9S7VJuloCEIxDzdZle559uczMdQz/8Aiy8uUbqWqzSxa5DMlf8A1YscREjWc+FnZSIdonCO8Ec7kK7ndPF7Yd2lk77iy7tNLXvHtsokv0+5kpMYZgsviJHcElltVzVXUqLrcri8ZuZ1UolhJkJsCfiCS/8AUUIbE9/OGb1n/wCuniEocanVCbtKl53OVXuxXRf7xnC6vLTogY3F95x6m/wrPRSjHpr1bEoxlZzEujS+8Gu67AvanFfq1ixrSyWnSsZRSpxzIu/4iMro2TasUfi/p0fln7x2orM0zPxIW+90blW6/MlqjMamuo1NkokY8SKJAsaX8KVizS0QYzsz9qxtMaV9d88LqczCeXKqjGchiUmmWyfSMdeuPJ/iu9m0GR1xOLro/CyW5UBpnd70SL8VZsLiKeaEpBwkovuMxzafqTpPv98Y08yRmBZFgu9VHRVO3kq9vN1zjOakHctApBw75zsWx6plJwEWdSUXtkFErbs1E97upSdzjK671BlCNnc6oJXmLe35SCsaWRlz6mEGMe2Kxbs0bGhJHEqim3zaW8T+of2cJZUjLk/FEd6qe1UfcjHfbfk9q6hBndfkVNjy0AHPFeRzkjHbl/7fcvFXEmaVs8nP3xHiD8VemGGGIomGGGCJhhhgiYYYYImGGPuCL5hhhgiYYYYImPsZVj5hgim+KS+Y/M/3POOxlAadmtzhri/6OK2O4Zicf+/v74ItHpOvRj5IosboQpT863ftjW6PriEMwGlunY/DtI8bJX11vnfHnY6ZV+H+X9T/AJxiVzJb1KJdnzeHxi1lTRIUHsDmwV6T0/qowIXIWh0vmsvMAKOD4v8A2/bEfqfW25U17QnFIu8qnKYWeHWb+0bx52Uptd5sUd3BVV9q8Y6c2WjQyil3ybPG35YGqSqxRAdpZ1/a2eh639NKfakgaXazR2/uWP2xNlIZUTmOZFy7l4uUszLXxqJEo78VL3MebhBGyUb/AMxjtnLTp1Fbbaitrf5r+/AVIwCkaYJnh2Wn1nWJMkbKKcbaZSK/dHj64+Znqso5UdNV8SeyFIEE+ohJLN6axnTnKU9axu7dzf3xHJjHju5r2P6/85xHSk3UtEW3Lb6dnnZ1xisc0Lriyt5eNpg/+zG70v8AZ+B/id7xXjb8K8pdP+bE3ouZFyIOXEiSDY2qXyy++4/Xj2MQ+rf2gysmy9U/1I1z+08H8/piLqhdZVOkmGrTywCWwAD4AOH7eMYPqf8AarLhZl98qq/wj9P1v4H1x5z1P13Nz3uaj+rHY+l+79XGbjwb1JtLapur6uWbNnJuTzsH04MQ4YYK5MMMMETDDDBEwwwwRMMMMEX3HzDDBEwwwwRMMMMETDDDBEwwwwRMfbx8wwRfbwvHzDBF9vC8MMES8fMMMEV7J9YzYZTlxkxiqtc7gJfIbYo4YYImGGGCJhhhgiYYYYImGGGCJhhhgi//2Q=="/>
          <p:cNvSpPr>
            <a:spLocks noChangeAspect="1" noChangeArrowheads="1"/>
          </p:cNvSpPr>
          <p:nvPr/>
        </p:nvSpPr>
        <p:spPr bwMode="auto">
          <a:xfrm>
            <a:off x="307975" y="-2300288"/>
            <a:ext cx="66294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60232" y="6588060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RHIC@BNL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08891" y="3741523"/>
            <a:ext cx="8230346" cy="3156936"/>
            <a:chOff x="608891" y="3741523"/>
            <a:chExt cx="8230346" cy="3156936"/>
          </a:xfrm>
        </p:grpSpPr>
        <p:pic>
          <p:nvPicPr>
            <p:cNvPr id="6" name="Picture 2" descr="http://www.phy.duke.edu/research/NPTheory/QGP/transport/ev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91" y="3741523"/>
              <a:ext cx="7859179" cy="152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asplib4.com/upload/84/images/a/720/photo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5161686"/>
              <a:ext cx="2251013" cy="1736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319964" y="4937102"/>
              <a:ext cx="15760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Thermal </a:t>
              </a:r>
              <a:r>
                <a:rPr kumimoji="1" lang="en-US" altLang="ja-JP" sz="2000" dirty="0" smtClean="0">
                  <a:solidFill>
                    <a:srgbClr val="FF0000"/>
                  </a:solidFill>
                </a:rPr>
                <a:t>QGP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764001" y="5008088"/>
              <a:ext cx="14083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00B0F0"/>
                  </a:solidFill>
                </a:rPr>
                <a:t>Hadrons</a:t>
              </a:r>
              <a:endParaRPr kumimoji="1" lang="ja-JP" alt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763688" y="5161686"/>
              <a:ext cx="20103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Pre-thermal state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633723" y="3474296"/>
            <a:ext cx="19400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Photon freeze-out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50459" y="3465004"/>
            <a:ext cx="18858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Interacting matter</a:t>
            </a:r>
            <a:endParaRPr lang="ja-JP" altLang="en-US" dirty="0">
              <a:solidFill>
                <a:srgbClr val="00B0F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2072" y="0"/>
            <a:ext cx="704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Motivation: early-time dynamics in heavy-ion collisions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2240274" y="3843628"/>
            <a:ext cx="3274101" cy="2960013"/>
            <a:chOff x="2240274" y="3812399"/>
            <a:chExt cx="3274101" cy="2960013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240274" y="5756749"/>
              <a:ext cx="327410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Photons as penetrating probe</a:t>
              </a:r>
            </a:p>
            <a:p>
              <a:pPr algn="ctr"/>
              <a:r>
                <a:rPr lang="ja-JP" altLang="en-US" sz="2000" dirty="0" smtClean="0"/>
                <a:t>↕</a:t>
              </a:r>
              <a:endParaRPr lang="en-US" altLang="ja-JP" sz="2000" dirty="0" smtClean="0"/>
            </a:p>
            <a:p>
              <a:pPr algn="ctr"/>
              <a:r>
                <a:rPr lang="en-US" altLang="ja-JP" sz="2000" dirty="0" smtClean="0"/>
                <a:t>CMB</a:t>
              </a:r>
              <a:endParaRPr kumimoji="1" lang="ja-JP" altLang="en-US" sz="2000" dirty="0"/>
            </a:p>
          </p:txBody>
        </p:sp>
        <p:sp>
          <p:nvSpPr>
            <p:cNvPr id="15" name="雲 14"/>
            <p:cNvSpPr/>
            <p:nvPr/>
          </p:nvSpPr>
          <p:spPr>
            <a:xfrm>
              <a:off x="2461093" y="3812399"/>
              <a:ext cx="2625907" cy="1512168"/>
            </a:xfrm>
            <a:prstGeom prst="cloud">
              <a:avLst/>
            </a:prstGeom>
            <a:solidFill>
              <a:srgbClr val="4F81BD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b="1" dirty="0" smtClean="0">
                  <a:solidFill>
                    <a:schemeClr val="tx1"/>
                  </a:solidFill>
                </a:rPr>
                <a:t>？</a:t>
              </a:r>
              <a:endParaRPr lang="en-US" altLang="ja-JP" sz="3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ja-JP" b="1" dirty="0" smtClean="0">
                  <a:solidFill>
                    <a:schemeClr val="tx1"/>
                  </a:solidFill>
                </a:rPr>
                <a:t>Early-time dynamics</a:t>
              </a:r>
              <a:endParaRPr lang="en-US" altLang="ja-JP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9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/>
          <p:cNvGrpSpPr/>
          <p:nvPr/>
        </p:nvGrpSpPr>
        <p:grpSpPr>
          <a:xfrm>
            <a:off x="882810" y="1628800"/>
            <a:ext cx="1933739" cy="992686"/>
            <a:chOff x="600142" y="497800"/>
            <a:chExt cx="2633748" cy="1352036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00142" y="813139"/>
              <a:ext cx="2281920" cy="749616"/>
              <a:chOff x="426626" y="719329"/>
              <a:chExt cx="2281920" cy="749616"/>
            </a:xfrm>
          </p:grpSpPr>
          <p:cxnSp>
            <p:nvCxnSpPr>
              <p:cNvPr id="5" name="直線コネクタ 4"/>
              <p:cNvCxnSpPr/>
              <p:nvPr/>
            </p:nvCxnSpPr>
            <p:spPr>
              <a:xfrm>
                <a:off x="426626" y="1124744"/>
                <a:ext cx="1049030" cy="0"/>
              </a:xfrm>
              <a:prstGeom prst="line">
                <a:avLst/>
              </a:prstGeom>
              <a:ln w="762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二等辺三角形 5"/>
              <p:cNvSpPr/>
              <p:nvPr/>
            </p:nvSpPr>
            <p:spPr>
              <a:xfrm rot="16200000">
                <a:off x="1473257" y="955651"/>
                <a:ext cx="364841" cy="28803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/>
              <p:cNvSpPr/>
              <p:nvPr/>
            </p:nvSpPr>
            <p:spPr bwMode="auto">
              <a:xfrm rot="20312380" flipH="1">
                <a:off x="1752719" y="719329"/>
                <a:ext cx="955827" cy="121161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8" name="フリーフォーム 7"/>
              <p:cNvSpPr/>
              <p:nvPr/>
            </p:nvSpPr>
            <p:spPr bwMode="auto">
              <a:xfrm rot="1200415" flipH="1">
                <a:off x="1741718" y="1347784"/>
                <a:ext cx="955827" cy="121161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pic>
          <p:nvPicPr>
            <p:cNvPr id="37" name="図 36" descr="\begin{document}&#10;\begin{align*}&#10;q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880676"/>
              <a:ext cx="164970" cy="260760"/>
            </a:xfrm>
            <a:prstGeom prst="rect">
              <a:avLst/>
            </a:prstGeom>
          </p:spPr>
        </p:pic>
        <p:pic>
          <p:nvPicPr>
            <p:cNvPr id="38" name="図 37" descr="\begin{document}&#10;\begin{align*}&#10;k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883" y="497800"/>
              <a:ext cx="184005" cy="289380"/>
            </a:xfrm>
            <a:prstGeom prst="rect">
              <a:avLst/>
            </a:prstGeom>
          </p:spPr>
        </p:pic>
        <p:pic>
          <p:nvPicPr>
            <p:cNvPr id="39" name="図 38" descr="\begin{document}&#10;\begin{align*}&#10;k^\prime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882" y="1525476"/>
              <a:ext cx="276008" cy="324360"/>
            </a:xfrm>
            <a:prstGeom prst="rect">
              <a:avLst/>
            </a:prstGeom>
          </p:spPr>
        </p:pic>
      </p:grpSp>
      <p:sp>
        <p:nvSpPr>
          <p:cNvPr id="51" name="テキスト ボックス 50"/>
          <p:cNvSpPr txBox="1"/>
          <p:nvPr/>
        </p:nvSpPr>
        <p:spPr>
          <a:xfrm>
            <a:off x="1475656" y="169476"/>
            <a:ext cx="644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7030A0"/>
                </a:solidFill>
              </a:rPr>
              <a:t>Effective coupling between π</a:t>
            </a:r>
            <a:r>
              <a:rPr kumimoji="1" lang="en-US" altLang="ja-JP" sz="2800" baseline="30000" dirty="0" smtClean="0">
                <a:solidFill>
                  <a:srgbClr val="7030A0"/>
                </a:solidFill>
              </a:rPr>
              <a:t>0</a:t>
            </a:r>
            <a:r>
              <a:rPr kumimoji="1" lang="en-US" altLang="ja-JP" sz="2800" dirty="0" smtClean="0">
                <a:solidFill>
                  <a:srgbClr val="7030A0"/>
                </a:solidFill>
              </a:rPr>
              <a:t> and 2γ</a:t>
            </a:r>
            <a:endParaRPr kumimoji="1" lang="ja-JP" altLang="en-US" sz="2800" dirty="0">
              <a:solidFill>
                <a:srgbClr val="7030A0"/>
              </a:solidFill>
            </a:endParaRPr>
          </a:p>
        </p:txBody>
      </p:sp>
      <p:pic>
        <p:nvPicPr>
          <p:cNvPr id="57" name="図 56" descr="\begin{document}&#10;\begin{align*}&#10;g = \frac{N_c e^2}{ 48 \pi^2 f_\pi} &#10;\end{align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0748"/>
            <a:ext cx="1188132" cy="5867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grpSp>
        <p:nvGrpSpPr>
          <p:cNvPr id="97" name="グループ化 96"/>
          <p:cNvGrpSpPr/>
          <p:nvPr/>
        </p:nvGrpSpPr>
        <p:grpSpPr>
          <a:xfrm>
            <a:off x="935596" y="2934611"/>
            <a:ext cx="1899963" cy="836573"/>
            <a:chOff x="935596" y="3250189"/>
            <a:chExt cx="1899963" cy="836573"/>
          </a:xfrm>
        </p:grpSpPr>
        <p:grpSp>
          <p:nvGrpSpPr>
            <p:cNvPr id="78" name="グループ化 77"/>
            <p:cNvGrpSpPr/>
            <p:nvPr/>
          </p:nvGrpSpPr>
          <p:grpSpPr>
            <a:xfrm rot="900000">
              <a:off x="1946988" y="3924575"/>
              <a:ext cx="781130" cy="162187"/>
              <a:chOff x="2699787" y="2123360"/>
              <a:chExt cx="1040424" cy="216025"/>
            </a:xfrm>
          </p:grpSpPr>
          <p:sp>
            <p:nvSpPr>
              <p:cNvPr id="83" name="フリーフォーム 82"/>
              <p:cNvSpPr/>
              <p:nvPr/>
            </p:nvSpPr>
            <p:spPr bwMode="auto">
              <a:xfrm flipH="1">
                <a:off x="2699787" y="2169291"/>
                <a:ext cx="824394" cy="124160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84" name="グループ化 83"/>
              <p:cNvGrpSpPr/>
              <p:nvPr/>
            </p:nvGrpSpPr>
            <p:grpSpPr>
              <a:xfrm>
                <a:off x="3524186" y="2123360"/>
                <a:ext cx="216025" cy="216025"/>
                <a:chOff x="4067944" y="1556791"/>
                <a:chExt cx="216025" cy="216025"/>
              </a:xfrm>
            </p:grpSpPr>
            <p:sp>
              <p:nvSpPr>
                <p:cNvPr id="85" name="円/楕円 84"/>
                <p:cNvSpPr/>
                <p:nvPr/>
              </p:nvSpPr>
              <p:spPr>
                <a:xfrm>
                  <a:off x="4067944" y="1556791"/>
                  <a:ext cx="216025" cy="216025"/>
                </a:xfrm>
                <a:prstGeom prst="ellips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86" name="直線コネクタ 85"/>
                <p:cNvCxnSpPr>
                  <a:stCxn id="85" idx="1"/>
                  <a:endCxn id="85" idx="5"/>
                </p:cNvCxnSpPr>
                <p:nvPr/>
              </p:nvCxnSpPr>
              <p:spPr>
                <a:xfrm>
                  <a:off x="4099580" y="1588427"/>
                  <a:ext cx="152753" cy="152753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/>
                <p:cNvCxnSpPr>
                  <a:stCxn id="85" idx="7"/>
                  <a:endCxn id="85" idx="3"/>
                </p:cNvCxnSpPr>
                <p:nvPr/>
              </p:nvCxnSpPr>
              <p:spPr>
                <a:xfrm flipH="1">
                  <a:off x="4099580" y="1588427"/>
                  <a:ext cx="152753" cy="152753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3" name="直線コネクタ 92"/>
            <p:cNvCxnSpPr/>
            <p:nvPr/>
          </p:nvCxnSpPr>
          <p:spPr>
            <a:xfrm>
              <a:off x="935596" y="3779378"/>
              <a:ext cx="770214" cy="0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二等辺三角形 93"/>
            <p:cNvSpPr/>
            <p:nvPr/>
          </p:nvSpPr>
          <p:spPr>
            <a:xfrm rot="16200000">
              <a:off x="1704049" y="3655228"/>
              <a:ext cx="267872" cy="21147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/>
            <p:cNvSpPr/>
            <p:nvPr/>
          </p:nvSpPr>
          <p:spPr bwMode="auto">
            <a:xfrm rot="20312380" flipH="1">
              <a:off x="1909234" y="3481716"/>
              <a:ext cx="701783" cy="88958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pic>
          <p:nvPicPr>
            <p:cNvPr id="90" name="図 89" descr="\begin{document}&#10;\begin{align*}&#10;q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718" y="3531303"/>
              <a:ext cx="121124" cy="191454"/>
            </a:xfrm>
            <a:prstGeom prst="rect">
              <a:avLst/>
            </a:prstGeom>
          </p:spPr>
        </p:pic>
        <p:pic>
          <p:nvPicPr>
            <p:cNvPr id="91" name="図 90" descr="\begin{document}&#10;\begin{align*}&#10;k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460" y="3250189"/>
              <a:ext cx="135099" cy="212467"/>
            </a:xfrm>
            <a:prstGeom prst="rect">
              <a:avLst/>
            </a:prstGeom>
          </p:spPr>
        </p:pic>
      </p:grpSp>
      <p:pic>
        <p:nvPicPr>
          <p:cNvPr id="106" name="図 105" descr="\begin{document}&#10;\begin{eqnarray}&#10;{\mathcal L}_{\rm WZW} &amp;=&amp; g \, \pi^0\, &#10;F_{\mu\nu} \tilde F_{\alpha \beta}&#10;\nonumber&#10;\\&#10;&amp;=&amp;&#10;2 g \, \pi^0 \, \epsilon^{\mu\nu \alpha \beta} ( \partial_\mu A_\nu ) ( \partial_\alpha A_\beta)&#10;\nonumber&#10;\end{eqnarray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45" y="1059234"/>
            <a:ext cx="3834819" cy="713582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1191248" y="4293097"/>
            <a:ext cx="7557216" cy="2303041"/>
            <a:chOff x="1191248" y="4293097"/>
            <a:chExt cx="7557216" cy="2303041"/>
          </a:xfrm>
        </p:grpSpPr>
        <p:grpSp>
          <p:nvGrpSpPr>
            <p:cNvPr id="72" name="グループ化 71"/>
            <p:cNvGrpSpPr/>
            <p:nvPr/>
          </p:nvGrpSpPr>
          <p:grpSpPr>
            <a:xfrm>
              <a:off x="1838153" y="4293097"/>
              <a:ext cx="5398143" cy="1188131"/>
              <a:chOff x="1802149" y="3933056"/>
              <a:chExt cx="5398143" cy="1188131"/>
            </a:xfrm>
          </p:grpSpPr>
          <p:grpSp>
            <p:nvGrpSpPr>
              <p:cNvPr id="66" name="グループ化 65"/>
              <p:cNvGrpSpPr/>
              <p:nvPr/>
            </p:nvGrpSpPr>
            <p:grpSpPr>
              <a:xfrm>
                <a:off x="3137315" y="3933056"/>
                <a:ext cx="2694825" cy="612068"/>
                <a:chOff x="5760132" y="3068960"/>
                <a:chExt cx="1006713" cy="450050"/>
              </a:xfrm>
            </p:grpSpPr>
            <p:sp>
              <p:nvSpPr>
                <p:cNvPr id="68" name="正方形/長方形 67"/>
                <p:cNvSpPr/>
                <p:nvPr/>
              </p:nvSpPr>
              <p:spPr>
                <a:xfrm>
                  <a:off x="5760132" y="3212976"/>
                  <a:ext cx="1006713" cy="3060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正方形/長方形 66"/>
                <p:cNvSpPr/>
                <p:nvPr/>
              </p:nvSpPr>
              <p:spPr>
                <a:xfrm>
                  <a:off x="5885446" y="3068960"/>
                  <a:ext cx="756084" cy="450050"/>
                </a:xfrm>
                <a:prstGeom prst="rect">
                  <a:avLst/>
                </a:pr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9" name="グループ化 68"/>
              <p:cNvGrpSpPr/>
              <p:nvPr/>
            </p:nvGrpSpPr>
            <p:grpSpPr>
              <a:xfrm>
                <a:off x="3347865" y="4085456"/>
                <a:ext cx="3384376" cy="612068"/>
                <a:chOff x="5760132" y="3068960"/>
                <a:chExt cx="1006713" cy="450050"/>
              </a:xfrm>
            </p:grpSpPr>
            <p:sp>
              <p:nvSpPr>
                <p:cNvPr id="70" name="正方形/長方形 69"/>
                <p:cNvSpPr/>
                <p:nvPr/>
              </p:nvSpPr>
              <p:spPr>
                <a:xfrm>
                  <a:off x="5868144" y="3068960"/>
                  <a:ext cx="756084" cy="396044"/>
                </a:xfrm>
                <a:prstGeom prst="rect">
                  <a:avLst/>
                </a:pr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正方形/長方形 70"/>
                <p:cNvSpPr/>
                <p:nvPr/>
              </p:nvSpPr>
              <p:spPr>
                <a:xfrm>
                  <a:off x="5760132" y="3212976"/>
                  <a:ext cx="1006713" cy="3060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5" name="グループ化 64"/>
              <p:cNvGrpSpPr/>
              <p:nvPr/>
            </p:nvGrpSpPr>
            <p:grpSpPr>
              <a:xfrm>
                <a:off x="3959932" y="4167082"/>
                <a:ext cx="3240360" cy="450050"/>
                <a:chOff x="5760132" y="3068960"/>
                <a:chExt cx="1006713" cy="450050"/>
              </a:xfrm>
            </p:grpSpPr>
            <p:sp>
              <p:nvSpPr>
                <p:cNvPr id="63" name="正方形/長方形 62"/>
                <p:cNvSpPr/>
                <p:nvPr/>
              </p:nvSpPr>
              <p:spPr>
                <a:xfrm>
                  <a:off x="5868144" y="3068960"/>
                  <a:ext cx="756084" cy="396044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正方形/長方形 63"/>
                <p:cNvSpPr/>
                <p:nvPr/>
              </p:nvSpPr>
              <p:spPr>
                <a:xfrm>
                  <a:off x="5760132" y="3212976"/>
                  <a:ext cx="1006713" cy="3060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58" name="図 57" descr="\begin{document}&#10;\begin{eqnarray}&#10;i {\mathcal M}_{2\gamma} &amp;=&amp; &#10;i \langle k; k^\prime |  2 g \pi^0 \epsilon^{\mu\nu \alpha \beta} &#10;( \partial_\mu a_\nu ) ( \partial_\alpha a_\beta) | \pi^0 \rangle&#10;\nonumber&#10;\\&#10;&amp;=&amp;&#10;2^2 i^3 g \, \varepsilon_\mu^\ast (k) \varepsilon_\nu^\ast (k^\prime)&#10;\epsilon^{\mu\nu \alpha \beta} k_\alpha k_\beta^\prime&#10;\nonumber&#10;\end{eqnarray}&#10;\end{document}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2149" y="4293096"/>
                <a:ext cx="5288619" cy="828091"/>
              </a:xfrm>
              <a:prstGeom prst="rect">
                <a:avLst/>
              </a:prstGeom>
            </p:spPr>
          </p:pic>
        </p:grpSp>
        <p:grpSp>
          <p:nvGrpSpPr>
            <p:cNvPr id="11" name="グループ化 10"/>
            <p:cNvGrpSpPr/>
            <p:nvPr/>
          </p:nvGrpSpPr>
          <p:grpSpPr>
            <a:xfrm>
              <a:off x="1191248" y="5805264"/>
              <a:ext cx="7557216" cy="790874"/>
              <a:chOff x="1475656" y="5805264"/>
              <a:chExt cx="7557216" cy="790874"/>
            </a:xfrm>
          </p:grpSpPr>
          <p:pic>
            <p:nvPicPr>
              <p:cNvPr id="9" name="図 8" descr="\begin{document}&#10;\begin{align*}&#10;\Gamma_{2 \gamma} = \frac{1}{2\omega_\pi} \cdot&#10;\frac{1}{2\cdot8\pi} &#10;\sum_{\rm polar.} \vert {\mathcal M}_{2\gamma} \vert^2&#10;\longrightarrow&#10;\left( \frac{N_c}{3} \right)^3 \cdot&#10;\frac{ \alpha_{_{\rm EM}}^2 m_\pi^3 }{ 64 \pi^3 f_\pi^2 } &#10;\end{align*}&#10;\end{document}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5656" y="5805264"/>
                <a:ext cx="5869300" cy="790874"/>
              </a:xfrm>
              <a:prstGeom prst="rect">
                <a:avLst/>
              </a:prstGeom>
            </p:spPr>
          </p:pic>
          <p:sp>
            <p:nvSpPr>
              <p:cNvPr id="10" name="テキスト ボックス 9"/>
              <p:cNvSpPr txBox="1"/>
              <p:nvPr/>
            </p:nvSpPr>
            <p:spPr>
              <a:xfrm>
                <a:off x="7522522" y="6156012"/>
                <a:ext cx="1510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(Rest frame)</a:t>
                </a:r>
                <a:endParaRPr kumimoji="1" lang="ja-JP" altLang="en-US" dirty="0"/>
              </a:p>
            </p:txBody>
          </p:sp>
        </p:grpSp>
      </p:grpSp>
      <p:grpSp>
        <p:nvGrpSpPr>
          <p:cNvPr id="14" name="グループ化 13"/>
          <p:cNvGrpSpPr/>
          <p:nvPr/>
        </p:nvGrpSpPr>
        <p:grpSpPr>
          <a:xfrm>
            <a:off x="3743908" y="2005641"/>
            <a:ext cx="5004556" cy="1861602"/>
            <a:chOff x="3743908" y="2005641"/>
            <a:chExt cx="5004556" cy="1861602"/>
          </a:xfrm>
        </p:grpSpPr>
        <p:pic>
          <p:nvPicPr>
            <p:cNvPr id="101" name="図 100" descr="\begin{document}&#10;\begin{eqnarray}&#10;{\mathcal L}_{\gamma \gamma} &amp;=&amp; 2 g \pi^0 &#10;\epsilon^{\mu\nu \alpha \beta} ( \partial_\mu a_\nu ) ( \partial_\alpha a_\beta)&#10;\nonumber&#10;\\&#10;{\mathcal L}_{F \gamma} &amp;=&amp; 4 g \pi^0&#10;( \partial_\mu a_\nu ) \tilde F^{\mu\nu}_{\rm ext}&#10;\nonumber&#10;\end{eqnarray}&#10;\end{document}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08" y="3052962"/>
              <a:ext cx="3925654" cy="814281"/>
            </a:xfrm>
            <a:prstGeom prst="rect">
              <a:avLst/>
            </a:prstGeom>
          </p:spPr>
        </p:pic>
        <p:grpSp>
          <p:nvGrpSpPr>
            <p:cNvPr id="13" name="グループ化 12"/>
            <p:cNvGrpSpPr/>
            <p:nvPr/>
          </p:nvGrpSpPr>
          <p:grpSpPr>
            <a:xfrm>
              <a:off x="3923928" y="2005641"/>
              <a:ext cx="4824536" cy="847295"/>
              <a:chOff x="3923928" y="2005641"/>
              <a:chExt cx="4824536" cy="847295"/>
            </a:xfrm>
          </p:grpSpPr>
          <p:pic>
            <p:nvPicPr>
              <p:cNvPr id="55" name="図 54" descr="\begin{document}&#10;\begin{align*}&#10;A^\mu = a^\mu + A_{\rm ext}^\mu &#10;\ &#10;(\; F^{\mu\nu} = f^{\mu\nu} + F_{\rm ext}^{\mu\nu} \; )&#10;\end{align*}&#10;\end{document}"/>
              <p:cNvPicPr>
                <a:picLocks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2336" y="2204864"/>
                <a:ext cx="4096128" cy="2772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</p:pic>
          <p:sp>
            <p:nvSpPr>
              <p:cNvPr id="12" name="下矢印 11"/>
              <p:cNvSpPr/>
              <p:nvPr/>
            </p:nvSpPr>
            <p:spPr>
              <a:xfrm>
                <a:off x="3923928" y="2005641"/>
                <a:ext cx="360040" cy="847295"/>
              </a:xfrm>
              <a:prstGeom prst="down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161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79512" y="1731780"/>
            <a:ext cx="2489190" cy="1193164"/>
            <a:chOff x="642650" y="5013176"/>
            <a:chExt cx="3455147" cy="1656184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642650" y="5198781"/>
              <a:ext cx="2777192" cy="1470579"/>
              <a:chOff x="642650" y="5198781"/>
              <a:chExt cx="2777192" cy="1470579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 rot="5400000">
                <a:off x="1351491" y="6041137"/>
                <a:ext cx="1040420" cy="216025"/>
                <a:chOff x="2699791" y="2123360"/>
                <a:chExt cx="1040420" cy="216025"/>
              </a:xfrm>
            </p:grpSpPr>
            <p:sp>
              <p:nvSpPr>
                <p:cNvPr id="20" name="フリーフォーム 19"/>
                <p:cNvSpPr/>
                <p:nvPr/>
              </p:nvSpPr>
              <p:spPr bwMode="auto">
                <a:xfrm flipH="1">
                  <a:off x="2699791" y="2169293"/>
                  <a:ext cx="824395" cy="124160"/>
                </a:xfrm>
                <a:custGeom>
                  <a:avLst/>
                  <a:gdLst>
                    <a:gd name="connsiteX0" fmla="*/ 0 w 6371771"/>
                    <a:gd name="connsiteY0" fmla="*/ 803124 h 1533677"/>
                    <a:gd name="connsiteX1" fmla="*/ 682171 w 6371771"/>
                    <a:gd name="connsiteY1" fmla="*/ 120953 h 1533677"/>
                    <a:gd name="connsiteX2" fmla="*/ 1407885 w 6371771"/>
                    <a:gd name="connsiteY2" fmla="*/ 1528839 h 1533677"/>
                    <a:gd name="connsiteX3" fmla="*/ 2133600 w 6371771"/>
                    <a:gd name="connsiteY3" fmla="*/ 106439 h 1533677"/>
                    <a:gd name="connsiteX4" fmla="*/ 2844800 w 6371771"/>
                    <a:gd name="connsiteY4" fmla="*/ 1528839 h 1533677"/>
                    <a:gd name="connsiteX5" fmla="*/ 3570514 w 6371771"/>
                    <a:gd name="connsiteY5" fmla="*/ 77410 h 1533677"/>
                    <a:gd name="connsiteX6" fmla="*/ 4281714 w 6371771"/>
                    <a:gd name="connsiteY6" fmla="*/ 1514324 h 1533677"/>
                    <a:gd name="connsiteX7" fmla="*/ 4978400 w 6371771"/>
                    <a:gd name="connsiteY7" fmla="*/ 91924 h 1533677"/>
                    <a:gd name="connsiteX8" fmla="*/ 5733143 w 6371771"/>
                    <a:gd name="connsiteY8" fmla="*/ 1514324 h 1533677"/>
                    <a:gd name="connsiteX9" fmla="*/ 6371771 w 6371771"/>
                    <a:gd name="connsiteY9" fmla="*/ 77410 h 153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71771" h="1533677">
                      <a:moveTo>
                        <a:pt x="0" y="803124"/>
                      </a:moveTo>
                      <a:cubicBezTo>
                        <a:pt x="223761" y="401562"/>
                        <a:pt x="447523" y="0"/>
                        <a:pt x="682171" y="120953"/>
                      </a:cubicBezTo>
                      <a:cubicBezTo>
                        <a:pt x="916819" y="241906"/>
                        <a:pt x="1165980" y="1531258"/>
                        <a:pt x="1407885" y="1528839"/>
                      </a:cubicBezTo>
                      <a:cubicBezTo>
                        <a:pt x="1649790" y="1526420"/>
                        <a:pt x="1894114" y="106439"/>
                        <a:pt x="2133600" y="106439"/>
                      </a:cubicBezTo>
                      <a:cubicBezTo>
                        <a:pt x="2373086" y="106439"/>
                        <a:pt x="2605314" y="1533677"/>
                        <a:pt x="2844800" y="1528839"/>
                      </a:cubicBezTo>
                      <a:cubicBezTo>
                        <a:pt x="3084286" y="1524001"/>
                        <a:pt x="3331028" y="79829"/>
                        <a:pt x="3570514" y="77410"/>
                      </a:cubicBezTo>
                      <a:cubicBezTo>
                        <a:pt x="3810000" y="74991"/>
                        <a:pt x="4047066" y="1511905"/>
                        <a:pt x="4281714" y="1514324"/>
                      </a:cubicBezTo>
                      <a:cubicBezTo>
                        <a:pt x="4516362" y="1516743"/>
                        <a:pt x="4736495" y="91924"/>
                        <a:pt x="4978400" y="91924"/>
                      </a:cubicBezTo>
                      <a:cubicBezTo>
                        <a:pt x="5220305" y="91924"/>
                        <a:pt x="5500915" y="1516743"/>
                        <a:pt x="5733143" y="1514324"/>
                      </a:cubicBezTo>
                      <a:cubicBezTo>
                        <a:pt x="5965371" y="1511905"/>
                        <a:pt x="6168571" y="794657"/>
                        <a:pt x="6371771" y="77410"/>
                      </a:cubicBezTo>
                    </a:path>
                  </a:pathLst>
                </a:custGeom>
                <a:ln w="38100">
                  <a:solidFill>
                    <a:srgbClr val="00B05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grpSp>
              <p:nvGrpSpPr>
                <p:cNvPr id="21" name="グループ化 20"/>
                <p:cNvGrpSpPr/>
                <p:nvPr/>
              </p:nvGrpSpPr>
              <p:grpSpPr>
                <a:xfrm>
                  <a:off x="3524186" y="2123360"/>
                  <a:ext cx="216025" cy="216025"/>
                  <a:chOff x="4067944" y="1556791"/>
                  <a:chExt cx="216025" cy="216025"/>
                </a:xfrm>
              </p:grpSpPr>
              <p:sp>
                <p:nvSpPr>
                  <p:cNvPr id="22" name="円/楕円 21"/>
                  <p:cNvSpPr/>
                  <p:nvPr/>
                </p:nvSpPr>
                <p:spPr>
                  <a:xfrm>
                    <a:off x="4067944" y="1556791"/>
                    <a:ext cx="216025" cy="21602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23" name="直線コネクタ 22"/>
                  <p:cNvCxnSpPr>
                    <a:stCxn id="22" idx="1"/>
                    <a:endCxn id="22" idx="5"/>
                  </p:cNvCxnSpPr>
                  <p:nvPr/>
                </p:nvCxnSpPr>
                <p:spPr>
                  <a:xfrm>
                    <a:off x="4099580" y="1588427"/>
                    <a:ext cx="152753" cy="152753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/>
                  <p:cNvCxnSpPr>
                    <a:stCxn id="22" idx="7"/>
                    <a:endCxn id="22" idx="3"/>
                  </p:cNvCxnSpPr>
                  <p:nvPr/>
                </p:nvCxnSpPr>
                <p:spPr>
                  <a:xfrm flipH="1">
                    <a:off x="4099580" y="1588427"/>
                    <a:ext cx="152753" cy="152753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" name="グループ化 13"/>
              <p:cNvGrpSpPr/>
              <p:nvPr/>
            </p:nvGrpSpPr>
            <p:grpSpPr>
              <a:xfrm>
                <a:off x="2051720" y="5198781"/>
                <a:ext cx="1368122" cy="504056"/>
                <a:chOff x="2699822" y="2420888"/>
                <a:chExt cx="1368122" cy="504056"/>
              </a:xfrm>
            </p:grpSpPr>
            <p:sp>
              <p:nvSpPr>
                <p:cNvPr id="17" name="フリーフォーム 16"/>
                <p:cNvSpPr/>
                <p:nvPr/>
              </p:nvSpPr>
              <p:spPr bwMode="auto">
                <a:xfrm rot="1837" flipH="1">
                  <a:off x="2699822" y="2587401"/>
                  <a:ext cx="576065" cy="121365"/>
                </a:xfrm>
                <a:custGeom>
                  <a:avLst/>
                  <a:gdLst>
                    <a:gd name="connsiteX0" fmla="*/ 0 w 6371771"/>
                    <a:gd name="connsiteY0" fmla="*/ 803124 h 1533677"/>
                    <a:gd name="connsiteX1" fmla="*/ 682171 w 6371771"/>
                    <a:gd name="connsiteY1" fmla="*/ 120953 h 1533677"/>
                    <a:gd name="connsiteX2" fmla="*/ 1407885 w 6371771"/>
                    <a:gd name="connsiteY2" fmla="*/ 1528839 h 1533677"/>
                    <a:gd name="connsiteX3" fmla="*/ 2133600 w 6371771"/>
                    <a:gd name="connsiteY3" fmla="*/ 106439 h 1533677"/>
                    <a:gd name="connsiteX4" fmla="*/ 2844800 w 6371771"/>
                    <a:gd name="connsiteY4" fmla="*/ 1528839 h 1533677"/>
                    <a:gd name="connsiteX5" fmla="*/ 3570514 w 6371771"/>
                    <a:gd name="connsiteY5" fmla="*/ 77410 h 1533677"/>
                    <a:gd name="connsiteX6" fmla="*/ 4281714 w 6371771"/>
                    <a:gd name="connsiteY6" fmla="*/ 1514324 h 1533677"/>
                    <a:gd name="connsiteX7" fmla="*/ 4978400 w 6371771"/>
                    <a:gd name="connsiteY7" fmla="*/ 91924 h 1533677"/>
                    <a:gd name="connsiteX8" fmla="*/ 5733143 w 6371771"/>
                    <a:gd name="connsiteY8" fmla="*/ 1514324 h 1533677"/>
                    <a:gd name="connsiteX9" fmla="*/ 6371771 w 6371771"/>
                    <a:gd name="connsiteY9" fmla="*/ 77410 h 153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371771" h="1533677">
                      <a:moveTo>
                        <a:pt x="0" y="803124"/>
                      </a:moveTo>
                      <a:cubicBezTo>
                        <a:pt x="223761" y="401562"/>
                        <a:pt x="447523" y="0"/>
                        <a:pt x="682171" y="120953"/>
                      </a:cubicBezTo>
                      <a:cubicBezTo>
                        <a:pt x="916819" y="241906"/>
                        <a:pt x="1165980" y="1531258"/>
                        <a:pt x="1407885" y="1528839"/>
                      </a:cubicBezTo>
                      <a:cubicBezTo>
                        <a:pt x="1649790" y="1526420"/>
                        <a:pt x="1894114" y="106439"/>
                        <a:pt x="2133600" y="106439"/>
                      </a:cubicBezTo>
                      <a:cubicBezTo>
                        <a:pt x="2373086" y="106439"/>
                        <a:pt x="2605314" y="1533677"/>
                        <a:pt x="2844800" y="1528839"/>
                      </a:cubicBezTo>
                      <a:cubicBezTo>
                        <a:pt x="3084286" y="1524001"/>
                        <a:pt x="3331028" y="79829"/>
                        <a:pt x="3570514" y="77410"/>
                      </a:cubicBezTo>
                      <a:cubicBezTo>
                        <a:pt x="3810000" y="74991"/>
                        <a:pt x="4047066" y="1511905"/>
                        <a:pt x="4281714" y="1514324"/>
                      </a:cubicBezTo>
                      <a:cubicBezTo>
                        <a:pt x="4516362" y="1516743"/>
                        <a:pt x="4736495" y="91924"/>
                        <a:pt x="4978400" y="91924"/>
                      </a:cubicBezTo>
                      <a:cubicBezTo>
                        <a:pt x="5220305" y="91924"/>
                        <a:pt x="5500915" y="1516743"/>
                        <a:pt x="5733143" y="1514324"/>
                      </a:cubicBezTo>
                      <a:cubicBezTo>
                        <a:pt x="5965371" y="1511905"/>
                        <a:pt x="6168571" y="794657"/>
                        <a:pt x="6371771" y="7741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cxnSp>
              <p:nvCxnSpPr>
                <p:cNvPr id="18" name="直線コネクタ 17"/>
                <p:cNvCxnSpPr/>
                <p:nvPr/>
              </p:nvCxnSpPr>
              <p:spPr>
                <a:xfrm flipV="1">
                  <a:off x="3236155" y="2420888"/>
                  <a:ext cx="831789" cy="22719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>
                  <a:off x="3236155" y="2648083"/>
                  <a:ext cx="831789" cy="27686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直線コネクタ 14"/>
              <p:cNvCxnSpPr/>
              <p:nvPr/>
            </p:nvCxnSpPr>
            <p:spPr>
              <a:xfrm>
                <a:off x="642650" y="5445224"/>
                <a:ext cx="1049030" cy="0"/>
              </a:xfrm>
              <a:prstGeom prst="line">
                <a:avLst/>
              </a:prstGeom>
              <a:ln w="76200" cmpd="dbl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二等辺三角形 15"/>
              <p:cNvSpPr/>
              <p:nvPr/>
            </p:nvSpPr>
            <p:spPr>
              <a:xfrm rot="18137989">
                <a:off x="1656460" y="5358091"/>
                <a:ext cx="364841" cy="28803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9" name="図 8" descr="\begin{document}&#10;\begin{align*}&#10;p, s&#10;\end{align*}&#10;\end{document}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437" y="5013176"/>
              <a:ext cx="456499" cy="213190"/>
            </a:xfrm>
            <a:prstGeom prst="rect">
              <a:avLst/>
            </a:prstGeom>
          </p:spPr>
        </p:pic>
        <p:pic>
          <p:nvPicPr>
            <p:cNvPr id="10" name="図 9" descr="\begin{document}&#10;\begin{align*}&#10;p^\prime, s^\prime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437" y="5551779"/>
              <a:ext cx="558360" cy="296441"/>
            </a:xfrm>
            <a:prstGeom prst="rect">
              <a:avLst/>
            </a:prstGeom>
          </p:spPr>
        </p:pic>
        <p:pic>
          <p:nvPicPr>
            <p:cNvPr id="11" name="図 10" descr="\begin{document}&#10;\begin{align*}&#10;q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91" y="5042668"/>
              <a:ext cx="164970" cy="260760"/>
            </a:xfrm>
            <a:prstGeom prst="rect">
              <a:avLst/>
            </a:prstGeom>
          </p:spPr>
        </p:pic>
        <p:pic>
          <p:nvPicPr>
            <p:cNvPr id="12" name="図 11" descr="\begin{document}&#10;\begin{align*}&#10;q&#10;\end{align*}&#10;\end{document}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156" y="5016517"/>
              <a:ext cx="164970" cy="260760"/>
            </a:xfrm>
            <a:prstGeom prst="rect">
              <a:avLst/>
            </a:prstGeom>
          </p:spPr>
        </p:pic>
      </p:grpSp>
      <p:grpSp>
        <p:nvGrpSpPr>
          <p:cNvPr id="67" name="グループ化 66"/>
          <p:cNvGrpSpPr/>
          <p:nvPr/>
        </p:nvGrpSpPr>
        <p:grpSpPr>
          <a:xfrm>
            <a:off x="3635896" y="775266"/>
            <a:ext cx="1539344" cy="626321"/>
            <a:chOff x="4400736" y="4527123"/>
            <a:chExt cx="2655539" cy="626321"/>
          </a:xfrm>
        </p:grpSpPr>
        <p:sp>
          <p:nvSpPr>
            <p:cNvPr id="61" name="正方形/長方形 60"/>
            <p:cNvSpPr/>
            <p:nvPr/>
          </p:nvSpPr>
          <p:spPr>
            <a:xfrm>
              <a:off x="4469463" y="4527123"/>
              <a:ext cx="2433647" cy="396044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400736" y="4646117"/>
              <a:ext cx="2655539" cy="507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/>
          <p:cNvGrpSpPr/>
          <p:nvPr/>
        </p:nvGrpSpPr>
        <p:grpSpPr>
          <a:xfrm rot="10800000">
            <a:off x="5342506" y="862732"/>
            <a:ext cx="1893789" cy="550044"/>
            <a:chOff x="3815916" y="4445497"/>
            <a:chExt cx="2751380" cy="731333"/>
          </a:xfrm>
        </p:grpSpPr>
        <p:sp>
          <p:nvSpPr>
            <p:cNvPr id="60" name="正方形/長方形 59"/>
            <p:cNvSpPr/>
            <p:nvPr/>
          </p:nvSpPr>
          <p:spPr>
            <a:xfrm>
              <a:off x="3872849" y="4445497"/>
              <a:ext cx="2541809" cy="53862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3815916" y="4669503"/>
              <a:ext cx="2751380" cy="507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6325071" y="774584"/>
            <a:ext cx="2320317" cy="540742"/>
            <a:chOff x="6120172" y="5596652"/>
            <a:chExt cx="2534506" cy="691494"/>
          </a:xfrm>
        </p:grpSpPr>
        <p:sp>
          <p:nvSpPr>
            <p:cNvPr id="59" name="正方形/長方形 58"/>
            <p:cNvSpPr/>
            <p:nvPr/>
          </p:nvSpPr>
          <p:spPr>
            <a:xfrm>
              <a:off x="6323689" y="5596652"/>
              <a:ext cx="2023927" cy="61206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6120172" y="5780819"/>
              <a:ext cx="2534506" cy="507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1978089" y="120242"/>
            <a:ext cx="648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7030A0"/>
                </a:solidFill>
              </a:rPr>
              <a:t>Neutral pion decay into </a:t>
            </a:r>
            <a:r>
              <a:rPr lang="en-US" altLang="ja-JP" sz="2400" dirty="0" err="1" smtClean="0">
                <a:solidFill>
                  <a:srgbClr val="7030A0"/>
                </a:solidFill>
              </a:rPr>
              <a:t>dilepton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grpSp>
        <p:nvGrpSpPr>
          <p:cNvPr id="91" name="グループ化 90"/>
          <p:cNvGrpSpPr/>
          <p:nvPr/>
        </p:nvGrpSpPr>
        <p:grpSpPr>
          <a:xfrm>
            <a:off x="3525637" y="1468547"/>
            <a:ext cx="2990579" cy="893713"/>
            <a:chOff x="2857481" y="1599183"/>
            <a:chExt cx="2685218" cy="893713"/>
          </a:xfrm>
        </p:grpSpPr>
        <p:sp>
          <p:nvSpPr>
            <p:cNvPr id="90" name="角丸四角形 89"/>
            <p:cNvSpPr/>
            <p:nvPr/>
          </p:nvSpPr>
          <p:spPr>
            <a:xfrm>
              <a:off x="2857481" y="1645667"/>
              <a:ext cx="2218210" cy="84722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2964358" y="1599183"/>
              <a:ext cx="25783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 err="1" smtClean="0"/>
                <a:t>B</a:t>
              </a:r>
              <a:r>
                <a:rPr lang="en-US" altLang="ja-JP" dirty="0" err="1" smtClean="0"/>
                <a:t>ext</a:t>
              </a:r>
              <a:r>
                <a:rPr lang="en-US" altLang="ja-JP" dirty="0" smtClean="0"/>
                <a:t> </a:t>
              </a:r>
              <a:r>
                <a:rPr lang="en-US" altLang="ja-JP" sz="2400" dirty="0" smtClean="0"/>
                <a:t>= (0,0,B),</a:t>
              </a:r>
              <a:r>
                <a:rPr lang="en-US" altLang="ja-JP" sz="2400" b="1" dirty="0" smtClean="0"/>
                <a:t> </a:t>
              </a:r>
            </a:p>
            <a:p>
              <a:r>
                <a:rPr lang="en-US" altLang="ja-JP" sz="2400" b="1" dirty="0" err="1" smtClean="0"/>
                <a:t>E</a:t>
              </a:r>
              <a:r>
                <a:rPr lang="en-US" altLang="ja-JP" dirty="0" err="1" smtClean="0"/>
                <a:t>ext</a:t>
              </a:r>
              <a:r>
                <a:rPr lang="en-US" altLang="ja-JP" sz="2400" b="1" dirty="0" smtClean="0"/>
                <a:t> </a:t>
              </a:r>
              <a:r>
                <a:rPr lang="en-US" altLang="ja-JP" sz="2400" dirty="0" smtClean="0"/>
                <a:t>= </a:t>
              </a:r>
              <a:r>
                <a:rPr lang="en-US" altLang="ja-JP" sz="2400" b="1" dirty="0" smtClean="0"/>
                <a:t>0</a:t>
              </a:r>
              <a:endParaRPr kumimoji="1" lang="ja-JP" altLang="en-US" sz="2400" b="1" dirty="0"/>
            </a:p>
          </p:txBody>
        </p:sp>
      </p:grpSp>
      <p:pic>
        <p:nvPicPr>
          <p:cNvPr id="70" name="図 69" descr="\begin{document}&#10;\begin{eqnarray}&#10;{\mathcal M} = 4g \frac{eB}{q^2} \, \times &#10;\bar u ^s(p) (  q^3 \gamma^{0} + q^0 \gamma^{3}) v^{s^\prime} (p^\prime) &#10;\nonumber&#10;\end{eqnarray}&#10;\end{document}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369" y="2526299"/>
            <a:ext cx="4367437" cy="532387"/>
          </a:xfrm>
          <a:prstGeom prst="rect">
            <a:avLst/>
          </a:prstGeom>
        </p:spPr>
      </p:pic>
      <p:grpSp>
        <p:nvGrpSpPr>
          <p:cNvPr id="89" name="グループ化 88"/>
          <p:cNvGrpSpPr/>
          <p:nvPr/>
        </p:nvGrpSpPr>
        <p:grpSpPr>
          <a:xfrm>
            <a:off x="6156175" y="1556792"/>
            <a:ext cx="2883667" cy="508581"/>
            <a:chOff x="5917491" y="1588271"/>
            <a:chExt cx="2883667" cy="508581"/>
          </a:xfrm>
        </p:grpSpPr>
        <p:sp>
          <p:nvSpPr>
            <p:cNvPr id="88" name="角丸四角形 87"/>
            <p:cNvSpPr/>
            <p:nvPr/>
          </p:nvSpPr>
          <p:spPr>
            <a:xfrm>
              <a:off x="5917491" y="1588271"/>
              <a:ext cx="2883667" cy="50858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3" name="図 52" descr="\begin{document}&#10;\begin{align*}&#10;j^\mu = \bar \psi \gamma^\mu \psi&#10;\end{align*}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771" y="1679613"/>
              <a:ext cx="1319025" cy="309102"/>
            </a:xfrm>
            <a:prstGeom prst="rect">
              <a:avLst/>
            </a:prstGeom>
          </p:spPr>
        </p:pic>
        <p:sp>
          <p:nvSpPr>
            <p:cNvPr id="86" name="テキスト ボックス 85"/>
            <p:cNvSpPr txBox="1"/>
            <p:nvPr/>
          </p:nvSpPr>
          <p:spPr>
            <a:xfrm>
              <a:off x="5940152" y="1664804"/>
              <a:ext cx="1235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EM current</a:t>
              </a:r>
              <a:endParaRPr kumimoji="1" lang="ja-JP" altLang="en-US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971600" y="4365104"/>
            <a:ext cx="6490931" cy="2355214"/>
            <a:chOff x="971600" y="4365104"/>
            <a:chExt cx="6490931" cy="2355214"/>
          </a:xfrm>
        </p:grpSpPr>
        <p:pic>
          <p:nvPicPr>
            <p:cNvPr id="72" name="図 71" descr="\begin{document}&#10;\begin{eqnarray}&#10;\Gamma_{Be^+e^-} &amp;=&amp;&#10;\frac{1}{2\omega_\pi} \sum_{s,s^\prime} \int \!\! d\Pi \ \vert &#10;\mathcal M_{Be^+e^-}^{s,s^\prime}  \vert^2&#10;\nonumber&#10;\\&#10;&amp;=&amp;&#10;\frac{1}{2\omega_\pi} (4g)^2 L^{\mu\nu}(q) &#10;(q_\alpha i D_{\mu\beta} \tilde F_{\rm ext}^{\alpha\beta} )&#10;(q_\gamma i D_{\nu\delta} \tilde F_{\rm ext}^{\gamma\delta} )^\dagger&#10;\nonumber&#10;\end{eqnarray}&#10;\end{document}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4365104"/>
              <a:ext cx="6490931" cy="1500077"/>
            </a:xfrm>
            <a:prstGeom prst="rect">
              <a:avLst/>
            </a:prstGeom>
          </p:spPr>
        </p:pic>
        <p:grpSp>
          <p:nvGrpSpPr>
            <p:cNvPr id="2" name="グループ化 1"/>
            <p:cNvGrpSpPr/>
            <p:nvPr/>
          </p:nvGrpSpPr>
          <p:grpSpPr>
            <a:xfrm>
              <a:off x="1938147" y="6237312"/>
              <a:ext cx="4202705" cy="483006"/>
              <a:chOff x="1547664" y="6021288"/>
              <a:chExt cx="5984579" cy="687792"/>
            </a:xfrm>
          </p:grpSpPr>
          <p:sp>
            <p:nvSpPr>
              <p:cNvPr id="92" name="角丸四角形 91"/>
              <p:cNvSpPr/>
              <p:nvPr/>
            </p:nvSpPr>
            <p:spPr>
              <a:xfrm>
                <a:off x="1547664" y="6021288"/>
                <a:ext cx="5984579" cy="68779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2" name="図 81" descr="\begin{document}&#10;\begin{eqnarray}&#10;d\Pi_{e^+e^-} =&#10;\int \!\! \frac{d\bp}{2 E_\bp (2\pi)^3}&#10;\int \!\! \frac{d\bp^\prime}{2 E_{\bp^\prime} (2\pi)^3}&#10;(2\pi)^4 \delta^{(4)} (p+p^\prime-q)&#10;\nonumber&#10;\end{eqnarray}&#10;\end{document}"/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8632" y="6093296"/>
                <a:ext cx="5471307" cy="568625"/>
              </a:xfrm>
              <a:prstGeom prst="rect">
                <a:avLst/>
              </a:prstGeom>
            </p:spPr>
          </p:pic>
        </p:grpSp>
      </p:grpSp>
      <p:grpSp>
        <p:nvGrpSpPr>
          <p:cNvPr id="3" name="グループ化 2"/>
          <p:cNvGrpSpPr/>
          <p:nvPr/>
        </p:nvGrpSpPr>
        <p:grpSpPr>
          <a:xfrm>
            <a:off x="2430880" y="3429000"/>
            <a:ext cx="3216138" cy="504722"/>
            <a:chOff x="1506478" y="3429001"/>
            <a:chExt cx="4129582" cy="648072"/>
          </a:xfrm>
        </p:grpSpPr>
        <p:sp>
          <p:nvSpPr>
            <p:cNvPr id="95" name="角丸四角形 94"/>
            <p:cNvSpPr/>
            <p:nvPr/>
          </p:nvSpPr>
          <p:spPr>
            <a:xfrm>
              <a:off x="1506478" y="3429001"/>
              <a:ext cx="4129582" cy="6480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7" name="図 86" descr="\begin{document}&#10;$\ell^\mu_{s,s^\prime} (p,p^\prime) =   -ie \bar u^s(p) \gamma^\mu v^{s^\prime}(p^\prime)$&#10;\end{document}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3573016"/>
              <a:ext cx="3991049" cy="415570"/>
            </a:xfrm>
            <a:prstGeom prst="rect">
              <a:avLst/>
            </a:prstGeom>
          </p:spPr>
        </p:pic>
      </p:grpSp>
      <p:pic>
        <p:nvPicPr>
          <p:cNvPr id="5" name="図 4" descr="\begin{document}&#10;\begin{eqnarray}&#10;= &#10;4ig \ \ell^\mu_{s,s^\prime} (p,p^\prime) \cdot (-i q_\alpha) D_{\mu\beta}(q) \tilde F_{\rm ext}^{\alpha\beta}&#10;\nonumber&#10;\end{eqnarray}&#10;\end{document}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83285"/>
            <a:ext cx="4584093" cy="426865"/>
          </a:xfrm>
          <a:prstGeom prst="rect">
            <a:avLst/>
          </a:prstGeom>
        </p:spPr>
      </p:pic>
      <p:pic>
        <p:nvPicPr>
          <p:cNvPr id="25" name="図 24" descr="\begin{document}&#10;\begin{eqnarray}&#10;\mathcal M_{Be^+e^-}^{s,s^\prime} &amp;=&amp;&#10;\langle p, s ; p^\prime, s^\prime \vert&#10;( -ie j^\mu_{\rm em} a_\mu ) \{ 4ig \pi^0 ( \partial_\alpha a_\beta) \tilde F_{\rm ext}^{\alpha\beta} \}&#10;\vert \pi^0 \rangle&#10;\nonumber&#10;\end{eqnarray}&#10;\end{document}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72" y="853952"/>
            <a:ext cx="7567548" cy="4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6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\begin{document}&#10;\begin{eqnarray}&#10;\Gamma_{Be^+e^-} =&#10;\frac{1}{2\omega_\pi} (4g)^2 L^{\mu\nu}(q) &#10;(q_\alpha i D_{\mu\beta} \tilde F_{\rm ext}^{\alpha\beta} )&#10;(q_\gamma i D_{\nu\delta} \tilde F_{\rm ext}^{\gamma\delta} )^\dagger&#10;\nonumber&#10;\end{eqnarray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3" y="759488"/>
            <a:ext cx="7204723" cy="725296"/>
          </a:xfrm>
          <a:prstGeom prst="rect">
            <a:avLst/>
          </a:prstGeom>
        </p:spPr>
      </p:pic>
      <p:grpSp>
        <p:nvGrpSpPr>
          <p:cNvPr id="77" name="グループ化 76"/>
          <p:cNvGrpSpPr/>
          <p:nvPr/>
        </p:nvGrpSpPr>
        <p:grpSpPr>
          <a:xfrm>
            <a:off x="935091" y="1591589"/>
            <a:ext cx="7660141" cy="2502840"/>
            <a:chOff x="935091" y="1591589"/>
            <a:chExt cx="7660141" cy="2502840"/>
          </a:xfrm>
        </p:grpSpPr>
        <p:grpSp>
          <p:nvGrpSpPr>
            <p:cNvPr id="76" name="グループ化 75"/>
            <p:cNvGrpSpPr/>
            <p:nvPr/>
          </p:nvGrpSpPr>
          <p:grpSpPr>
            <a:xfrm>
              <a:off x="1285896" y="3158324"/>
              <a:ext cx="6166424" cy="864097"/>
              <a:chOff x="997864" y="3230332"/>
              <a:chExt cx="6166424" cy="864097"/>
            </a:xfrm>
          </p:grpSpPr>
          <p:sp>
            <p:nvSpPr>
              <p:cNvPr id="75" name="角丸四角形 74"/>
              <p:cNvSpPr/>
              <p:nvPr/>
            </p:nvSpPr>
            <p:spPr>
              <a:xfrm>
                <a:off x="997864" y="3230332"/>
                <a:ext cx="6166424" cy="86409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4" name="図 13" descr="\begin{document}&#10;\begin{align*}&#10;{\rm Im} \Pi_{\rm vac} (q^2) = - \frac{\alpha_{\rm em}}{3} &#10;\left(1+\frac{2m^2}{q^2} \right) &#10;\sqrt{ 1 - \frac{4m^2}{q^2} } \; \theta( q^2 - 4m^2)&#10;\end{align*}&#10;\end{document}"/>
              <p:cNvPicPr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4392" y="3284984"/>
                <a:ext cx="5994620" cy="761510"/>
              </a:xfrm>
              <a:prstGeom prst="rect">
                <a:avLst/>
              </a:prstGeom>
            </p:spPr>
          </p:pic>
        </p:grpSp>
        <p:sp>
          <p:nvSpPr>
            <p:cNvPr id="48" name="角丸四角形 47"/>
            <p:cNvSpPr/>
            <p:nvPr/>
          </p:nvSpPr>
          <p:spPr>
            <a:xfrm>
              <a:off x="935091" y="1591589"/>
              <a:ext cx="7660141" cy="2502840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 descr="\begin{document}&#10;\begin{eqnarray}&#10;L^{\mu\nu}(q) &amp;=&amp; &#10;\sum_{s,s^\prime} \int \!\! d\Pi \ &#10;\ell^{\mu}_{s,s^\prime} \ell^{\dagger \nu}_{s,s^\prime} &#10;\nonumber&#10;\\&#10;&amp;=&amp; 2 ( q^2 \eta^{\mu\nu} - q^\mu q^\nu ) \; {\rm Im} \Pi_{\rm vac} (q^2) \nonumber&#10;\end{eqnarray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679" y="1704072"/>
              <a:ext cx="4972317" cy="1275105"/>
            </a:xfrm>
            <a:prstGeom prst="rect">
              <a:avLst/>
            </a:prstGeom>
          </p:spPr>
        </p:pic>
        <p:grpSp>
          <p:nvGrpSpPr>
            <p:cNvPr id="46" name="グループ化 45"/>
            <p:cNvGrpSpPr/>
            <p:nvPr/>
          </p:nvGrpSpPr>
          <p:grpSpPr>
            <a:xfrm>
              <a:off x="6454770" y="1842485"/>
              <a:ext cx="1844204" cy="1171824"/>
              <a:chOff x="4820553" y="1254811"/>
              <a:chExt cx="4413805" cy="2804570"/>
            </a:xfrm>
          </p:grpSpPr>
          <p:sp>
            <p:nvSpPr>
              <p:cNvPr id="22" name="円/楕円 21"/>
              <p:cNvSpPr/>
              <p:nvPr/>
            </p:nvSpPr>
            <p:spPr>
              <a:xfrm>
                <a:off x="6051660" y="1579795"/>
                <a:ext cx="1965959" cy="198820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/>
              <p:cNvSpPr/>
              <p:nvPr/>
            </p:nvSpPr>
            <p:spPr>
              <a:xfrm>
                <a:off x="4820553" y="2416505"/>
                <a:ext cx="1216343" cy="18684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/>
              <p:cNvSpPr/>
              <p:nvPr/>
            </p:nvSpPr>
            <p:spPr>
              <a:xfrm>
                <a:off x="8018015" y="2467665"/>
                <a:ext cx="1216343" cy="18684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6" name="グループ化 25"/>
              <p:cNvGrpSpPr/>
              <p:nvPr/>
            </p:nvGrpSpPr>
            <p:grpSpPr>
              <a:xfrm>
                <a:off x="6788502" y="1254811"/>
                <a:ext cx="545798" cy="2804570"/>
                <a:chOff x="3018090" y="4199659"/>
                <a:chExt cx="545798" cy="2804570"/>
              </a:xfrm>
            </p:grpSpPr>
            <p:cxnSp>
              <p:nvCxnSpPr>
                <p:cNvPr id="33" name="直線コネクタ 32"/>
                <p:cNvCxnSpPr/>
                <p:nvPr/>
              </p:nvCxnSpPr>
              <p:spPr>
                <a:xfrm>
                  <a:off x="3289546" y="4415683"/>
                  <a:ext cx="0" cy="237252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>
                  <a:off x="3289547" y="6788204"/>
                  <a:ext cx="274341" cy="21602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>
                  <a:off x="3018090" y="4199659"/>
                  <a:ext cx="274342" cy="21602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グループ化 26"/>
              <p:cNvGrpSpPr/>
              <p:nvPr/>
            </p:nvGrpSpPr>
            <p:grpSpPr>
              <a:xfrm>
                <a:off x="5167029" y="2805967"/>
                <a:ext cx="523390" cy="461665"/>
                <a:chOff x="5654588" y="1491318"/>
                <a:chExt cx="523390" cy="461665"/>
              </a:xfrm>
            </p:grpSpPr>
            <p:cxnSp>
              <p:nvCxnSpPr>
                <p:cNvPr id="31" name="直線矢印コネクタ 30"/>
                <p:cNvCxnSpPr/>
                <p:nvPr/>
              </p:nvCxnSpPr>
              <p:spPr>
                <a:xfrm flipH="1">
                  <a:off x="5654588" y="1520935"/>
                  <a:ext cx="52339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5745930" y="1491318"/>
                  <a:ext cx="3497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q</a:t>
                  </a:r>
                  <a:endParaRPr kumimoji="1" lang="ja-JP" altLang="en-US" sz="2400" b="1" dirty="0"/>
                </a:p>
              </p:txBody>
            </p:sp>
          </p:grpSp>
          <p:grpSp>
            <p:nvGrpSpPr>
              <p:cNvPr id="28" name="グループ化 27"/>
              <p:cNvGrpSpPr/>
              <p:nvPr/>
            </p:nvGrpSpPr>
            <p:grpSpPr>
              <a:xfrm>
                <a:off x="8408192" y="2835584"/>
                <a:ext cx="523390" cy="461665"/>
                <a:chOff x="5654588" y="1491318"/>
                <a:chExt cx="523390" cy="461665"/>
              </a:xfrm>
            </p:grpSpPr>
            <p:cxnSp>
              <p:nvCxnSpPr>
                <p:cNvPr id="29" name="直線矢印コネクタ 28"/>
                <p:cNvCxnSpPr/>
                <p:nvPr/>
              </p:nvCxnSpPr>
              <p:spPr>
                <a:xfrm flipH="1">
                  <a:off x="5654588" y="1520935"/>
                  <a:ext cx="52339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5745930" y="1491318"/>
                  <a:ext cx="34977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q</a:t>
                  </a:r>
                  <a:endParaRPr kumimoji="1" lang="ja-JP" altLang="en-US" sz="2400" b="1" dirty="0"/>
                </a:p>
              </p:txBody>
            </p:sp>
          </p:grpSp>
        </p:grpSp>
      </p:grpSp>
      <p:grpSp>
        <p:nvGrpSpPr>
          <p:cNvPr id="68" name="グループ化 67"/>
          <p:cNvGrpSpPr/>
          <p:nvPr/>
        </p:nvGrpSpPr>
        <p:grpSpPr>
          <a:xfrm>
            <a:off x="971600" y="4365104"/>
            <a:ext cx="4359524" cy="865492"/>
            <a:chOff x="1763689" y="3484100"/>
            <a:chExt cx="4359524" cy="865492"/>
          </a:xfrm>
        </p:grpSpPr>
        <p:pic>
          <p:nvPicPr>
            <p:cNvPr id="8" name="図 7" descr="\begin{document}&#10;\begin{align*}&#10;D^{\mu\nu} (q) = \frac{-i}{q^2} &#10;\left(  \eta^{\mu\nu} - (1-\xi) \frac{q^\mu q^\nu}{q^2} \right)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641" y="3608234"/>
              <a:ext cx="3971781" cy="659234"/>
            </a:xfrm>
            <a:prstGeom prst="rect">
              <a:avLst/>
            </a:prstGeom>
          </p:spPr>
        </p:pic>
        <p:sp>
          <p:nvSpPr>
            <p:cNvPr id="67" name="角丸四角形 66"/>
            <p:cNvSpPr/>
            <p:nvPr/>
          </p:nvSpPr>
          <p:spPr>
            <a:xfrm>
              <a:off x="1763689" y="3484100"/>
              <a:ext cx="4359524" cy="865492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951285" y="5482319"/>
            <a:ext cx="7581155" cy="1335582"/>
            <a:chOff x="951285" y="5482319"/>
            <a:chExt cx="7581155" cy="1335582"/>
          </a:xfrm>
        </p:grpSpPr>
        <p:pic>
          <p:nvPicPr>
            <p:cNvPr id="69" name="図 68" descr="\begin{document}&#10;\begin{eqnarray}&#10;\Gamma_{Be^+e^-} =&#10;\frac{1}{2\omega_\pi} \cdot &#10;\frac{ 8 }{ 3 \pi} &#10;\left( g \frac{eB}{m_\pi^2} \right)^2&#10;\; m_\pi^2 \; q_\parallel^2&#10;\left(1+\frac{2m^2}{q^2} \right) &#10;\sqrt{ 1 - \frac{4m^2}{q^2} } \; \theta( q^2 - 4m^2)&#10;\nonumber&#10;\end{eqnarray}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285" y="5482319"/>
              <a:ext cx="7581155" cy="754993"/>
            </a:xfrm>
            <a:prstGeom prst="rect">
              <a:avLst/>
            </a:prstGeom>
          </p:spPr>
        </p:pic>
        <p:grpSp>
          <p:nvGrpSpPr>
            <p:cNvPr id="74" name="グループ化 73"/>
            <p:cNvGrpSpPr/>
            <p:nvPr/>
          </p:nvGrpSpPr>
          <p:grpSpPr>
            <a:xfrm>
              <a:off x="1828133" y="6309320"/>
              <a:ext cx="4295079" cy="508581"/>
              <a:chOff x="1828133" y="6377325"/>
              <a:chExt cx="4295079" cy="508581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1828133" y="6377325"/>
                <a:ext cx="4295079" cy="50858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0" name="図 69" descr="\begin{document}&#10;$q_\parallel^2 = \omega^2 - q_z^2 = \omega^2 \sin^2 \theta + m_\pi^2 \cos^2 \theta $&#10;\end{document}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8193" y="6453336"/>
                <a:ext cx="4093967" cy="356561"/>
              </a:xfrm>
              <a:prstGeom prst="rect">
                <a:avLst/>
              </a:prstGeom>
            </p:spPr>
          </p:pic>
        </p:grpSp>
      </p:grpSp>
      <p:sp>
        <p:nvSpPr>
          <p:cNvPr id="72" name="テキスト ボックス 71"/>
          <p:cNvSpPr txBox="1"/>
          <p:nvPr/>
        </p:nvSpPr>
        <p:spPr>
          <a:xfrm>
            <a:off x="1482901" y="184854"/>
            <a:ext cx="6482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7030A0"/>
                </a:solidFill>
              </a:rPr>
              <a:t>Neutral pion decay into </a:t>
            </a:r>
            <a:r>
              <a:rPr lang="en-US" altLang="ja-JP" sz="2400" dirty="0" err="1" smtClean="0">
                <a:solidFill>
                  <a:srgbClr val="7030A0"/>
                </a:solidFill>
              </a:rPr>
              <a:t>dilepton</a:t>
            </a:r>
            <a:r>
              <a:rPr lang="en-US" altLang="ja-JP" sz="2400" dirty="0" smtClean="0">
                <a:solidFill>
                  <a:srgbClr val="7030A0"/>
                </a:solidFill>
              </a:rPr>
              <a:t> (continued)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5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/>
          <p:cNvSpPr txBox="1"/>
          <p:nvPr/>
        </p:nvSpPr>
        <p:spPr>
          <a:xfrm>
            <a:off x="1465911" y="116632"/>
            <a:ext cx="5432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Branching of virtual prompt photon </a:t>
            </a:r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7" name="グループ化 86"/>
          <p:cNvGrpSpPr/>
          <p:nvPr/>
        </p:nvGrpSpPr>
        <p:grpSpPr>
          <a:xfrm>
            <a:off x="247357" y="1196864"/>
            <a:ext cx="2678263" cy="1262824"/>
            <a:chOff x="247357" y="967665"/>
            <a:chExt cx="2678263" cy="1262824"/>
          </a:xfrm>
        </p:grpSpPr>
        <p:sp>
          <p:nvSpPr>
            <p:cNvPr id="211" name="フリーフォーム 210"/>
            <p:cNvSpPr/>
            <p:nvPr/>
          </p:nvSpPr>
          <p:spPr>
            <a:xfrm>
              <a:off x="2394325" y="1561335"/>
              <a:ext cx="531295" cy="7309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円/楕円 211"/>
            <p:cNvSpPr/>
            <p:nvPr/>
          </p:nvSpPr>
          <p:spPr>
            <a:xfrm>
              <a:off x="1648743" y="1214619"/>
              <a:ext cx="749802" cy="7498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/>
            <p:cNvSpPr/>
            <p:nvPr/>
          </p:nvSpPr>
          <p:spPr>
            <a:xfrm>
              <a:off x="1110310" y="1551127"/>
              <a:ext cx="531295" cy="7309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4" name="グループ化 213"/>
            <p:cNvGrpSpPr/>
            <p:nvPr/>
          </p:nvGrpSpPr>
          <p:grpSpPr>
            <a:xfrm>
              <a:off x="1873294" y="967665"/>
              <a:ext cx="307054" cy="1262824"/>
              <a:chOff x="3051208" y="4077072"/>
              <a:chExt cx="560276" cy="2304256"/>
            </a:xfrm>
          </p:grpSpPr>
          <p:cxnSp>
            <p:nvCxnSpPr>
              <p:cNvPr id="216" name="直線コネクタ 215"/>
              <p:cNvCxnSpPr/>
              <p:nvPr/>
            </p:nvCxnSpPr>
            <p:spPr>
              <a:xfrm>
                <a:off x="3333815" y="4293096"/>
                <a:ext cx="0" cy="187220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/>
              <p:cNvCxnSpPr/>
              <p:nvPr/>
            </p:nvCxnSpPr>
            <p:spPr>
              <a:xfrm>
                <a:off x="3337142" y="6165304"/>
                <a:ext cx="274342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/>
              <p:cNvCxnSpPr/>
              <p:nvPr/>
            </p:nvCxnSpPr>
            <p:spPr>
              <a:xfrm>
                <a:off x="3051208" y="4077072"/>
                <a:ext cx="274342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グループ化 194"/>
            <p:cNvGrpSpPr/>
            <p:nvPr/>
          </p:nvGrpSpPr>
          <p:grpSpPr>
            <a:xfrm>
              <a:off x="1230052" y="1699440"/>
              <a:ext cx="286839" cy="253011"/>
              <a:chOff x="5654588" y="1491318"/>
              <a:chExt cx="523390" cy="461665"/>
            </a:xfrm>
          </p:grpSpPr>
          <p:cxnSp>
            <p:nvCxnSpPr>
              <p:cNvPr id="209" name="直線矢印コネクタ 208"/>
              <p:cNvCxnSpPr/>
              <p:nvPr/>
            </p:nvCxnSpPr>
            <p:spPr>
              <a:xfrm flipH="1">
                <a:off x="5654588" y="1520935"/>
                <a:ext cx="52339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テキスト ボックス 209"/>
              <p:cNvSpPr txBox="1"/>
              <p:nvPr/>
            </p:nvSpPr>
            <p:spPr>
              <a:xfrm>
                <a:off x="5745930" y="1491318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q</a:t>
                </a:r>
                <a:endParaRPr kumimoji="1" lang="ja-JP" altLang="en-US" sz="2400" b="1" dirty="0"/>
              </a:p>
            </p:txBody>
          </p:sp>
        </p:grpSp>
        <p:grpSp>
          <p:nvGrpSpPr>
            <p:cNvPr id="196" name="グループ化 195"/>
            <p:cNvGrpSpPr/>
            <p:nvPr/>
          </p:nvGrpSpPr>
          <p:grpSpPr>
            <a:xfrm>
              <a:off x="2516553" y="1715671"/>
              <a:ext cx="286839" cy="253011"/>
              <a:chOff x="5806988" y="1643718"/>
              <a:chExt cx="523390" cy="461665"/>
            </a:xfrm>
          </p:grpSpPr>
          <p:cxnSp>
            <p:nvCxnSpPr>
              <p:cNvPr id="197" name="直線矢印コネクタ 196"/>
              <p:cNvCxnSpPr/>
              <p:nvPr/>
            </p:nvCxnSpPr>
            <p:spPr>
              <a:xfrm flipH="1">
                <a:off x="5806988" y="1673335"/>
                <a:ext cx="52339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テキスト ボックス 198"/>
              <p:cNvSpPr txBox="1"/>
              <p:nvPr/>
            </p:nvSpPr>
            <p:spPr>
              <a:xfrm>
                <a:off x="5898330" y="1643718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q</a:t>
                </a:r>
                <a:endParaRPr kumimoji="1" lang="ja-JP" altLang="en-US" sz="2400" b="1" dirty="0"/>
              </a:p>
            </p:txBody>
          </p:sp>
        </p:grpSp>
        <p:sp>
          <p:nvSpPr>
            <p:cNvPr id="193" name="テキスト ボックス 192"/>
            <p:cNvSpPr txBox="1"/>
            <p:nvPr/>
          </p:nvSpPr>
          <p:spPr>
            <a:xfrm>
              <a:off x="247357" y="1356841"/>
              <a:ext cx="968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2 </a:t>
              </a:r>
              <a:r>
                <a:rPr kumimoji="1" lang="en-US" altLang="ja-JP" sz="2400" dirty="0" err="1" smtClean="0"/>
                <a:t>Im</a:t>
              </a:r>
              <a:r>
                <a:rPr kumimoji="1" lang="en-US" altLang="ja-JP" dirty="0" smtClean="0"/>
                <a:t>  </a:t>
              </a:r>
              <a:endParaRPr kumimoji="1" lang="ja-JP" altLang="en-US" dirty="0"/>
            </a:p>
          </p:txBody>
        </p:sp>
      </p:grpSp>
      <p:pic>
        <p:nvPicPr>
          <p:cNvPr id="78" name="図 77" descr="\begin{document}&#10;\begin{eqnarray}&#10;&amp;=&amp; 2 ( q^2 \delta^\mu_\mu - q^\mu q_\mu ) {\rm Im} \, \Pi_{\rm vac}&#10;\nonumber&#10;\\&#10;&amp;=&amp; 2 \alpha_{\rm em} q^2&#10;\left( 1 + \frac{2m^2}{q^2} \right) \sqrt{ 1 - \frac{4m^2}{q^2} }&#10;\, \theta (q^2 - 4m^2 )&#10;\nonumber&#10;\end{eqnarray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56" y="1672388"/>
            <a:ext cx="4726519" cy="110854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217591" y="2924944"/>
            <a:ext cx="8710893" cy="3780420"/>
            <a:chOff x="217591" y="2924944"/>
            <a:chExt cx="8710893" cy="3780420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217591" y="3585673"/>
              <a:ext cx="2848027" cy="940659"/>
              <a:chOff x="3137431" y="2960948"/>
              <a:chExt cx="2848027" cy="940659"/>
            </a:xfrm>
          </p:grpSpPr>
          <p:sp>
            <p:nvSpPr>
              <p:cNvPr id="165" name="テキスト ボックス 164"/>
              <p:cNvSpPr txBox="1"/>
              <p:nvPr/>
            </p:nvSpPr>
            <p:spPr>
              <a:xfrm>
                <a:off x="3137431" y="3172852"/>
                <a:ext cx="8370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2 </a:t>
                </a:r>
                <a:r>
                  <a:rPr kumimoji="1" lang="en-US" altLang="ja-JP" sz="2400" dirty="0" err="1" smtClean="0"/>
                  <a:t>Im</a:t>
                </a:r>
                <a:r>
                  <a:rPr kumimoji="1" lang="en-US" altLang="ja-JP" dirty="0" smtClean="0"/>
                  <a:t>  </a:t>
                </a:r>
                <a:endParaRPr kumimoji="1" lang="ja-JP" altLang="en-US" dirty="0"/>
              </a:p>
            </p:txBody>
          </p:sp>
          <p:grpSp>
            <p:nvGrpSpPr>
              <p:cNvPr id="207" name="グループ化 206"/>
              <p:cNvGrpSpPr/>
              <p:nvPr/>
            </p:nvGrpSpPr>
            <p:grpSpPr>
              <a:xfrm>
                <a:off x="3995936" y="2960948"/>
                <a:ext cx="1989522" cy="940659"/>
                <a:chOff x="4932040" y="3084572"/>
                <a:chExt cx="2670911" cy="1262824"/>
              </a:xfrm>
            </p:grpSpPr>
            <p:sp>
              <p:nvSpPr>
                <p:cNvPr id="173" name="フリーフォーム 172"/>
                <p:cNvSpPr/>
                <p:nvPr/>
              </p:nvSpPr>
              <p:spPr>
                <a:xfrm>
                  <a:off x="6897942" y="3645024"/>
                  <a:ext cx="705009" cy="96994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76" name="グループ化 175"/>
                <p:cNvGrpSpPr/>
                <p:nvPr/>
              </p:nvGrpSpPr>
              <p:grpSpPr>
                <a:xfrm>
                  <a:off x="6158151" y="3084572"/>
                  <a:ext cx="307054" cy="1262824"/>
                  <a:chOff x="3051208" y="4077072"/>
                  <a:chExt cx="560276" cy="2304256"/>
                </a:xfrm>
              </p:grpSpPr>
              <p:cxnSp>
                <p:nvCxnSpPr>
                  <p:cNvPr id="177" name="直線コネクタ 176"/>
                  <p:cNvCxnSpPr/>
                  <p:nvPr/>
                </p:nvCxnSpPr>
                <p:spPr>
                  <a:xfrm>
                    <a:off x="3333815" y="4293096"/>
                    <a:ext cx="0" cy="187220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線コネクタ 177"/>
                  <p:cNvCxnSpPr/>
                  <p:nvPr/>
                </p:nvCxnSpPr>
                <p:spPr>
                  <a:xfrm>
                    <a:off x="3337142" y="6165304"/>
                    <a:ext cx="274342" cy="21602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線コネクタ 178"/>
                  <p:cNvCxnSpPr/>
                  <p:nvPr/>
                </p:nvCxnSpPr>
                <p:spPr>
                  <a:xfrm>
                    <a:off x="3051208" y="4077072"/>
                    <a:ext cx="274342" cy="21602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1" name="直線矢印コネクタ 170"/>
                <p:cNvCxnSpPr/>
                <p:nvPr/>
              </p:nvCxnSpPr>
              <p:spPr>
                <a:xfrm flipH="1">
                  <a:off x="5014494" y="3881851"/>
                  <a:ext cx="286839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テキスト ボックス 171"/>
                <p:cNvSpPr txBox="1"/>
                <p:nvPr/>
              </p:nvSpPr>
              <p:spPr>
                <a:xfrm>
                  <a:off x="4932040" y="3759423"/>
                  <a:ext cx="45174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q</a:t>
                  </a:r>
                  <a:endParaRPr kumimoji="1" lang="ja-JP" altLang="en-US" sz="2400" b="1" dirty="0"/>
                </a:p>
              </p:txBody>
            </p:sp>
            <p:cxnSp>
              <p:nvCxnSpPr>
                <p:cNvPr id="169" name="直線矢印コネクタ 168"/>
                <p:cNvCxnSpPr/>
                <p:nvPr/>
              </p:nvCxnSpPr>
              <p:spPr>
                <a:xfrm flipH="1">
                  <a:off x="7236296" y="3871852"/>
                  <a:ext cx="286839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0" name="テキスト ボックス 169"/>
                <p:cNvSpPr txBox="1"/>
                <p:nvPr/>
              </p:nvSpPr>
              <p:spPr>
                <a:xfrm>
                  <a:off x="7164288" y="3759423"/>
                  <a:ext cx="3138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q</a:t>
                  </a:r>
                  <a:endParaRPr kumimoji="1" lang="ja-JP" altLang="en-US" sz="2400" b="1" dirty="0"/>
                </a:p>
              </p:txBody>
            </p:sp>
            <p:grpSp>
              <p:nvGrpSpPr>
                <p:cNvPr id="183" name="グループ化 182"/>
                <p:cNvGrpSpPr/>
                <p:nvPr/>
              </p:nvGrpSpPr>
              <p:grpSpPr>
                <a:xfrm rot="5400000">
                  <a:off x="6616802" y="3994411"/>
                  <a:ext cx="443812" cy="92150"/>
                  <a:chOff x="2699791" y="2123360"/>
                  <a:chExt cx="1040420" cy="216025"/>
                </a:xfrm>
              </p:grpSpPr>
              <p:sp>
                <p:nvSpPr>
                  <p:cNvPr id="187" name="フリーフォーム 186"/>
                  <p:cNvSpPr/>
                  <p:nvPr/>
                </p:nvSpPr>
                <p:spPr bwMode="auto">
                  <a:xfrm flipH="1">
                    <a:off x="2699791" y="2169293"/>
                    <a:ext cx="824395" cy="124160"/>
                  </a:xfrm>
                  <a:custGeom>
                    <a:avLst/>
                    <a:gdLst>
                      <a:gd name="connsiteX0" fmla="*/ 0 w 6371771"/>
                      <a:gd name="connsiteY0" fmla="*/ 803124 h 1533677"/>
                      <a:gd name="connsiteX1" fmla="*/ 682171 w 6371771"/>
                      <a:gd name="connsiteY1" fmla="*/ 120953 h 1533677"/>
                      <a:gd name="connsiteX2" fmla="*/ 1407885 w 6371771"/>
                      <a:gd name="connsiteY2" fmla="*/ 1528839 h 1533677"/>
                      <a:gd name="connsiteX3" fmla="*/ 2133600 w 6371771"/>
                      <a:gd name="connsiteY3" fmla="*/ 106439 h 1533677"/>
                      <a:gd name="connsiteX4" fmla="*/ 2844800 w 6371771"/>
                      <a:gd name="connsiteY4" fmla="*/ 1528839 h 1533677"/>
                      <a:gd name="connsiteX5" fmla="*/ 3570514 w 6371771"/>
                      <a:gd name="connsiteY5" fmla="*/ 77410 h 1533677"/>
                      <a:gd name="connsiteX6" fmla="*/ 4281714 w 6371771"/>
                      <a:gd name="connsiteY6" fmla="*/ 1514324 h 1533677"/>
                      <a:gd name="connsiteX7" fmla="*/ 4978400 w 6371771"/>
                      <a:gd name="connsiteY7" fmla="*/ 91924 h 1533677"/>
                      <a:gd name="connsiteX8" fmla="*/ 5733143 w 6371771"/>
                      <a:gd name="connsiteY8" fmla="*/ 1514324 h 1533677"/>
                      <a:gd name="connsiteX9" fmla="*/ 6371771 w 6371771"/>
                      <a:gd name="connsiteY9" fmla="*/ 77410 h 1533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71771" h="1533677">
                        <a:moveTo>
                          <a:pt x="0" y="803124"/>
                        </a:moveTo>
                        <a:cubicBezTo>
                          <a:pt x="223761" y="401562"/>
                          <a:pt x="447523" y="0"/>
                          <a:pt x="682171" y="120953"/>
                        </a:cubicBezTo>
                        <a:cubicBezTo>
                          <a:pt x="916819" y="241906"/>
                          <a:pt x="1165980" y="1531258"/>
                          <a:pt x="1407885" y="1528839"/>
                        </a:cubicBezTo>
                        <a:cubicBezTo>
                          <a:pt x="1649790" y="1526420"/>
                          <a:pt x="1894114" y="106439"/>
                          <a:pt x="2133600" y="106439"/>
                        </a:cubicBezTo>
                        <a:cubicBezTo>
                          <a:pt x="2373086" y="106439"/>
                          <a:pt x="2605314" y="1533677"/>
                          <a:pt x="2844800" y="1528839"/>
                        </a:cubicBezTo>
                        <a:cubicBezTo>
                          <a:pt x="3084286" y="1524001"/>
                          <a:pt x="3331028" y="79829"/>
                          <a:pt x="3570514" y="77410"/>
                        </a:cubicBezTo>
                        <a:cubicBezTo>
                          <a:pt x="3810000" y="74991"/>
                          <a:pt x="4047066" y="1511905"/>
                          <a:pt x="4281714" y="1514324"/>
                        </a:cubicBezTo>
                        <a:cubicBezTo>
                          <a:pt x="4516362" y="1516743"/>
                          <a:pt x="4736495" y="91924"/>
                          <a:pt x="4978400" y="91924"/>
                        </a:cubicBezTo>
                        <a:cubicBezTo>
                          <a:pt x="5220305" y="91924"/>
                          <a:pt x="5500915" y="1516743"/>
                          <a:pt x="5733143" y="1514324"/>
                        </a:cubicBezTo>
                        <a:cubicBezTo>
                          <a:pt x="5965371" y="1511905"/>
                          <a:pt x="6168571" y="794657"/>
                          <a:pt x="6371771" y="77410"/>
                        </a:cubicBezTo>
                      </a:path>
                    </a:pathLst>
                  </a:custGeom>
                  <a:ln w="38100">
                    <a:solidFill>
                      <a:srgbClr val="00B05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188" name="グループ化 187"/>
                  <p:cNvGrpSpPr/>
                  <p:nvPr/>
                </p:nvGrpSpPr>
                <p:grpSpPr>
                  <a:xfrm>
                    <a:off x="3524186" y="2123360"/>
                    <a:ext cx="216025" cy="216025"/>
                    <a:chOff x="4067944" y="1556791"/>
                    <a:chExt cx="216025" cy="216025"/>
                  </a:xfrm>
                </p:grpSpPr>
                <p:sp>
                  <p:nvSpPr>
                    <p:cNvPr id="189" name="円/楕円 188"/>
                    <p:cNvSpPr/>
                    <p:nvPr/>
                  </p:nvSpPr>
                  <p:spPr>
                    <a:xfrm>
                      <a:off x="4067944" y="1556791"/>
                      <a:ext cx="216025" cy="2160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190" name="直線コネクタ 189"/>
                    <p:cNvCxnSpPr>
                      <a:stCxn id="189" idx="1"/>
                      <a:endCxn id="189" idx="5"/>
                    </p:cNvCxnSpPr>
                    <p:nvPr/>
                  </p:nvCxnSpPr>
                  <p:spPr>
                    <a:xfrm>
                      <a:off x="4099580" y="1588427"/>
                      <a:ext cx="152753" cy="152753"/>
                    </a:xfrm>
                    <a:prstGeom prst="line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直線コネクタ 190"/>
                    <p:cNvCxnSpPr>
                      <a:stCxn id="189" idx="7"/>
                      <a:endCxn id="189" idx="3"/>
                    </p:cNvCxnSpPr>
                    <p:nvPr/>
                  </p:nvCxnSpPr>
                  <p:spPr>
                    <a:xfrm flipH="1">
                      <a:off x="4099580" y="1588427"/>
                      <a:ext cx="152753" cy="152753"/>
                    </a:xfrm>
                    <a:prstGeom prst="line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84" name="直線コネクタ 183"/>
                <p:cNvCxnSpPr/>
                <p:nvPr/>
              </p:nvCxnSpPr>
              <p:spPr>
                <a:xfrm>
                  <a:off x="5917168" y="3677644"/>
                  <a:ext cx="805404" cy="0"/>
                </a:xfrm>
                <a:prstGeom prst="line">
                  <a:avLst/>
                </a:prstGeom>
                <a:ln w="76200" cmpd="dbl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5" name="二等辺三角形 184"/>
                <p:cNvSpPr/>
                <p:nvPr/>
              </p:nvSpPr>
              <p:spPr>
                <a:xfrm rot="18137989">
                  <a:off x="6703424" y="3620880"/>
                  <a:ext cx="191709" cy="15134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8" name="フリーフォーム 197"/>
                <p:cNvSpPr/>
                <p:nvPr/>
              </p:nvSpPr>
              <p:spPr>
                <a:xfrm>
                  <a:off x="5013276" y="3620038"/>
                  <a:ext cx="705009" cy="96994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00" name="グループ化 199"/>
                <p:cNvGrpSpPr/>
                <p:nvPr/>
              </p:nvGrpSpPr>
              <p:grpSpPr>
                <a:xfrm rot="5400000">
                  <a:off x="5593613" y="3993845"/>
                  <a:ext cx="443812" cy="92150"/>
                  <a:chOff x="2699791" y="2123360"/>
                  <a:chExt cx="1040420" cy="216025"/>
                </a:xfrm>
              </p:grpSpPr>
              <p:sp>
                <p:nvSpPr>
                  <p:cNvPr id="201" name="フリーフォーム 200"/>
                  <p:cNvSpPr/>
                  <p:nvPr/>
                </p:nvSpPr>
                <p:spPr bwMode="auto">
                  <a:xfrm flipH="1">
                    <a:off x="2699791" y="2169293"/>
                    <a:ext cx="824395" cy="124160"/>
                  </a:xfrm>
                  <a:custGeom>
                    <a:avLst/>
                    <a:gdLst>
                      <a:gd name="connsiteX0" fmla="*/ 0 w 6371771"/>
                      <a:gd name="connsiteY0" fmla="*/ 803124 h 1533677"/>
                      <a:gd name="connsiteX1" fmla="*/ 682171 w 6371771"/>
                      <a:gd name="connsiteY1" fmla="*/ 120953 h 1533677"/>
                      <a:gd name="connsiteX2" fmla="*/ 1407885 w 6371771"/>
                      <a:gd name="connsiteY2" fmla="*/ 1528839 h 1533677"/>
                      <a:gd name="connsiteX3" fmla="*/ 2133600 w 6371771"/>
                      <a:gd name="connsiteY3" fmla="*/ 106439 h 1533677"/>
                      <a:gd name="connsiteX4" fmla="*/ 2844800 w 6371771"/>
                      <a:gd name="connsiteY4" fmla="*/ 1528839 h 1533677"/>
                      <a:gd name="connsiteX5" fmla="*/ 3570514 w 6371771"/>
                      <a:gd name="connsiteY5" fmla="*/ 77410 h 1533677"/>
                      <a:gd name="connsiteX6" fmla="*/ 4281714 w 6371771"/>
                      <a:gd name="connsiteY6" fmla="*/ 1514324 h 1533677"/>
                      <a:gd name="connsiteX7" fmla="*/ 4978400 w 6371771"/>
                      <a:gd name="connsiteY7" fmla="*/ 91924 h 1533677"/>
                      <a:gd name="connsiteX8" fmla="*/ 5733143 w 6371771"/>
                      <a:gd name="connsiteY8" fmla="*/ 1514324 h 1533677"/>
                      <a:gd name="connsiteX9" fmla="*/ 6371771 w 6371771"/>
                      <a:gd name="connsiteY9" fmla="*/ 77410 h 1533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71771" h="1533677">
                        <a:moveTo>
                          <a:pt x="0" y="803124"/>
                        </a:moveTo>
                        <a:cubicBezTo>
                          <a:pt x="223761" y="401562"/>
                          <a:pt x="447523" y="0"/>
                          <a:pt x="682171" y="120953"/>
                        </a:cubicBezTo>
                        <a:cubicBezTo>
                          <a:pt x="916819" y="241906"/>
                          <a:pt x="1165980" y="1531258"/>
                          <a:pt x="1407885" y="1528839"/>
                        </a:cubicBezTo>
                        <a:cubicBezTo>
                          <a:pt x="1649790" y="1526420"/>
                          <a:pt x="1894114" y="106439"/>
                          <a:pt x="2133600" y="106439"/>
                        </a:cubicBezTo>
                        <a:cubicBezTo>
                          <a:pt x="2373086" y="106439"/>
                          <a:pt x="2605314" y="1533677"/>
                          <a:pt x="2844800" y="1528839"/>
                        </a:cubicBezTo>
                        <a:cubicBezTo>
                          <a:pt x="3084286" y="1524001"/>
                          <a:pt x="3331028" y="79829"/>
                          <a:pt x="3570514" y="77410"/>
                        </a:cubicBezTo>
                        <a:cubicBezTo>
                          <a:pt x="3810000" y="74991"/>
                          <a:pt x="4047066" y="1511905"/>
                          <a:pt x="4281714" y="1514324"/>
                        </a:cubicBezTo>
                        <a:cubicBezTo>
                          <a:pt x="4516362" y="1516743"/>
                          <a:pt x="4736495" y="91924"/>
                          <a:pt x="4978400" y="91924"/>
                        </a:cubicBezTo>
                        <a:cubicBezTo>
                          <a:pt x="5220305" y="91924"/>
                          <a:pt x="5500915" y="1516743"/>
                          <a:pt x="5733143" y="1514324"/>
                        </a:cubicBezTo>
                        <a:cubicBezTo>
                          <a:pt x="5965371" y="1511905"/>
                          <a:pt x="6168571" y="794657"/>
                          <a:pt x="6371771" y="77410"/>
                        </a:cubicBezTo>
                      </a:path>
                    </a:pathLst>
                  </a:custGeom>
                  <a:ln w="38100">
                    <a:solidFill>
                      <a:srgbClr val="00B05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202" name="グループ化 201"/>
                  <p:cNvGrpSpPr/>
                  <p:nvPr/>
                </p:nvGrpSpPr>
                <p:grpSpPr>
                  <a:xfrm>
                    <a:off x="3524186" y="2123360"/>
                    <a:ext cx="216025" cy="216025"/>
                    <a:chOff x="4067944" y="1556791"/>
                    <a:chExt cx="216025" cy="216025"/>
                  </a:xfrm>
                </p:grpSpPr>
                <p:sp>
                  <p:nvSpPr>
                    <p:cNvPr id="203" name="円/楕円 202"/>
                    <p:cNvSpPr/>
                    <p:nvPr/>
                  </p:nvSpPr>
                  <p:spPr>
                    <a:xfrm>
                      <a:off x="4067944" y="1556791"/>
                      <a:ext cx="216025" cy="21602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204" name="直線コネクタ 203"/>
                    <p:cNvCxnSpPr>
                      <a:stCxn id="203" idx="1"/>
                      <a:endCxn id="203" idx="5"/>
                    </p:cNvCxnSpPr>
                    <p:nvPr/>
                  </p:nvCxnSpPr>
                  <p:spPr>
                    <a:xfrm>
                      <a:off x="4099580" y="1588427"/>
                      <a:ext cx="152753" cy="152753"/>
                    </a:xfrm>
                    <a:prstGeom prst="line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直線コネクタ 204"/>
                    <p:cNvCxnSpPr>
                      <a:stCxn id="203" idx="7"/>
                      <a:endCxn id="203" idx="3"/>
                    </p:cNvCxnSpPr>
                    <p:nvPr/>
                  </p:nvCxnSpPr>
                  <p:spPr>
                    <a:xfrm flipH="1">
                      <a:off x="4099580" y="1588427"/>
                      <a:ext cx="152753" cy="152753"/>
                    </a:xfrm>
                    <a:prstGeom prst="line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06" name="二等辺三角形 205"/>
                <p:cNvSpPr/>
                <p:nvPr/>
              </p:nvSpPr>
              <p:spPr>
                <a:xfrm rot="18137989">
                  <a:off x="5700207" y="3618801"/>
                  <a:ext cx="191709" cy="151349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08" name="テキスト ボックス 207"/>
            <p:cNvSpPr txBox="1"/>
            <p:nvPr/>
          </p:nvSpPr>
          <p:spPr>
            <a:xfrm>
              <a:off x="286658" y="2924944"/>
              <a:ext cx="3988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00B0F0"/>
                  </a:solidFill>
                </a:rPr>
                <a:t>Anisotropic o</a:t>
              </a:r>
              <a:r>
                <a:rPr kumimoji="1" lang="en-US" altLang="ja-JP" sz="2000" dirty="0" smtClean="0">
                  <a:solidFill>
                    <a:srgbClr val="00B0F0"/>
                  </a:solidFill>
                </a:rPr>
                <a:t>n-shell pion production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pic>
          <p:nvPicPr>
            <p:cNvPr id="71" name="図 70" descr="\begin{document}&#10;\begin{align*}&#10;q_\pi = q + q_{\rm ext}&#10;\end{align*}&#10;\end{document}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80" y="6390544"/>
              <a:ext cx="2116058" cy="314820"/>
            </a:xfrm>
            <a:prstGeom prst="rect">
              <a:avLst/>
            </a:prstGeom>
          </p:spPr>
        </p:pic>
        <p:pic>
          <p:nvPicPr>
            <p:cNvPr id="82" name="図 81" descr="\begin{document}&#10;\begin{align*}&#10;\bar B(q_{\rm ext}) = \int\!\!d^4x \, B(x) \, e^{i x q_{\rm ext} } &#10;\end{align*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79" y="5701251"/>
              <a:ext cx="3104080" cy="617931"/>
            </a:xfrm>
            <a:prstGeom prst="rect">
              <a:avLst/>
            </a:prstGeom>
          </p:spPr>
        </p:pic>
        <p:pic>
          <p:nvPicPr>
            <p:cNvPr id="88" name="図 87" descr="\begin{document}&#10;\begin{eqnarray}&#10;&amp;=&amp; 2 \, {\rm Im} \int\!\!d^4q_\pi \ &#10;g^2 \cdot  \frac{i}{q_\pi^2 - m_\pi^2 +i\epsilon} &#10;\cdot q_\mu \tilde F^{\mu\nu} \tilde F_{\nu \sigma} q^\sigma&#10;\nonumber&#10;\\&#10;&amp;=&amp; 2 \int\!\!d^4q_\pi \ &#10;(g \bar B)^2 q_\parallel ^2 \cdot 2 \pi \delta(q_\pi^2 - m_\pi^2)&#10;\nonumber&#10;\end{eqnarray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3757886"/>
              <a:ext cx="5125984" cy="1291294"/>
            </a:xfrm>
            <a:prstGeom prst="rect">
              <a:avLst/>
            </a:prstGeom>
          </p:spPr>
        </p:pic>
        <p:pic>
          <p:nvPicPr>
            <p:cNvPr id="89" name="図 88" descr="\begin{document}&#10;\begin{align*}&#10;q_\parallel^2 = q_0^2 - q_z^2 = a + b \cdot \cos \, 2\theta&#10;\end{align*}&#10;\end{document}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531" y="5733256"/>
              <a:ext cx="4184953" cy="449448"/>
            </a:xfrm>
            <a:prstGeom prst="rect">
              <a:avLst/>
            </a:prstGeom>
          </p:spPr>
        </p:pic>
        <p:sp>
          <p:nvSpPr>
            <p:cNvPr id="95" name="テキスト ボックス 94"/>
            <p:cNvSpPr txBox="1"/>
            <p:nvPr/>
          </p:nvSpPr>
          <p:spPr>
            <a:xfrm>
              <a:off x="467544" y="5356934"/>
              <a:ext cx="3809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B050"/>
                  </a:solidFill>
                </a:rPr>
                <a:t>Fourier component of an external field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5143751" y="5331919"/>
              <a:ext cx="2810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B050"/>
                  </a:solidFill>
                </a:rPr>
                <a:t>Anisotropic pion production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24" name="テキスト ボックス 223"/>
          <p:cNvSpPr txBox="1"/>
          <p:nvPr/>
        </p:nvSpPr>
        <p:spPr>
          <a:xfrm>
            <a:off x="356701" y="800708"/>
            <a:ext cx="3226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B0F0"/>
                </a:solidFill>
              </a:rPr>
              <a:t>Isotropic </a:t>
            </a:r>
            <a:r>
              <a:rPr lang="en-US" altLang="ja-JP" sz="2000" dirty="0" err="1" smtClean="0">
                <a:solidFill>
                  <a:srgbClr val="00B0F0"/>
                </a:solidFill>
              </a:rPr>
              <a:t>dilepton</a:t>
            </a:r>
            <a:r>
              <a:rPr kumimoji="1" lang="en-US" altLang="ja-JP" sz="2000" dirty="0" smtClean="0">
                <a:solidFill>
                  <a:srgbClr val="00B0F0"/>
                </a:solidFill>
              </a:rPr>
              <a:t> production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" y="764704"/>
            <a:ext cx="445273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27584" y="143344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Decay rates in three modes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620629" y="116632"/>
            <a:ext cx="4415867" cy="3296229"/>
            <a:chOff x="4620629" y="116632"/>
            <a:chExt cx="4415867" cy="32962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629" y="692696"/>
              <a:ext cx="4415867" cy="272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5993237" y="116632"/>
              <a:ext cx="1670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Mean </a:t>
              </a:r>
              <a:r>
                <a:rPr lang="en-US" altLang="ja-JP" dirty="0" smtClean="0"/>
                <a:t>lifetime</a:t>
              </a:r>
              <a:endParaRPr kumimoji="1" lang="ja-JP" altLang="en-US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395536" y="3789040"/>
            <a:ext cx="8568952" cy="3024336"/>
            <a:chOff x="395536" y="3789040"/>
            <a:chExt cx="8568952" cy="30243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356925"/>
              <a:ext cx="4168050" cy="2456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197" y="4356925"/>
              <a:ext cx="4011291" cy="236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456976" y="3789040"/>
              <a:ext cx="4208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Energy dependence of the decay rates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769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27" y="781572"/>
            <a:ext cx="3740798" cy="234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4" y="732394"/>
            <a:ext cx="37454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5496" y="183442"/>
            <a:ext cx="541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Field-strength dependence of the branching ratio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79512" y="3645024"/>
            <a:ext cx="4496744" cy="3168352"/>
            <a:chOff x="179512" y="3645024"/>
            <a:chExt cx="4496744" cy="316835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36" y="4064804"/>
              <a:ext cx="4129048" cy="274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79512" y="3645024"/>
              <a:ext cx="4496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Angle dependence of the branching ratio</a:t>
              </a:r>
              <a:endParaRPr kumimoji="1" lang="ja-JP" altLang="en-US" dirty="0"/>
            </a:p>
          </p:txBody>
        </p:sp>
      </p:grpSp>
      <p:pic>
        <p:nvPicPr>
          <p:cNvPr id="5" name="図 4" descr="\begin{document}&#10;\begin{align*}&#10;R_x = \frac{\Gamma_x} { \Gamma_{2\gamma} + \Gamma_{\rm Dalitz} + \Gamma_{Be^+e^-} }&#10;\end{align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11" y="44624"/>
            <a:ext cx="3472185" cy="687770"/>
          </a:xfrm>
          <a:prstGeom prst="rect">
            <a:avLst/>
          </a:prstGeom>
          <a:solidFill>
            <a:srgbClr val="BDFFBD"/>
          </a:solidFill>
        </p:spPr>
      </p:pic>
      <p:grpSp>
        <p:nvGrpSpPr>
          <p:cNvPr id="7" name="グループ化 6"/>
          <p:cNvGrpSpPr/>
          <p:nvPr/>
        </p:nvGrpSpPr>
        <p:grpSpPr>
          <a:xfrm>
            <a:off x="4763432" y="3645024"/>
            <a:ext cx="4129048" cy="3168352"/>
            <a:chOff x="4763432" y="3645024"/>
            <a:chExt cx="4129048" cy="3168352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3432" y="4108138"/>
              <a:ext cx="4129048" cy="270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4941266" y="3645024"/>
              <a:ext cx="3663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Angle dependence of the lifetime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92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3025401"/>
            <a:ext cx="3490867" cy="199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46250"/>
            <a:ext cx="3428615" cy="210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835696" y="915107"/>
            <a:ext cx="569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Profiles of </a:t>
            </a:r>
            <a:r>
              <a:rPr lang="en-US" altLang="ja-JP" sz="2400" dirty="0">
                <a:solidFill>
                  <a:srgbClr val="7030A0"/>
                </a:solidFill>
              </a:rPr>
              <a:t>time-dependence</a:t>
            </a:r>
            <a:r>
              <a:rPr kumimoji="1" lang="en-US" altLang="ja-JP" sz="2400" dirty="0" smtClean="0">
                <a:solidFill>
                  <a:srgbClr val="7030A0"/>
                </a:solidFill>
              </a:rPr>
              <a:t> magnetic fields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253386" y="2178951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7030A0"/>
                </a:solidFill>
              </a:rPr>
              <a:t>Time-dependence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702242" y="2205628"/>
            <a:ext cx="2589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7030A0"/>
                </a:solidFill>
              </a:rPr>
              <a:t>Fourier component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90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67644" y="107921"/>
            <a:ext cx="2837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err="1" smtClean="0">
                <a:solidFill>
                  <a:srgbClr val="00B050"/>
                </a:solidFill>
              </a:rPr>
              <a:t>Primakoff</a:t>
            </a:r>
            <a:r>
              <a:rPr kumimoji="1" lang="en-US" altLang="ja-JP" sz="3200" i="1" dirty="0" smtClean="0">
                <a:solidFill>
                  <a:srgbClr val="00B050"/>
                </a:solidFill>
              </a:rPr>
              <a:t> effect</a:t>
            </a:r>
            <a:endParaRPr kumimoji="1" lang="ja-JP" altLang="en-US" sz="3200" i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3" y="830602"/>
            <a:ext cx="2706184" cy="186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504548" y="1507557"/>
            <a:ext cx="54699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1950: First observation of neutral pion</a:t>
            </a:r>
            <a:endParaRPr lang="en-US" altLang="ja-JP" dirty="0">
              <a:solidFill>
                <a:schemeClr val="tx2"/>
              </a:solidFill>
            </a:endParaRPr>
          </a:p>
          <a:p>
            <a:r>
              <a:rPr kumimoji="1" lang="en-US" altLang="ja-JP" dirty="0" smtClean="0">
                <a:solidFill>
                  <a:schemeClr val="tx2"/>
                </a:solidFill>
              </a:rPr>
              <a:t>Dominant decay mode </a:t>
            </a:r>
            <a:r>
              <a:rPr lang="en-US" altLang="ja-JP" dirty="0" smtClean="0">
                <a:solidFill>
                  <a:schemeClr val="tx2"/>
                </a:solidFill>
              </a:rPr>
              <a:t>was found experimentally.</a:t>
            </a:r>
          </a:p>
          <a:p>
            <a:endParaRPr kumimoji="1" lang="en-US" altLang="ja-JP" dirty="0" smtClean="0">
              <a:solidFill>
                <a:schemeClr val="tx2"/>
              </a:solidFill>
            </a:endParaRPr>
          </a:p>
          <a:p>
            <a:r>
              <a:rPr lang="en-US" altLang="ja-JP" dirty="0">
                <a:solidFill>
                  <a:schemeClr val="tx2"/>
                </a:solidFill>
              </a:rPr>
              <a:t>1951: </a:t>
            </a:r>
            <a:r>
              <a:rPr lang="en-US" altLang="ja-JP" dirty="0" err="1" smtClean="0">
                <a:solidFill>
                  <a:schemeClr val="tx2"/>
                </a:solidFill>
              </a:rPr>
              <a:t>Primakoff</a:t>
            </a:r>
            <a:r>
              <a:rPr lang="en-US" altLang="ja-JP" dirty="0" smtClean="0">
                <a:solidFill>
                  <a:schemeClr val="tx2"/>
                </a:solidFill>
              </a:rPr>
              <a:t>  proposed a pion production mechanism</a:t>
            </a:r>
          </a:p>
          <a:p>
            <a:r>
              <a:rPr lang="en-US" altLang="ja-JP" dirty="0" smtClean="0">
                <a:solidFill>
                  <a:schemeClr val="tx2"/>
                </a:solidFill>
              </a:rPr>
              <a:t>           in atomic Coulomb field</a:t>
            </a:r>
            <a:endParaRPr lang="ja-JP" altLang="en-US" dirty="0">
              <a:solidFill>
                <a:schemeClr val="tx2"/>
              </a:solidFill>
            </a:endParaRPr>
          </a:p>
          <a:p>
            <a:endParaRPr kumimoji="1" lang="en-US" altLang="ja-JP" dirty="0">
              <a:solidFill>
                <a:schemeClr val="tx2"/>
              </a:solidFill>
            </a:endParaRPr>
          </a:p>
          <a:p>
            <a:r>
              <a:rPr lang="en-US" altLang="ja-JP" dirty="0" smtClean="0">
                <a:solidFill>
                  <a:schemeClr val="tx2"/>
                </a:solidFill>
              </a:rPr>
              <a:t>1951: </a:t>
            </a:r>
            <a:r>
              <a:rPr lang="en-US" altLang="ja-JP" dirty="0" err="1" smtClean="0">
                <a:solidFill>
                  <a:schemeClr val="tx2"/>
                </a:solidFill>
              </a:rPr>
              <a:t>Dalitz</a:t>
            </a:r>
            <a:r>
              <a:rPr lang="en-US" altLang="ja-JP" dirty="0" smtClean="0">
                <a:solidFill>
                  <a:schemeClr val="tx2"/>
                </a:solidFill>
              </a:rPr>
              <a:t> proposed a secondary decay mode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300" y="226514"/>
            <a:ext cx="400093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9648879" y="3789040"/>
            <a:ext cx="5181296" cy="2765304"/>
            <a:chOff x="3997576" y="3436004"/>
            <a:chExt cx="5181296" cy="276530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532" y="3436004"/>
              <a:ext cx="2573340" cy="272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576" y="3541623"/>
              <a:ext cx="2671182" cy="2659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618696" y="2814561"/>
            <a:ext cx="354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Recent measurement in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JLab</a:t>
            </a:r>
            <a:r>
              <a:rPr kumimoji="1" lang="en-US" altLang="ja-JP" dirty="0" smtClean="0">
                <a:solidFill>
                  <a:srgbClr val="00B050"/>
                </a:solidFill>
              </a:rPr>
              <a:t> (2011)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(</a:t>
            </a:r>
            <a:r>
              <a:rPr lang="en-US" altLang="ja-JP" dirty="0" err="1" smtClean="0">
                <a:solidFill>
                  <a:srgbClr val="00B050"/>
                </a:solidFill>
              </a:rPr>
              <a:t>PrimEX</a:t>
            </a:r>
            <a:r>
              <a:rPr lang="en-US" altLang="ja-JP" dirty="0" smtClean="0">
                <a:solidFill>
                  <a:srgbClr val="00B050"/>
                </a:solidFill>
              </a:rPr>
              <a:t> collaboration)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03648" y="3645024"/>
            <a:ext cx="6673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Prompt photon from hard </a:t>
            </a:r>
            <a:r>
              <a:rPr kumimoji="1" lang="en-US" altLang="ja-JP" sz="2800" dirty="0" err="1" smtClean="0">
                <a:solidFill>
                  <a:srgbClr val="0070C0"/>
                </a:solidFill>
              </a:rPr>
              <a:t>parton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 scatterings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12914" y="6105490"/>
            <a:ext cx="7783221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7C80"/>
                </a:solidFill>
              </a:rPr>
              <a:t>+ Prompt photons are produced </a:t>
            </a:r>
            <a:r>
              <a:rPr lang="en-US" altLang="ja-JP" sz="2000" dirty="0" smtClean="0">
                <a:solidFill>
                  <a:srgbClr val="FF7C80"/>
                </a:solidFill>
              </a:rPr>
              <a:t>at the moment of AA (pp, </a:t>
            </a:r>
            <a:r>
              <a:rPr lang="en-US" altLang="ja-JP" sz="2000" dirty="0" err="1">
                <a:solidFill>
                  <a:srgbClr val="FF7C80"/>
                </a:solidFill>
              </a:rPr>
              <a:t>p</a:t>
            </a:r>
            <a:r>
              <a:rPr lang="en-US" altLang="ja-JP" sz="2000" dirty="0" err="1" smtClean="0">
                <a:solidFill>
                  <a:srgbClr val="FF7C80"/>
                </a:solidFill>
              </a:rPr>
              <a:t>A</a:t>
            </a:r>
            <a:r>
              <a:rPr lang="en-US" altLang="ja-JP" sz="2000" dirty="0" smtClean="0">
                <a:solidFill>
                  <a:srgbClr val="FF7C80"/>
                </a:solidFill>
              </a:rPr>
              <a:t>) collisions, </a:t>
            </a:r>
          </a:p>
          <a:p>
            <a:r>
              <a:rPr lang="en-US" altLang="ja-JP" sz="2000" dirty="0">
                <a:solidFill>
                  <a:srgbClr val="FF7C80"/>
                </a:solidFill>
              </a:rPr>
              <a:t> </a:t>
            </a:r>
            <a:r>
              <a:rPr lang="en-US" altLang="ja-JP" sz="2000" dirty="0" smtClean="0">
                <a:solidFill>
                  <a:srgbClr val="FF7C80"/>
                </a:solidFill>
              </a:rPr>
              <a:t>   so that they have much chance to interact with B-field.</a:t>
            </a:r>
            <a:endParaRPr kumimoji="1" lang="ja-JP" altLang="en-US" sz="2000" dirty="0">
              <a:solidFill>
                <a:srgbClr val="FF7C8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681893" y="4135218"/>
            <a:ext cx="5545192" cy="1908212"/>
            <a:chOff x="215516" y="800708"/>
            <a:chExt cx="5545192" cy="1908212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15516" y="800708"/>
              <a:ext cx="3266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Gluon </a:t>
              </a:r>
              <a:r>
                <a:rPr kumimoji="1" lang="en-US" altLang="ja-JP" dirty="0" err="1" smtClean="0"/>
                <a:t>compton</a:t>
              </a:r>
              <a:r>
                <a:rPr kumimoji="1" lang="en-US" altLang="ja-JP" dirty="0" smtClean="0"/>
                <a:t> scattering in LO</a:t>
              </a:r>
              <a:endParaRPr kumimoji="1" lang="ja-JP" altLang="en-US" dirty="0"/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3635896" y="1210239"/>
              <a:ext cx="1771108" cy="1390669"/>
              <a:chOff x="857566" y="848149"/>
              <a:chExt cx="1771108" cy="1390669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857566" y="848149"/>
                <a:ext cx="298699" cy="492394"/>
              </a:xfrm>
              <a:prstGeom prst="ellipse">
                <a:avLst/>
              </a:prstGeom>
              <a:pattFill prst="wdUpDiag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857566" y="1746424"/>
                <a:ext cx="298699" cy="492394"/>
              </a:xfrm>
              <a:prstGeom prst="ellipse">
                <a:avLst/>
              </a:prstGeom>
              <a:pattFill prst="wdUpDiag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 flipV="1">
                <a:off x="1006915" y="1856209"/>
                <a:ext cx="741039" cy="1606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>
                <a:off x="1747954" y="1232756"/>
                <a:ext cx="0" cy="6295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グループ化 17"/>
              <p:cNvGrpSpPr/>
              <p:nvPr/>
            </p:nvGrpSpPr>
            <p:grpSpPr>
              <a:xfrm rot="11953589">
                <a:off x="1719802" y="1807165"/>
                <a:ext cx="908872" cy="261289"/>
                <a:chOff x="1400577" y="3841496"/>
                <a:chExt cx="3312928" cy="952423"/>
              </a:xfrm>
            </p:grpSpPr>
            <p:sp>
              <p:nvSpPr>
                <p:cNvPr id="21" name="円/楕円 20"/>
                <p:cNvSpPr/>
                <p:nvPr/>
              </p:nvSpPr>
              <p:spPr>
                <a:xfrm>
                  <a:off x="1845382" y="3933056"/>
                  <a:ext cx="300304" cy="4435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円弧 21"/>
                <p:cNvSpPr/>
                <p:nvPr/>
              </p:nvSpPr>
              <p:spPr>
                <a:xfrm rot="19941566">
                  <a:off x="1400577" y="3918643"/>
                  <a:ext cx="848415" cy="790115"/>
                </a:xfrm>
                <a:prstGeom prst="arc">
                  <a:avLst>
                    <a:gd name="adj1" fmla="val 13748667"/>
                    <a:gd name="adj2" fmla="val 2065050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円弧 22"/>
                <p:cNvSpPr/>
                <p:nvPr/>
              </p:nvSpPr>
              <p:spPr>
                <a:xfrm rot="19941566">
                  <a:off x="1759974" y="3841496"/>
                  <a:ext cx="903368" cy="914400"/>
                </a:xfrm>
                <a:prstGeom prst="arc">
                  <a:avLst>
                    <a:gd name="adj1" fmla="val 15152873"/>
                    <a:gd name="adj2" fmla="val 2048255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2267744" y="3933056"/>
                  <a:ext cx="300304" cy="4435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円/楕円 24"/>
                <p:cNvSpPr/>
                <p:nvPr/>
              </p:nvSpPr>
              <p:spPr>
                <a:xfrm>
                  <a:off x="2697206" y="3960959"/>
                  <a:ext cx="300304" cy="4435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円弧 25"/>
                <p:cNvSpPr/>
                <p:nvPr/>
              </p:nvSpPr>
              <p:spPr>
                <a:xfrm rot="19941566">
                  <a:off x="2161353" y="3866840"/>
                  <a:ext cx="914400" cy="914400"/>
                </a:xfrm>
                <a:prstGeom prst="arc">
                  <a:avLst>
                    <a:gd name="adj1" fmla="val 15288936"/>
                    <a:gd name="adj2" fmla="val 2065050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円弧 26"/>
                <p:cNvSpPr/>
                <p:nvPr/>
              </p:nvSpPr>
              <p:spPr>
                <a:xfrm rot="19941566">
                  <a:off x="2645022" y="3873642"/>
                  <a:ext cx="885076" cy="914400"/>
                </a:xfrm>
                <a:prstGeom prst="arc">
                  <a:avLst>
                    <a:gd name="adj1" fmla="val 15152873"/>
                    <a:gd name="adj2" fmla="val 2033161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円/楕円 27"/>
                <p:cNvSpPr/>
                <p:nvPr/>
              </p:nvSpPr>
              <p:spPr>
                <a:xfrm>
                  <a:off x="3119568" y="3960959"/>
                  <a:ext cx="300304" cy="4435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3573574" y="3971079"/>
                  <a:ext cx="300304" cy="4435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円弧 29"/>
                <p:cNvSpPr/>
                <p:nvPr/>
              </p:nvSpPr>
              <p:spPr>
                <a:xfrm rot="19941566">
                  <a:off x="3037721" y="3876960"/>
                  <a:ext cx="914400" cy="914400"/>
                </a:xfrm>
                <a:prstGeom prst="arc">
                  <a:avLst>
                    <a:gd name="adj1" fmla="val 14782402"/>
                    <a:gd name="adj2" fmla="val 2065050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円弧 30"/>
                <p:cNvSpPr/>
                <p:nvPr/>
              </p:nvSpPr>
              <p:spPr>
                <a:xfrm rot="19941566">
                  <a:off x="3488166" y="3879519"/>
                  <a:ext cx="903368" cy="914400"/>
                </a:xfrm>
                <a:prstGeom prst="arc">
                  <a:avLst>
                    <a:gd name="adj1" fmla="val 15152873"/>
                    <a:gd name="adj2" fmla="val 2048255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3995936" y="3971079"/>
                  <a:ext cx="300304" cy="4435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円弧 32"/>
                <p:cNvSpPr/>
                <p:nvPr/>
              </p:nvSpPr>
              <p:spPr>
                <a:xfrm rot="19941566">
                  <a:off x="3859911" y="3927112"/>
                  <a:ext cx="853594" cy="771688"/>
                </a:xfrm>
                <a:prstGeom prst="arc">
                  <a:avLst>
                    <a:gd name="adj1" fmla="val 15288936"/>
                    <a:gd name="adj2" fmla="val 2141953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9" name="直線コネクタ 18"/>
              <p:cNvCxnSpPr/>
              <p:nvPr/>
            </p:nvCxnSpPr>
            <p:spPr>
              <a:xfrm>
                <a:off x="1006915" y="1094346"/>
                <a:ext cx="726526" cy="1384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フリーフォーム 19"/>
              <p:cNvSpPr/>
              <p:nvPr/>
            </p:nvSpPr>
            <p:spPr>
              <a:xfrm rot="20869879">
                <a:off x="1728936" y="1113910"/>
                <a:ext cx="819985" cy="9928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3563888" y="800708"/>
                  <a:ext cx="2196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b="0" i="1" dirty="0" smtClean="0">
                          <a:latin typeface="Cambria Math"/>
                        </a:rPr>
                        <m:t>𝑞</m:t>
                      </m:r>
                      <m:acc>
                        <m:accPr>
                          <m:chr m:val="̅"/>
                          <m:ctrlPr>
                            <a:rPr kumimoji="1" lang="en-US" altLang="ja-JP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ja-JP" b="0" i="1" dirty="0" smtClean="0"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a14:m>
                  <a:r>
                    <a:rPr kumimoji="1" lang="ja-JP" altLang="en-US" dirty="0" smtClean="0"/>
                    <a:t> </a:t>
                  </a:r>
                  <a:r>
                    <a:rPr kumimoji="1" lang="en-US" altLang="ja-JP" dirty="0" smtClean="0"/>
                    <a:t>annihilation in LO 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800708"/>
                  <a:ext cx="219682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385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グループ化 35"/>
            <p:cNvGrpSpPr/>
            <p:nvPr/>
          </p:nvGrpSpPr>
          <p:grpSpPr>
            <a:xfrm>
              <a:off x="888925" y="1221901"/>
              <a:ext cx="1704204" cy="1487019"/>
              <a:chOff x="888925" y="1210239"/>
              <a:chExt cx="1704204" cy="1487019"/>
            </a:xfrm>
          </p:grpSpPr>
          <p:sp>
            <p:nvSpPr>
              <p:cNvPr id="37" name="円/楕円 36"/>
              <p:cNvSpPr/>
              <p:nvPr/>
            </p:nvSpPr>
            <p:spPr>
              <a:xfrm>
                <a:off x="900522" y="1210239"/>
                <a:ext cx="298699" cy="492394"/>
              </a:xfrm>
              <a:prstGeom prst="ellipse">
                <a:avLst/>
              </a:prstGeom>
              <a:pattFill prst="wdUpDiag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888925" y="2204864"/>
                <a:ext cx="298699" cy="492394"/>
              </a:xfrm>
              <a:prstGeom prst="ellipse">
                <a:avLst/>
              </a:prstGeom>
              <a:pattFill prst="wdUpDiag">
                <a:fgClr>
                  <a:schemeClr val="tx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9" name="直線コネクタ 38"/>
              <p:cNvCxnSpPr/>
              <p:nvPr/>
            </p:nvCxnSpPr>
            <p:spPr>
              <a:xfrm>
                <a:off x="1760454" y="2228802"/>
                <a:ext cx="832675" cy="2311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>
                <a:off x="1790910" y="1594846"/>
                <a:ext cx="0" cy="6295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グループ化 40"/>
              <p:cNvGrpSpPr/>
              <p:nvPr/>
            </p:nvGrpSpPr>
            <p:grpSpPr>
              <a:xfrm rot="9710800">
                <a:off x="910908" y="2159926"/>
                <a:ext cx="908872" cy="261289"/>
                <a:chOff x="1400577" y="3841496"/>
                <a:chExt cx="3312928" cy="952423"/>
              </a:xfrm>
            </p:grpSpPr>
            <p:sp>
              <p:nvSpPr>
                <p:cNvPr id="44" name="円/楕円 43"/>
                <p:cNvSpPr/>
                <p:nvPr/>
              </p:nvSpPr>
              <p:spPr>
                <a:xfrm>
                  <a:off x="1845382" y="3933056"/>
                  <a:ext cx="300304" cy="4435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円弧 44"/>
                <p:cNvSpPr/>
                <p:nvPr/>
              </p:nvSpPr>
              <p:spPr>
                <a:xfrm rot="19941566">
                  <a:off x="1400577" y="3918643"/>
                  <a:ext cx="848415" cy="790115"/>
                </a:xfrm>
                <a:prstGeom prst="arc">
                  <a:avLst>
                    <a:gd name="adj1" fmla="val 13748667"/>
                    <a:gd name="adj2" fmla="val 2065050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円弧 45"/>
                <p:cNvSpPr/>
                <p:nvPr/>
              </p:nvSpPr>
              <p:spPr>
                <a:xfrm rot="19941566">
                  <a:off x="1759974" y="3841496"/>
                  <a:ext cx="903368" cy="914400"/>
                </a:xfrm>
                <a:prstGeom prst="arc">
                  <a:avLst>
                    <a:gd name="adj1" fmla="val 15152873"/>
                    <a:gd name="adj2" fmla="val 2048255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円/楕円 46"/>
                <p:cNvSpPr/>
                <p:nvPr/>
              </p:nvSpPr>
              <p:spPr>
                <a:xfrm>
                  <a:off x="2267744" y="3933056"/>
                  <a:ext cx="300304" cy="4435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円/楕円 47"/>
                <p:cNvSpPr/>
                <p:nvPr/>
              </p:nvSpPr>
              <p:spPr>
                <a:xfrm>
                  <a:off x="2697206" y="3960959"/>
                  <a:ext cx="300304" cy="4435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円弧 48"/>
                <p:cNvSpPr/>
                <p:nvPr/>
              </p:nvSpPr>
              <p:spPr>
                <a:xfrm rot="19941566">
                  <a:off x="2161353" y="3866840"/>
                  <a:ext cx="914400" cy="914400"/>
                </a:xfrm>
                <a:prstGeom prst="arc">
                  <a:avLst>
                    <a:gd name="adj1" fmla="val 15288936"/>
                    <a:gd name="adj2" fmla="val 2065050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円弧 49"/>
                <p:cNvSpPr/>
                <p:nvPr/>
              </p:nvSpPr>
              <p:spPr>
                <a:xfrm rot="19941566">
                  <a:off x="2645022" y="3873642"/>
                  <a:ext cx="885076" cy="914400"/>
                </a:xfrm>
                <a:prstGeom prst="arc">
                  <a:avLst>
                    <a:gd name="adj1" fmla="val 15152873"/>
                    <a:gd name="adj2" fmla="val 2033161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円/楕円 50"/>
                <p:cNvSpPr/>
                <p:nvPr/>
              </p:nvSpPr>
              <p:spPr>
                <a:xfrm>
                  <a:off x="3119568" y="3960959"/>
                  <a:ext cx="300304" cy="4435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円/楕円 51"/>
                <p:cNvSpPr/>
                <p:nvPr/>
              </p:nvSpPr>
              <p:spPr>
                <a:xfrm>
                  <a:off x="3573574" y="3971079"/>
                  <a:ext cx="300304" cy="4435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円弧 52"/>
                <p:cNvSpPr/>
                <p:nvPr/>
              </p:nvSpPr>
              <p:spPr>
                <a:xfrm rot="19941566">
                  <a:off x="3037721" y="3876960"/>
                  <a:ext cx="914400" cy="914400"/>
                </a:xfrm>
                <a:prstGeom prst="arc">
                  <a:avLst>
                    <a:gd name="adj1" fmla="val 14782402"/>
                    <a:gd name="adj2" fmla="val 2065050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円弧 53"/>
                <p:cNvSpPr/>
                <p:nvPr/>
              </p:nvSpPr>
              <p:spPr>
                <a:xfrm rot="19941566">
                  <a:off x="3488166" y="3879519"/>
                  <a:ext cx="903368" cy="914400"/>
                </a:xfrm>
                <a:prstGeom prst="arc">
                  <a:avLst>
                    <a:gd name="adj1" fmla="val 15152873"/>
                    <a:gd name="adj2" fmla="val 20482557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円/楕円 54"/>
                <p:cNvSpPr/>
                <p:nvPr/>
              </p:nvSpPr>
              <p:spPr>
                <a:xfrm>
                  <a:off x="3995936" y="3971079"/>
                  <a:ext cx="300304" cy="4435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円弧 55"/>
                <p:cNvSpPr/>
                <p:nvPr/>
              </p:nvSpPr>
              <p:spPr>
                <a:xfrm rot="19941566">
                  <a:off x="3859911" y="3927112"/>
                  <a:ext cx="853594" cy="771688"/>
                </a:xfrm>
                <a:prstGeom prst="arc">
                  <a:avLst>
                    <a:gd name="adj1" fmla="val 15288936"/>
                    <a:gd name="adj2" fmla="val 21419531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42" name="直線コネクタ 41"/>
              <p:cNvCxnSpPr/>
              <p:nvPr/>
            </p:nvCxnSpPr>
            <p:spPr>
              <a:xfrm>
                <a:off x="1049871" y="1456436"/>
                <a:ext cx="726526" cy="1384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フリーフォーム 42"/>
              <p:cNvSpPr/>
              <p:nvPr/>
            </p:nvSpPr>
            <p:spPr>
              <a:xfrm rot="20869879">
                <a:off x="1771892" y="1476000"/>
                <a:ext cx="819985" cy="9928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8" name="テキスト ボックス 57"/>
          <p:cNvSpPr txBox="1"/>
          <p:nvPr/>
        </p:nvSpPr>
        <p:spPr>
          <a:xfrm>
            <a:off x="9841754" y="4664794"/>
            <a:ext cx="7403502" cy="13234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+ Prompt photon is </a:t>
            </a:r>
            <a:r>
              <a:rPr lang="en-US" altLang="ja-JP" sz="2000" dirty="0" smtClean="0">
                <a:solidFill>
                  <a:schemeClr val="bg1"/>
                </a:solidFill>
              </a:rPr>
              <a:t>analyzed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by perturbation theory in QCD.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+ Prompt photon is measureable in appropriate kinematical window.</a:t>
            </a:r>
          </a:p>
          <a:p>
            <a:r>
              <a:rPr kumimoji="1" lang="en-US" altLang="ja-JP" sz="2000" dirty="0" smtClean="0">
                <a:solidFill>
                  <a:srgbClr val="FF7C80"/>
                </a:solidFill>
              </a:rPr>
              <a:t>+ Prompt photon is produced </a:t>
            </a:r>
            <a:r>
              <a:rPr lang="en-US" altLang="ja-JP" sz="2000" dirty="0" smtClean="0">
                <a:solidFill>
                  <a:srgbClr val="FF7C80"/>
                </a:solidFill>
              </a:rPr>
              <a:t>at the moment of AA (</a:t>
            </a:r>
            <a:r>
              <a:rPr lang="en-US" altLang="ja-JP" sz="2000" dirty="0" err="1" smtClean="0">
                <a:solidFill>
                  <a:srgbClr val="FF7C80"/>
                </a:solidFill>
              </a:rPr>
              <a:t>pp</a:t>
            </a:r>
            <a:r>
              <a:rPr lang="en-US" altLang="ja-JP" sz="2000" dirty="0" smtClean="0">
                <a:solidFill>
                  <a:srgbClr val="FF7C8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FF7C80"/>
                </a:solidFill>
              </a:rPr>
              <a:t>dA</a:t>
            </a:r>
            <a:r>
              <a:rPr lang="en-US" altLang="ja-JP" sz="2000" dirty="0" smtClean="0">
                <a:solidFill>
                  <a:srgbClr val="FF7C80"/>
                </a:solidFill>
              </a:rPr>
              <a:t>) collision, </a:t>
            </a:r>
          </a:p>
          <a:p>
            <a:r>
              <a:rPr lang="en-US" altLang="ja-JP" sz="2000" dirty="0">
                <a:solidFill>
                  <a:srgbClr val="FF7C80"/>
                </a:solidFill>
              </a:rPr>
              <a:t> </a:t>
            </a:r>
            <a:r>
              <a:rPr lang="en-US" altLang="ja-JP" sz="2000" dirty="0" smtClean="0">
                <a:solidFill>
                  <a:srgbClr val="FF7C80"/>
                </a:solidFill>
              </a:rPr>
              <a:t>   so that it has much chance to interact with B-field.</a:t>
            </a:r>
            <a:endParaRPr kumimoji="1" lang="ja-JP" altLang="en-US" sz="2000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\begin{document}&#10;\begin{align*}&#10;w^{\LL} =&#10;\frac{ T_{AB} }{ 3\pi } \cdot \frac{d\sigma^{\gamma^\ast}_{NN} }{ d^4p } &#10;\left[ \alpha_{\rm em} f(m_{\LL}^2) - a_0 \left( \frac{\lambda}{m_{\LL}^2} \right)^2 \!\!\! I(p) \right]  &#10;\end{align*}&#10;\end{document}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44" y="5013176"/>
            <a:ext cx="8327814" cy="1217940"/>
          </a:xfrm>
          <a:prstGeom prst="rect">
            <a:avLst/>
          </a:prstGeom>
        </p:spPr>
      </p:pic>
      <p:pic>
        <p:nvPicPr>
          <p:cNvPr id="5" name="図 4" descr="\begin{document}&#10;\begin{align*}&#10;v_2^{\LL} =&#10;\frac{ - \frac{ 1 }{ 2 } a_2 \left( \frac{\lambda}{m_{\LL}^2} \right)^2 \!\! I(p) }&#10;{  \alpha_{\rm em} f(m_{\LL}^2) - a_0 \left( \frac{\lambda}{m_{\LL}^2} \right)^2 \!\! I(p) }&#10;\end{align*}&#10;\end{document}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679" y="2500536"/>
            <a:ext cx="5580429" cy="1739460"/>
          </a:xfrm>
          <a:prstGeom prst="rect">
            <a:avLst/>
          </a:prstGeom>
        </p:spPr>
      </p:pic>
      <p:grpSp>
        <p:nvGrpSpPr>
          <p:cNvPr id="62" name="グループ化 61"/>
          <p:cNvGrpSpPr/>
          <p:nvPr/>
        </p:nvGrpSpPr>
        <p:grpSpPr>
          <a:xfrm>
            <a:off x="299239" y="924283"/>
            <a:ext cx="3984729" cy="1617305"/>
            <a:chOff x="299239" y="924283"/>
            <a:chExt cx="3984729" cy="1617305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299239" y="984553"/>
              <a:ext cx="1846501" cy="805570"/>
              <a:chOff x="775953" y="2766168"/>
              <a:chExt cx="2191010" cy="955869"/>
            </a:xfrm>
          </p:grpSpPr>
          <p:sp>
            <p:nvSpPr>
              <p:cNvPr id="37" name="フリーフォーム 36"/>
              <p:cNvSpPr/>
              <p:nvPr/>
            </p:nvSpPr>
            <p:spPr>
              <a:xfrm>
                <a:off x="1997518" y="3324127"/>
                <a:ext cx="969445" cy="133376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二等辺三角形 37"/>
              <p:cNvSpPr/>
              <p:nvPr/>
            </p:nvSpPr>
            <p:spPr>
              <a:xfrm rot="19765546">
                <a:off x="775953" y="2766168"/>
                <a:ext cx="1108808" cy="95586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円/楕円 35"/>
            <p:cNvSpPr/>
            <p:nvPr/>
          </p:nvSpPr>
          <p:spPr>
            <a:xfrm rot="16200000">
              <a:off x="182405" y="1152799"/>
              <a:ext cx="1027774" cy="70150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1324762" y="1628365"/>
              <a:ext cx="518126" cy="461665"/>
              <a:chOff x="5654588" y="1491318"/>
              <a:chExt cx="614796" cy="547800"/>
            </a:xfrm>
          </p:grpSpPr>
          <p:cxnSp>
            <p:nvCxnSpPr>
              <p:cNvPr id="33" name="直線矢印コネクタ 32"/>
              <p:cNvCxnSpPr/>
              <p:nvPr/>
            </p:nvCxnSpPr>
            <p:spPr>
              <a:xfrm flipH="1">
                <a:off x="5654588" y="1520935"/>
                <a:ext cx="52339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テキスト ボックス 33"/>
              <p:cNvSpPr txBox="1"/>
              <p:nvPr/>
            </p:nvSpPr>
            <p:spPr>
              <a:xfrm>
                <a:off x="5745931" y="1491318"/>
                <a:ext cx="523453" cy="547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q</a:t>
                </a:r>
                <a:r>
                  <a:rPr kumimoji="1" lang="en-US" altLang="ja-JP" b="1" baseline="-25000" dirty="0" smtClean="0"/>
                  <a:t>0</a:t>
                </a:r>
                <a:endParaRPr kumimoji="1" lang="ja-JP" altLang="en-US" b="1" baseline="-25000" dirty="0"/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 rot="7456320">
              <a:off x="1785442" y="1917133"/>
              <a:ext cx="631693" cy="131160"/>
              <a:chOff x="2699791" y="2123360"/>
              <a:chExt cx="1040420" cy="216025"/>
            </a:xfrm>
          </p:grpSpPr>
          <p:sp>
            <p:nvSpPr>
              <p:cNvPr id="28" name="フリーフォーム 27"/>
              <p:cNvSpPr/>
              <p:nvPr/>
            </p:nvSpPr>
            <p:spPr bwMode="auto">
              <a:xfrm flipH="1">
                <a:off x="2699791" y="2169293"/>
                <a:ext cx="824395" cy="124160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29" name="グループ化 28"/>
              <p:cNvGrpSpPr/>
              <p:nvPr/>
            </p:nvGrpSpPr>
            <p:grpSpPr>
              <a:xfrm>
                <a:off x="3524186" y="2123360"/>
                <a:ext cx="216025" cy="216025"/>
                <a:chOff x="4067944" y="1556791"/>
                <a:chExt cx="216025" cy="216025"/>
              </a:xfrm>
            </p:grpSpPr>
            <p:sp>
              <p:nvSpPr>
                <p:cNvPr id="30" name="円/楕円 29"/>
                <p:cNvSpPr/>
                <p:nvPr/>
              </p:nvSpPr>
              <p:spPr>
                <a:xfrm>
                  <a:off x="4067944" y="1556791"/>
                  <a:ext cx="216025" cy="216025"/>
                </a:xfrm>
                <a:prstGeom prst="ellipse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1" name="直線コネクタ 30"/>
                <p:cNvCxnSpPr>
                  <a:stCxn id="30" idx="1"/>
                  <a:endCxn id="30" idx="5"/>
                </p:cNvCxnSpPr>
                <p:nvPr/>
              </p:nvCxnSpPr>
              <p:spPr>
                <a:xfrm>
                  <a:off x="4099580" y="1588427"/>
                  <a:ext cx="152753" cy="152753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コネクタ 31"/>
                <p:cNvCxnSpPr>
                  <a:stCxn id="30" idx="7"/>
                  <a:endCxn id="30" idx="3"/>
                </p:cNvCxnSpPr>
                <p:nvPr/>
              </p:nvCxnSpPr>
              <p:spPr>
                <a:xfrm flipH="1">
                  <a:off x="4099580" y="1588427"/>
                  <a:ext cx="152753" cy="152753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二等辺三角形 19"/>
            <p:cNvSpPr/>
            <p:nvPr/>
          </p:nvSpPr>
          <p:spPr>
            <a:xfrm rot="18137989">
              <a:off x="2094938" y="1428305"/>
              <a:ext cx="301367" cy="23792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333872" y="996291"/>
              <a:ext cx="489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70C0"/>
                  </a:solidFill>
                  <a:latin typeface="AVGmdBU" pitchFamily="2" charset="-128"/>
                  <a:ea typeface="AVGmdBU" pitchFamily="2" charset="-128"/>
                </a:rPr>
                <a:t>π</a:t>
              </a:r>
              <a:r>
                <a:rPr kumimoji="1" lang="en-US" altLang="ja-JP" sz="2400" baseline="30000" dirty="0" smtClean="0">
                  <a:solidFill>
                    <a:srgbClr val="0070C0"/>
                  </a:solidFill>
                </a:rPr>
                <a:t>0</a:t>
              </a:r>
              <a:endParaRPr kumimoji="1" lang="ja-JP" altLang="en-US" sz="2400" baseline="30000" dirty="0">
                <a:solidFill>
                  <a:srgbClr val="0070C0"/>
                </a:solidFill>
              </a:endParaRPr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2397293" y="1832157"/>
              <a:ext cx="367408" cy="709431"/>
              <a:chOff x="2901348" y="2272849"/>
              <a:chExt cx="367408" cy="709431"/>
            </a:xfrm>
          </p:grpSpPr>
          <p:cxnSp>
            <p:nvCxnSpPr>
              <p:cNvPr id="26" name="直線矢印コネクタ 25"/>
              <p:cNvCxnSpPr/>
              <p:nvPr/>
            </p:nvCxnSpPr>
            <p:spPr>
              <a:xfrm rot="18198068" flipH="1">
                <a:off x="2743416" y="2493396"/>
                <a:ext cx="44109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テキスト ボックス 26"/>
              <p:cNvSpPr txBox="1"/>
              <p:nvPr/>
            </p:nvSpPr>
            <p:spPr>
              <a:xfrm>
                <a:off x="2901348" y="2520615"/>
                <a:ext cx="3674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k</a:t>
                </a:r>
                <a:endParaRPr kumimoji="1" lang="ja-JP" altLang="en-US" sz="2400" b="1" dirty="0"/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2841678" y="1688728"/>
              <a:ext cx="1442290" cy="461665"/>
              <a:chOff x="5745929" y="1491318"/>
              <a:chExt cx="1711385" cy="547800"/>
            </a:xfrm>
          </p:grpSpPr>
          <p:cxnSp>
            <p:nvCxnSpPr>
              <p:cNvPr id="24" name="直線矢印コネクタ 23"/>
              <p:cNvCxnSpPr/>
              <p:nvPr/>
            </p:nvCxnSpPr>
            <p:spPr>
              <a:xfrm flipH="1">
                <a:off x="5908617" y="1520935"/>
                <a:ext cx="52339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/>
              <p:cNvSpPr txBox="1"/>
              <p:nvPr/>
            </p:nvSpPr>
            <p:spPr>
              <a:xfrm>
                <a:off x="5745929" y="1491318"/>
                <a:ext cx="1711385" cy="547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 smtClean="0"/>
                  <a:t>q=q</a:t>
                </a:r>
                <a:r>
                  <a:rPr lang="en-US" altLang="ja-JP" sz="2400" b="1" baseline="-25000" dirty="0" smtClean="0"/>
                  <a:t>0</a:t>
                </a:r>
                <a:r>
                  <a:rPr kumimoji="1" lang="en-US" altLang="ja-JP" sz="2400" b="1" dirty="0" smtClean="0"/>
                  <a:t>+k</a:t>
                </a:r>
                <a:endParaRPr kumimoji="1" lang="ja-JP" altLang="en-US" sz="2400" b="1" dirty="0"/>
              </a:p>
            </p:txBody>
          </p:sp>
        </p:grpSp>
        <p:cxnSp>
          <p:nvCxnSpPr>
            <p:cNvPr id="60" name="直線コネクタ 59"/>
            <p:cNvCxnSpPr/>
            <p:nvPr/>
          </p:nvCxnSpPr>
          <p:spPr>
            <a:xfrm>
              <a:off x="2397293" y="1547265"/>
              <a:ext cx="1049030" cy="0"/>
            </a:xfrm>
            <a:prstGeom prst="line">
              <a:avLst/>
            </a:prstGeom>
            <a:ln w="1270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1545308" y="924283"/>
              <a:ext cx="3449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solidFill>
                    <a:srgbClr val="0070C0"/>
                  </a:solidFill>
                </a:rPr>
                <a:t>γ</a:t>
              </a:r>
              <a:endParaRPr kumimoji="1" lang="ja-JP" altLang="en-US" sz="28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61" name="図 60" descr="\begin{document}&#10;\begin{align*}&#10;\red&#10;\Lag_{F \gamma} = \lambda \pi^0  &#10;( \partial_\mu a_\nu ) \tilde F^{\mu\nu}_{\rm ext}&#10;\end{align*}&#10;\end{document}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1135465"/>
            <a:ext cx="3635686" cy="492900"/>
          </a:xfrm>
          <a:prstGeom prst="rect">
            <a:avLst/>
          </a:prstGeom>
        </p:spPr>
      </p:pic>
      <p:pic>
        <p:nvPicPr>
          <p:cNvPr id="63" name="図 62" descr="\begin{document}&#10;\begin{align*}&#10;A^\mu = a^\mu + A_{\rm ext}^\mu&#10;\end{align*}&#10;\end{document}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51" y="1868372"/>
            <a:ext cx="2563381" cy="407040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2502099" y="2723935"/>
            <a:ext cx="3981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Number of neutral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pions</a:t>
            </a:r>
            <a:r>
              <a:rPr lang="en-US" altLang="ja-JP" sz="2000" dirty="0" smtClean="0">
                <a:solidFill>
                  <a:srgbClr val="0070C0"/>
                </a:solidFill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increase</a:t>
            </a:r>
          </a:p>
          <a:p>
            <a:r>
              <a:rPr kumimoji="1" lang="en-US" altLang="ja-JP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Number of </a:t>
            </a:r>
            <a:r>
              <a:rPr kumimoji="1" lang="en-US" altLang="ja-JP" sz="2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dilepton</a:t>
            </a:r>
            <a:r>
              <a:rPr kumimoji="1" lang="en-US" altLang="ja-JP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 decrease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445704" y="5287089"/>
            <a:ext cx="42800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Elliptically anisotropic pion productions</a:t>
            </a:r>
          </a:p>
          <a:p>
            <a:endParaRPr kumimoji="1" lang="en-US" altLang="ja-JP" sz="2000" dirty="0">
              <a:solidFill>
                <a:srgbClr val="0070C0"/>
              </a:solidFill>
            </a:endParaRPr>
          </a:p>
          <a:p>
            <a:r>
              <a:rPr lang="en-US" altLang="ja-JP" sz="2000" dirty="0" smtClean="0">
                <a:solidFill>
                  <a:srgbClr val="0070C0"/>
                </a:solidFill>
              </a:rPr>
              <a:t>Positive v</a:t>
            </a:r>
            <a:r>
              <a:rPr lang="en-US" altLang="ja-JP" sz="2000" baseline="-25000" dirty="0" smtClean="0">
                <a:solidFill>
                  <a:srgbClr val="0070C0"/>
                </a:solidFill>
              </a:rPr>
              <a:t>2</a:t>
            </a:r>
            <a:r>
              <a:rPr lang="en-US" altLang="ja-JP" sz="2000" dirty="0" smtClean="0">
                <a:solidFill>
                  <a:srgbClr val="0070C0"/>
                </a:solidFill>
              </a:rPr>
              <a:t> of neutral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pions</a:t>
            </a:r>
            <a:endParaRPr lang="en-US" altLang="ja-JP" sz="2000" dirty="0" smtClean="0">
              <a:solidFill>
                <a:srgbClr val="0070C0"/>
              </a:solidFill>
            </a:endParaRPr>
          </a:p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Negative v</a:t>
            </a:r>
            <a:r>
              <a:rPr kumimoji="1" lang="en-US" altLang="ja-JP" sz="2000" baseline="-25000" dirty="0" smtClean="0">
                <a:solidFill>
                  <a:srgbClr val="0070C0"/>
                </a:solidFill>
              </a:rPr>
              <a:t>2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 of </a:t>
            </a:r>
            <a:r>
              <a:rPr kumimoji="1" lang="en-US" altLang="ja-JP" sz="2000" dirty="0" err="1" smtClean="0">
                <a:solidFill>
                  <a:srgbClr val="0070C0"/>
                </a:solidFill>
              </a:rPr>
              <a:t>dileptons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70" name="図 69" descr="\begin{document}&#10;\begin{align*}&#10;q_\parallel^2 = \omega^2 - q_{\bm b}^2 &#10;= \omega^2 - \vert \bq \vert^2 \cos ^2 \theta &#10;\end{align*}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34" y="4574136"/>
            <a:ext cx="5209246" cy="515160"/>
          </a:xfrm>
          <a:prstGeom prst="rect">
            <a:avLst/>
          </a:prstGeom>
        </p:spPr>
      </p:pic>
      <p:sp>
        <p:nvSpPr>
          <p:cNvPr id="74" name="テキスト ボックス 73"/>
          <p:cNvSpPr txBox="1"/>
          <p:nvPr/>
        </p:nvSpPr>
        <p:spPr>
          <a:xfrm>
            <a:off x="899592" y="188639"/>
            <a:ext cx="7417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Neutral-pion production from prompt γ*</a:t>
            </a:r>
            <a:r>
              <a:rPr lang="ja-JP" altLang="en-US" sz="2400" dirty="0">
                <a:solidFill>
                  <a:srgbClr val="7030A0"/>
                </a:solidFill>
              </a:rPr>
              <a:t> </a:t>
            </a:r>
            <a:r>
              <a:rPr lang="en-US" altLang="ja-JP" sz="2400" dirty="0" smtClean="0">
                <a:solidFill>
                  <a:srgbClr val="7030A0"/>
                </a:solidFill>
              </a:rPr>
              <a:t>in strong B-fields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pic>
        <p:nvPicPr>
          <p:cNvPr id="75" name="図 74" descr="\begin{document}&#10;\begin{align*}&#10;\frac{dN_\pi}{dq} &#10;\propto q_\mu \tilde F^{\mu\nu} \tilde F_{\nu\sigma} q^\sigma &#10;= B^2 q_\parallel^2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26" y="3658296"/>
            <a:ext cx="4641369" cy="9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/>
          <p:cNvSpPr txBox="1"/>
          <p:nvPr/>
        </p:nvSpPr>
        <p:spPr>
          <a:xfrm>
            <a:off x="2699792" y="116632"/>
            <a:ext cx="390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Close look at the</a:t>
            </a:r>
            <a:r>
              <a:rPr kumimoji="1" lang="en-US" altLang="ja-JP" sz="2400" dirty="0" smtClean="0"/>
              <a:t> integrals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47664" y="764704"/>
            <a:ext cx="6218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CC00CC"/>
                </a:solidFill>
              </a:rPr>
              <a:t>What dynamics is encoded in the scalar functions ?</a:t>
            </a:r>
            <a:endParaRPr kumimoji="1" lang="ja-JP" altLang="en-US" sz="2000" i="1" dirty="0">
              <a:solidFill>
                <a:srgbClr val="CC00CC"/>
              </a:solidFill>
            </a:endParaRPr>
          </a:p>
        </p:txBody>
      </p:sp>
      <p:pic>
        <p:nvPicPr>
          <p:cNvPr id="13" name="図 12" descr="\begin{document}&#10;\begin{eqnarray}&#10;F_{\ell}^n (r_\parallel^2, \Br) &#10;&amp;=&amp; &#10;I_{\ell \Delta}^n (r_\parallel^2)&#10;\nonumber&#10;\\&#10;G_{\ell}^n (r_\parallel^2, \Br) &#10;&amp;=&amp;&#10;\mathcal G _{\ell}^n  &#10;[ \  I_{\ell \Delta}^n (r_\parallel^2) \  ; \ r_\parallel^2, \Br  \ ]&#10;\nonumber&#10;\\&#10;H_{\ell}^n (r_\parallel^2, \Br) &#10;&amp;=&amp;&#10;\mathcal H _{\ell}^n  &#10;[ \  I_{\ell \Delta}^n (r_\parallel^2) \  ; \ r_\parallel^2, \Br \ ]&#10;\nonumber&#10;\end{eqnarray}&#10;\end{document}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61" y="1347034"/>
            <a:ext cx="4856719" cy="1361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grpSp>
        <p:nvGrpSpPr>
          <p:cNvPr id="14" name="グループ化 13"/>
          <p:cNvGrpSpPr/>
          <p:nvPr/>
        </p:nvGrpSpPr>
        <p:grpSpPr>
          <a:xfrm>
            <a:off x="899592" y="3164575"/>
            <a:ext cx="7704856" cy="3504785"/>
            <a:chOff x="899592" y="3164575"/>
            <a:chExt cx="7704856" cy="3504785"/>
          </a:xfrm>
        </p:grpSpPr>
        <p:sp>
          <p:nvSpPr>
            <p:cNvPr id="12" name="角丸四角形 11"/>
            <p:cNvSpPr/>
            <p:nvPr/>
          </p:nvSpPr>
          <p:spPr>
            <a:xfrm>
              <a:off x="3287300" y="3164575"/>
              <a:ext cx="4896544" cy="840489"/>
            </a:xfrm>
            <a:prstGeom prst="roundRect">
              <a:avLst/>
            </a:prstGeom>
            <a:solidFill>
              <a:srgbClr val="FED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619672" y="4613066"/>
              <a:ext cx="6349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An imaginary part representing a real photon decay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grpSp>
          <p:nvGrpSpPr>
            <p:cNvPr id="23" name="グループ化 22"/>
            <p:cNvGrpSpPr/>
            <p:nvPr/>
          </p:nvGrpSpPr>
          <p:grpSpPr>
            <a:xfrm>
              <a:off x="899592" y="5199834"/>
              <a:ext cx="7704856" cy="1469526"/>
              <a:chOff x="933912" y="5100442"/>
              <a:chExt cx="7704856" cy="1469526"/>
            </a:xfrm>
            <a:solidFill>
              <a:srgbClr val="FED6F3"/>
            </a:solidFill>
          </p:grpSpPr>
          <p:sp>
            <p:nvSpPr>
              <p:cNvPr id="29" name="角丸四角形 28"/>
              <p:cNvSpPr/>
              <p:nvPr/>
            </p:nvSpPr>
            <p:spPr>
              <a:xfrm>
                <a:off x="933912" y="5100442"/>
                <a:ext cx="7704856" cy="1469526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5" name="図 14" descr="\begin{document}&#10;\begin{align*}&#10;b^2 - 4ac = 0&#10;\end{align*}&#10;\end{document}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73823" y="5188565"/>
                <a:ext cx="1514001" cy="256659"/>
              </a:xfrm>
              <a:prstGeom prst="rect">
                <a:avLst/>
              </a:prstGeom>
              <a:grpFill/>
            </p:spPr>
          </p:pic>
          <p:sp>
            <p:nvSpPr>
              <p:cNvPr id="16" name="テキスト ボックス 15"/>
              <p:cNvSpPr txBox="1"/>
              <p:nvPr/>
            </p:nvSpPr>
            <p:spPr>
              <a:xfrm>
                <a:off x="3215461" y="5129808"/>
                <a:ext cx="492443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 smtClean="0"/>
                  <a:t>⇔</a:t>
                </a:r>
                <a:endParaRPr kumimoji="1" lang="ja-JP" altLang="en-US" sz="2400" dirty="0"/>
              </a:p>
            </p:txBody>
          </p:sp>
          <p:pic>
            <p:nvPicPr>
              <p:cNvPr id="24" name="図 23" descr="\begin{document}&#10;\begin{align*}&#10;(- n \Br)^2 - 4 r_\parallel^2 &#10;\left[ &#10;(1 - r_\parallel^2) &#10;+ ( 2 \ell + n ) \Br&#10;\right]&#10;= 0&#10;\end{align*}&#10;\end{document}"/>
              <p:cNvPicPr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9127" y="5229200"/>
                <a:ext cx="4057249" cy="288833"/>
              </a:xfrm>
              <a:prstGeom prst="rect">
                <a:avLst/>
              </a:prstGeom>
              <a:grpFill/>
            </p:spPr>
          </p:pic>
          <p:sp>
            <p:nvSpPr>
              <p:cNvPr id="26" name="テキスト ボックス 25"/>
              <p:cNvSpPr txBox="1"/>
              <p:nvPr/>
            </p:nvSpPr>
            <p:spPr>
              <a:xfrm>
                <a:off x="1547664" y="5748263"/>
                <a:ext cx="492443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 smtClean="0"/>
                  <a:t>⇔</a:t>
                </a:r>
                <a:endParaRPr kumimoji="1" lang="ja-JP" altLang="en-US" sz="2400" dirty="0"/>
              </a:p>
            </p:txBody>
          </p:sp>
          <p:pic>
            <p:nvPicPr>
              <p:cNvPr id="21" name="図 20" descr="\begin{document}&#10;$&#10;q_{\parallel } ^2 = \left[ \ \sqrt{  m^2 + 2 \ell eB \ } + \sqrt{  m^2 + 2 ( \ell + n ) eB \ } \ \right]^2&#10;$&#10;\end{document}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6181" y="5726546"/>
                <a:ext cx="4308027" cy="438758"/>
              </a:xfrm>
              <a:prstGeom prst="rect">
                <a:avLst/>
              </a:prstGeom>
              <a:grpFill/>
            </p:spPr>
          </p:pic>
          <p:sp>
            <p:nvSpPr>
              <p:cNvPr id="22" name="テキスト ボックス 21"/>
              <p:cNvSpPr txBox="1"/>
              <p:nvPr/>
            </p:nvSpPr>
            <p:spPr>
              <a:xfrm>
                <a:off x="2046878" y="6196228"/>
                <a:ext cx="5287025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solidFill>
                      <a:srgbClr val="FF0000"/>
                    </a:solidFill>
                  </a:rPr>
                  <a:t>Invariant </a:t>
                </a:r>
                <a:r>
                  <a:rPr lang="en-US" altLang="ja-JP" sz="1600" dirty="0">
                    <a:solidFill>
                      <a:srgbClr val="FF0000"/>
                    </a:solidFill>
                  </a:rPr>
                  <a:t>mass of a fermion-pair </a:t>
                </a:r>
                <a:r>
                  <a:rPr lang="en-US" altLang="ja-JP" sz="1600" dirty="0" smtClean="0">
                    <a:solidFill>
                      <a:srgbClr val="FF0000"/>
                    </a:solidFill>
                  </a:rPr>
                  <a:t>in the Landau levels</a:t>
                </a:r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3" name="図 32" descr="\begin{document}&#10;$a=r_\parallel^2 \ , \ \  &#10;b= - n \Br \ , \ \ &#10;c = ( 1 - r_\parallel^2 ) + ( 2\ell +  n ) \Br  $&#10;\end{document}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47" y="4101807"/>
            <a:ext cx="4189915" cy="263297"/>
          </a:xfrm>
          <a:prstGeom prst="rect">
            <a:avLst/>
          </a:prstGeom>
        </p:spPr>
      </p:pic>
      <p:pic>
        <p:nvPicPr>
          <p:cNvPr id="2" name="図 1" descr="\begin{document}&#10;\begin{eqnarray}&#10;I_{\ell \Delta}^n (r_\parallel^2) &#10;= &#10;\frac{2}{\sqrt{4ac-b^2}}  &#10;\left[ \ &#10;\arctan \left(  \frac{b + 2a}{\sqrt{4ac-b^2}}  \right)&#10;-&#10;\arctan \left(  \frac{b - 2a}{\sqrt{4ac-b^2}}  \right)&#10;\ \right]&#10;\nonumber&#10;\end{eqnarray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08658"/>
            <a:ext cx="6708188" cy="5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9772" y="764704"/>
            <a:ext cx="5203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7C80"/>
                </a:solidFill>
              </a:rPr>
              <a:t>Key ingredient 1: Strong magnetic fields </a:t>
            </a:r>
            <a:endParaRPr kumimoji="1" lang="ja-JP" altLang="en-US" sz="2400" dirty="0">
              <a:solidFill>
                <a:srgbClr val="FF7C8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9154" y="-59157"/>
            <a:ext cx="2853611" cy="198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9352046" y="1928108"/>
            <a:ext cx="3389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Chromo electromagnetic fields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3548" y="3645024"/>
            <a:ext cx="2453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Magnetic fields (QED)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80007" y="4727620"/>
            <a:ext cx="3821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7C80"/>
                </a:solidFill>
              </a:rPr>
              <a:t>Key ingredients 2: EM probes</a:t>
            </a:r>
            <a:endParaRPr kumimoji="1" lang="ja-JP" altLang="en-US" sz="2400" dirty="0">
              <a:solidFill>
                <a:srgbClr val="FF7C8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47270" y="118223"/>
            <a:ext cx="6784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7030A0"/>
                </a:solidFill>
              </a:rPr>
              <a:t>Possible signature of the early-time dynamics</a:t>
            </a:r>
            <a:endParaRPr lang="en-US" altLang="ja-JP" sz="2800" dirty="0">
              <a:solidFill>
                <a:srgbClr val="7030A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1557" y="5353547"/>
            <a:ext cx="854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Penetrating  probes </a:t>
            </a:r>
            <a:r>
              <a:rPr lang="en-US" altLang="ja-JP" sz="2000" dirty="0" smtClean="0">
                <a:sym typeface="Wingdings" panose="05000000000000000000" pitchFamily="2" charset="2"/>
              </a:rPr>
              <a:t>are</a:t>
            </a:r>
            <a:r>
              <a:rPr lang="en-US" altLang="ja-JP" sz="2000" dirty="0" smtClean="0"/>
              <a:t> porters carrying information of the early-time dynamics.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459154" y="5060486"/>
            <a:ext cx="8867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7C80"/>
                </a:solidFill>
              </a:rPr>
              <a:t>Possible effects of strong magnetic fields on </a:t>
            </a:r>
          </a:p>
          <a:p>
            <a:r>
              <a:rPr lang="en-US" altLang="ja-JP" sz="2000" dirty="0" smtClean="0"/>
              <a:t>1. neutral </a:t>
            </a:r>
            <a:r>
              <a:rPr lang="en-US" altLang="ja-JP" sz="2000" dirty="0" err="1"/>
              <a:t>pions</a:t>
            </a:r>
            <a:r>
              <a:rPr lang="en-US" altLang="ja-JP" sz="2000" dirty="0"/>
              <a:t> related to </a:t>
            </a:r>
            <a:r>
              <a:rPr lang="en-US" altLang="ja-JP" sz="2000" dirty="0" err="1"/>
              <a:t>dilepton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spectra   </a:t>
            </a:r>
            <a:r>
              <a:rPr lang="en-US" altLang="ja-JP" dirty="0" smtClean="0">
                <a:solidFill>
                  <a:srgbClr val="00B050"/>
                </a:solidFill>
              </a:rPr>
              <a:t>KH, </a:t>
            </a:r>
            <a:r>
              <a:rPr lang="en-US" altLang="ja-JP" dirty="0" err="1" smtClean="0">
                <a:solidFill>
                  <a:srgbClr val="00B050"/>
                </a:solidFill>
              </a:rPr>
              <a:t>K.Itakura</a:t>
            </a:r>
            <a:r>
              <a:rPr lang="en-US" altLang="ja-JP" dirty="0" smtClean="0">
                <a:solidFill>
                  <a:srgbClr val="00B050"/>
                </a:solidFill>
              </a:rPr>
              <a:t>, </a:t>
            </a:r>
            <a:r>
              <a:rPr lang="en-US" altLang="ja-JP" dirty="0" err="1" smtClean="0">
                <a:solidFill>
                  <a:srgbClr val="00B050"/>
                </a:solidFill>
              </a:rPr>
              <a:t>S.Ozaki</a:t>
            </a:r>
            <a:r>
              <a:rPr lang="en-US" altLang="ja-JP" dirty="0" smtClean="0">
                <a:solidFill>
                  <a:srgbClr val="00B050"/>
                </a:solidFill>
              </a:rPr>
              <a:t>, 2013</a:t>
            </a:r>
          </a:p>
          <a:p>
            <a:r>
              <a:rPr lang="en-US" altLang="ja-JP" sz="2000" dirty="0" smtClean="0"/>
              <a:t>2. </a:t>
            </a:r>
            <a:r>
              <a:rPr kumimoji="1" lang="en-US" altLang="ja-JP" sz="2000" dirty="0" smtClean="0"/>
              <a:t>direct-photon propagations  (vacuum polarization tensor)  </a:t>
            </a:r>
            <a:r>
              <a:rPr kumimoji="1" lang="en-US" altLang="ja-JP" dirty="0" smtClean="0">
                <a:solidFill>
                  <a:srgbClr val="00B050"/>
                </a:solidFill>
              </a:rPr>
              <a:t>KH, K.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Itakura</a:t>
            </a:r>
            <a:r>
              <a:rPr kumimoji="1" lang="en-US" altLang="ja-JP" dirty="0" smtClean="0">
                <a:solidFill>
                  <a:srgbClr val="00B050"/>
                </a:solidFill>
              </a:rPr>
              <a:t> (I) (II) 2013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830568"/>
            <a:ext cx="3650663" cy="288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media.tumblr.com/tumblr_m68xaut2vr1qzozj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2312876"/>
            <a:ext cx="2967196" cy="18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269112" y="6063678"/>
            <a:ext cx="714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Challenging on both theoretical and experimental sides!</a:t>
            </a:r>
            <a:endParaRPr kumimoji="1" lang="ja-JP" altLang="en-US" sz="2400" dirty="0">
              <a:solidFill>
                <a:srgbClr val="7030A0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743347" y="1844580"/>
            <a:ext cx="5292868" cy="2248184"/>
            <a:chOff x="3743347" y="1844580"/>
            <a:chExt cx="5292868" cy="2248184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3834749" y="1844580"/>
              <a:ext cx="3157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>
                  <a:solidFill>
                    <a:srgbClr val="00B050"/>
                  </a:solidFill>
                </a:rPr>
                <a:t>Lienard-Wiechert</a:t>
              </a:r>
              <a:r>
                <a:rPr lang="en-US" altLang="ja-JP" dirty="0">
                  <a:solidFill>
                    <a:srgbClr val="00B050"/>
                  </a:solidFill>
                </a:rPr>
                <a:t> </a:t>
              </a:r>
              <a:r>
                <a:rPr lang="en-US" altLang="ja-JP" dirty="0" smtClean="0">
                  <a:solidFill>
                    <a:srgbClr val="00B050"/>
                  </a:solidFill>
                </a:rPr>
                <a:t>potential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  <p:pic>
          <p:nvPicPr>
            <p:cNvPr id="14" name="図 13" descr="\begin{document}&#10;\begin{align*}&#10;e \bB = &#10;\frac{ \alpha_{{}_{\rm EM}}  ~\!\! {\red Z } ~\!\! {\blue \sinh(Y)} ~\!&#10;%\ (\tilde \bx_\perp  \times {\bm e}_z) }&#10;%{ [ \ | \tilde \bx_\perp | ^2 +  \tilde \tau^2 \sinh^2 ( Y - \tilde \eta ) \ ]^{3/2} }&#10;\ ( \bx_\perp  \times {\bm e}_z) }&#10;{ [ \ | \bx_\perp | ^2 +  \tau^2 \sinh^2 ( Y -  \eta ) \ ]^{3/2} }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751" y="2276628"/>
              <a:ext cx="3946483" cy="641706"/>
            </a:xfrm>
            <a:prstGeom prst="rect">
              <a:avLst/>
            </a:prstGeom>
            <a:solidFill>
              <a:srgbClr val="99FF99"/>
            </a:solidFill>
          </p:spPr>
        </p:pic>
        <p:pic>
          <p:nvPicPr>
            <p:cNvPr id="15" name="図 14" descr="\begin{document}&#10;{\blue &#10;$Y = \tanh^{-1} \! v_{{}_{\rm N}}  $: beam rapidity&#10;%\frac{1}{2} \ln \frac{1+P_z/E}{1-P_z/E} \ {\rm beam~rapidity}$&#10;}&#10;&#10;$ {\bm x}_\perp: \ {\rm distance~from~the~beam~in~the~transverse~plane}$&#10;\end{document}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582" y="3068716"/>
              <a:ext cx="5182633" cy="563561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3743347" y="3723432"/>
              <a:ext cx="1895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Z = 79(Au), 82(</a:t>
              </a:r>
              <a:r>
                <a:rPr kumimoji="1" lang="en-US" altLang="ja-JP" b="1" dirty="0" err="1" smtClean="0">
                  <a:solidFill>
                    <a:srgbClr val="FF0000"/>
                  </a:solidFill>
                </a:rPr>
                <a:t>Pb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)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5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" y="-99392"/>
            <a:ext cx="8507288" cy="936104"/>
          </a:xfrm>
        </p:spPr>
        <p:txBody>
          <a:bodyPr>
            <a:noAutofit/>
          </a:bodyPr>
          <a:lstStyle/>
          <a:p>
            <a:r>
              <a:rPr lang="en-US" altLang="ja-JP" b="1" dirty="0"/>
              <a:t>Analytic representation of </a:t>
            </a:r>
            <a:r>
              <a:rPr lang="en-US" altLang="ja-JP" b="1" dirty="0" err="1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b="1" baseline="30000" dirty="0" err="1">
                <a:latin typeface="Symbol" pitchFamily="18" charset="2"/>
                <a:sym typeface="Wingdings" pitchFamily="2" charset="2"/>
              </a:rPr>
              <a:t>mn</a:t>
            </a:r>
            <a:r>
              <a:rPr lang="en-US" altLang="ja-JP" b="1" dirty="0"/>
              <a:t>(</a:t>
            </a:r>
            <a:r>
              <a:rPr lang="en-US" altLang="ja-JP" b="1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b="1" dirty="0" err="1"/>
              <a:t>,</a:t>
            </a:r>
            <a:r>
              <a:rPr lang="en-US" altLang="ja-JP" b="1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ja-JP" b="1" dirty="0"/>
              <a:t>) 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315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539552" y="1844824"/>
            <a:ext cx="4176464" cy="2800325"/>
            <a:chOff x="827584" y="2068835"/>
            <a:chExt cx="7067550" cy="457959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068835"/>
              <a:ext cx="706755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068960"/>
              <a:ext cx="70675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645024"/>
              <a:ext cx="5419725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229200"/>
              <a:ext cx="4029075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17158"/>
            <a:ext cx="3202706" cy="8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9406"/>
            <a:ext cx="2922712" cy="60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44" y="2808631"/>
            <a:ext cx="4901356" cy="61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60103"/>
            <a:ext cx="4815259" cy="8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04383"/>
            <a:ext cx="3332410" cy="48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33181"/>
            <a:ext cx="51824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中かっこ 4"/>
          <p:cNvSpPr/>
          <p:nvPr/>
        </p:nvSpPr>
        <p:spPr>
          <a:xfrm>
            <a:off x="323528" y="1849406"/>
            <a:ext cx="144016" cy="279574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949280"/>
            <a:ext cx="8862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Infinite summation w.r.t.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dirty="0" smtClean="0"/>
              <a:t> and 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1" lang="en-US" altLang="ja-JP" dirty="0" smtClean="0"/>
              <a:t>   =   summation over two Landau levels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Numerically confirmed </a:t>
            </a:r>
            <a:r>
              <a:rPr lang="en-US" altLang="ja-JP" dirty="0"/>
              <a:t>by Ishikawa, et al. arXiv:1304.3655 [</a:t>
            </a:r>
            <a:r>
              <a:rPr lang="en-US" altLang="ja-JP" dirty="0" err="1"/>
              <a:t>hep-ph</a:t>
            </a:r>
            <a:r>
              <a:rPr lang="en-US" altLang="ja-JP" dirty="0" smtClean="0"/>
              <a:t>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couldn</a:t>
            </a:r>
            <a:r>
              <a:rPr lang="en-US" altLang="ja-JP" dirty="0" smtClean="0"/>
              <a:t>’t find the same results starting from propagators with Landau level decomposition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8316416" y="2916957"/>
            <a:ext cx="7179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808909" y="5365229"/>
            <a:ext cx="547067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4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\begin{document}&#10;\begin{align*}&#10;I_{0 \Delta}^0 (r_\parallel^2)&#10;= &#10;\left\{&#10;\begin{array}{l}&#10;\frac{1}{ \sqrt{ r_\parallel^2(r_\parallel^2-1) } }&#10;\ln \left| &#10;\frac{ r_\parallel^2 - \sqrt{  r_\parallel^2(r_\parallel^2-1)  } }{ r_\parallel^2 + \sqrt{  r_\parallel^2(r_\parallel^2-1)  }} &#10;\right|&#10;\ \ ( r_\parallel^2  &lt; 0  )&#10;\\ %%%%%%%%%%%&#10;\frac{2}{\sqrt{ r_\parallel^2( 1 - r_\parallel^2) } }&#10; \arctan \left( \frac{r_\parallel^2}{\sqrt{r_\parallel^2(1-r_\parallel^2)} } \right)&#10;\ \ ( 0&lt; r_\parallel^2 &lt; 1 )&#10;\\ %%%%%%%%%%%&#10;\frac{1}{ \sqrt{ r_\parallel^2(r_\parallel^2-1) } }&#10;\left[ \ &#10;\ln \left| &#10;\frac{ r_\parallel^2  - \sqrt{r_\parallel^2(r_\parallel^2-1) } }{ r_\parallel^2  + \sqrt{r_\parallel^2(r_\parallel^2-1) }} &#10;\right|&#10;+  \pi i&#10;\ \right]&#10;\ \ ( 1 &lt; r_\parallel^2  )&#10;\end{array}&#10;\right.&#10;\end{align*}&#10;\end{document}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1211" y="938952"/>
            <a:ext cx="4473958" cy="144701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34658" y="44624"/>
            <a:ext cx="673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70C0"/>
                </a:solidFill>
              </a:rPr>
              <a:t>Dielectric constant at the lowest-Landau-level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539552" y="1564476"/>
            <a:ext cx="3989239" cy="1288460"/>
            <a:chOff x="2058381" y="908720"/>
            <a:chExt cx="4529843" cy="1463066"/>
          </a:xfrm>
        </p:grpSpPr>
        <p:pic>
          <p:nvPicPr>
            <p:cNvPr id="8" name="図 2" descr="\begin{document}&#10;\begin{align*}&#10;\chi_0 = 0&#10;\end{align*}&#10;\end{document}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8381" y="908720"/>
              <a:ext cx="863600" cy="276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図 3" descr="\begin{document}&#10;\begin{align*}&#10;\chi_2 = 0&#10;\end{align*}&#10;\end{document}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8381" y="2095561"/>
              <a:ext cx="863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図 4" descr="\begin{document}&#10;\begin{align*}&#10;\chi_1 = \frac{\alpha \Br }{4\pi } &#10;\ e^{ - \frac{ | \bq_\perp|^2 }{ 2 |eB| } }&#10;\times \frac{1}{r_\parallel^2} \left\{ I_{0 \Delta}^0 (r_\parallel^2) - 2  \right\}&#10;\end{align*}&#10;\end{document}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456" y="1291667"/>
              <a:ext cx="4529768" cy="755225"/>
            </a:xfrm>
            <a:prstGeom prst="rect">
              <a:avLst/>
            </a:prstGeom>
          </p:spPr>
        </p:pic>
      </p:grpSp>
      <p:pic>
        <p:nvPicPr>
          <p:cNvPr id="13" name="図 12" descr="\begin{document}&#10;\begin{eqnarray}&#10;\left\{&#10;\begin{array}{l}&#10;\bE_\parallel&#10;= &#10;\left( \chi_1 \cos\theta, 0 , - \sin\theta \right)   \\&#10;\bE_\perp&#10;=&#10;(0,1,0)&#10;\end{array}&#10;\right. \nonumber&#10;\end{eqnarray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84568" y="3350543"/>
            <a:ext cx="2269565" cy="588962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9394831" y="4795466"/>
            <a:ext cx="4382931" cy="1855055"/>
            <a:chOff x="251520" y="4869160"/>
            <a:chExt cx="4382931" cy="1855055"/>
          </a:xfrm>
        </p:grpSpPr>
        <p:grpSp>
          <p:nvGrpSpPr>
            <p:cNvPr id="20" name="グループ化 42"/>
            <p:cNvGrpSpPr/>
            <p:nvPr/>
          </p:nvGrpSpPr>
          <p:grpSpPr>
            <a:xfrm>
              <a:off x="755576" y="5229198"/>
              <a:ext cx="2960878" cy="1495017"/>
              <a:chOff x="5436096" y="4437111"/>
              <a:chExt cx="3707904" cy="1872209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5436096" y="4437111"/>
                <a:ext cx="3707904" cy="1872209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2" name="図 21" descr="\begin{document}&#10;\begin{align*}&#10;\lim_{\rp \rightarrow 1 } \epsilon_\parallel (\rp) = \frac{ 1 }{ \cos^2 \theta }&#10;\end{align*}&#10;\end{document}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055320" y="5373215"/>
                <a:ext cx="2612858" cy="792088"/>
              </a:xfrm>
              <a:prstGeom prst="rect">
                <a:avLst/>
              </a:prstGeom>
            </p:spPr>
          </p:pic>
          <p:grpSp>
            <p:nvGrpSpPr>
              <p:cNvPr id="23" name="グループ化 40"/>
              <p:cNvGrpSpPr/>
              <p:nvPr/>
            </p:nvGrpSpPr>
            <p:grpSpPr>
              <a:xfrm>
                <a:off x="5623272" y="4653136"/>
                <a:ext cx="3197200" cy="616709"/>
                <a:chOff x="5508104" y="4581128"/>
                <a:chExt cx="3197200" cy="616709"/>
              </a:xfrm>
            </p:grpSpPr>
            <p:pic>
              <p:nvPicPr>
                <p:cNvPr id="24" name="図 23" descr="\begin{document}&#10;\begin{align*}&#10;{\rm As} \ r_\parallel^2 \rightarrow 1 \pm 0 , \ &#10;\end{align*}&#10;\end{document}"/>
                <p:cNvPicPr>
                  <a:picLocks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5508104" y="4581129"/>
                  <a:ext cx="1475422" cy="300800"/>
                </a:xfrm>
                <a:prstGeom prst="rect">
                  <a:avLst/>
                </a:prstGeom>
              </p:spPr>
            </p:pic>
            <p:pic>
              <p:nvPicPr>
                <p:cNvPr id="25" name="図 24" descr="\begin{document}&#10;${\rm Re}[\chi_1] \rightarrow + \infty $&#10;&#10;${\rm Im}[\chi_1] \rightarrow + \infty $&#10;\end{document}"/>
                <p:cNvPicPr>
                  <a:picLocks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7164288" y="4581128"/>
                  <a:ext cx="1541016" cy="616709"/>
                </a:xfrm>
                <a:prstGeom prst="rect">
                  <a:avLst/>
                </a:prstGeom>
              </p:spPr>
            </p:pic>
          </p:grpSp>
        </p:grpSp>
        <p:sp>
          <p:nvSpPr>
            <p:cNvPr id="28" name="テキスト ボックス 27"/>
            <p:cNvSpPr txBox="1"/>
            <p:nvPr/>
          </p:nvSpPr>
          <p:spPr>
            <a:xfrm>
              <a:off x="251520" y="4869160"/>
              <a:ext cx="4382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u="sng" dirty="0" smtClean="0">
                  <a:solidFill>
                    <a:srgbClr val="9900CC"/>
                  </a:solidFill>
                </a:rPr>
                <a:t>Limiting behavior of dielectric constant</a:t>
              </a:r>
              <a:endParaRPr kumimoji="1" lang="ja-JP" altLang="en-US" u="sng" dirty="0">
                <a:solidFill>
                  <a:srgbClr val="9900CC"/>
                </a:solidFill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611560" y="3356992"/>
            <a:ext cx="7655528" cy="3312368"/>
            <a:chOff x="611560" y="3356992"/>
            <a:chExt cx="7655528" cy="3312368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3185314" y="4722376"/>
              <a:ext cx="4267006" cy="1946984"/>
              <a:chOff x="4625474" y="4650368"/>
              <a:chExt cx="4267006" cy="1946984"/>
            </a:xfrm>
          </p:grpSpPr>
          <p:pic>
            <p:nvPicPr>
              <p:cNvPr id="15" name="Picture 4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094015" y="4848636"/>
                <a:ext cx="2955578" cy="1748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9" descr="\begin{document}&#10;\begin{align*}&#10;q_\parallel^2 / 4m^2&#10;\end{align*}&#10;\end{document}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112536" y="6253903"/>
                <a:ext cx="779944" cy="332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0" descr="\begin{document}&#10;\begin{align*}&#10;\blue&#10;{\rm Real \ part \ of} \ \chi_1&#10;\end{align*}&#10;\end{document}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374766" y="5197558"/>
                <a:ext cx="1678933" cy="238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1" descr="\begin{document}&#10;\begin{align*}&#10;\red&#10;{\rm Imaginary \ part \ of} \ \chi_1&#10;\end{align*}&#10;\end{document}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352873" y="5569742"/>
                <a:ext cx="2317939" cy="238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図 18" descr="\begin{document}&#10;\begin{align*}&#10;{\rm Re} [ \chi_1]&#10;\ {\rm or} \ &#10;{\rm Im} [\chi_1]&#10;\end{align*}&#10;\end{document}"/>
              <p:cNvPicPr>
                <a:picLocks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625474" y="4650368"/>
                <a:ext cx="1328678" cy="197790"/>
              </a:xfrm>
              <a:prstGeom prst="rect">
                <a:avLst/>
              </a:prstGeom>
            </p:spPr>
          </p:pic>
        </p:grpSp>
        <p:pic>
          <p:nvPicPr>
            <p:cNvPr id="26" name="図 25" descr="\begin{document}&#10;\begin{eqnarray}&#10;\left\{&#10;\begin{array}{l}&#10;\epsilon_\parallel&#10;=&#10;\frac{ 1 + \chi_1 } { 1 + \chi_1 \cos^2\theta }&#10;\\&#10;\epsilon_\perp&#10;=&#10;1&#10;\end{array}&#10;\right. \nonumber&#10;\end{eqnarray}&#10;\end{document}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1600" y="3892137"/>
              <a:ext cx="1696735" cy="792357"/>
            </a:xfrm>
            <a:prstGeom prst="rect">
              <a:avLst/>
            </a:prstGeom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611560" y="3356992"/>
              <a:ext cx="4556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u="sng" dirty="0" smtClean="0">
                  <a:solidFill>
                    <a:srgbClr val="0070C0"/>
                  </a:solidFill>
                </a:rPr>
                <a:t>Dielectric constant </a:t>
              </a:r>
              <a:r>
                <a:rPr lang="en-US" altLang="ja-JP" sz="2400" i="1" u="sng" dirty="0" smtClean="0">
                  <a:solidFill>
                    <a:srgbClr val="0070C0"/>
                  </a:solidFill>
                </a:rPr>
                <a:t>at</a:t>
              </a:r>
              <a:r>
                <a:rPr kumimoji="1" lang="en-US" altLang="ja-JP" sz="2400" i="1" u="sng" dirty="0" smtClean="0">
                  <a:solidFill>
                    <a:srgbClr val="0070C0"/>
                  </a:solidFill>
                </a:rPr>
                <a:t> the LLL </a:t>
              </a:r>
              <a:endParaRPr kumimoji="1" lang="ja-JP" altLang="en-US" sz="2400" i="1" u="sng" dirty="0">
                <a:solidFill>
                  <a:srgbClr val="0070C0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843808" y="3933056"/>
              <a:ext cx="5423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9900"/>
                  </a:solidFill>
                </a:rPr>
                <a:t>Polarization excites only along the magnetic field</a:t>
              </a:r>
              <a:endParaRPr kumimoji="1" lang="ja-JP" altLang="en-US" dirty="0">
                <a:solidFill>
                  <a:srgbClr val="009900"/>
                </a:solidFill>
              </a:endParaRPr>
            </a:p>
          </p:txBody>
        </p:sp>
      </p:grpSp>
      <p:pic>
        <p:nvPicPr>
          <p:cNvPr id="27" name="図 26" descr="\begin{document}&#10;The first term $(\ell,n) = (0,0)$ in the double infinite series :&#10;\end{document}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31"/>
            <a:ext cx="6949671" cy="288021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4860032" y="1484784"/>
            <a:ext cx="4296468" cy="1584176"/>
            <a:chOff x="4860032" y="1484784"/>
            <a:chExt cx="4296468" cy="1584176"/>
          </a:xfrm>
        </p:grpSpPr>
        <p:sp>
          <p:nvSpPr>
            <p:cNvPr id="12" name="角丸四角形 11"/>
            <p:cNvSpPr/>
            <p:nvPr/>
          </p:nvSpPr>
          <p:spPr>
            <a:xfrm>
              <a:off x="4860032" y="1484784"/>
              <a:ext cx="4176464" cy="1584176"/>
            </a:xfrm>
            <a:prstGeom prst="roundRect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 descr="\begin{document}&#10;\begin{align*}&#10;I_{0 \Delta}^0 (r_\parallel^2)&#10;= &#10;\frac{2}{\sqrt{ r_\parallel^2( 1 - r_\parallel^2) } }&#10; \arctan \left( \frac{r_\parallel^2}{\sqrt{r_\parallel^2(1-r_\parallel^2)} } \right)&#10;\end{align*}&#10;\end{document}"/>
            <p:cNvPicPr>
              <a:picLocks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1574051"/>
              <a:ext cx="3636467" cy="702821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4981831" y="2304440"/>
              <a:ext cx="41746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/>
                <a:t>ArcTan</a:t>
              </a:r>
              <a:r>
                <a:rPr lang="en-US" altLang="ja-JP" dirty="0"/>
                <a:t> : source of an imaginary part </a:t>
              </a:r>
            </a:p>
            <a:p>
              <a:r>
                <a:rPr lang="en-US" altLang="ja-JP" dirty="0"/>
                <a:t>above the lowest </a:t>
              </a:r>
              <a:r>
                <a:rPr lang="en-US" altLang="ja-JP" dirty="0" smtClean="0"/>
                <a:t>threshold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0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971600" y="2247255"/>
            <a:ext cx="7721406" cy="4364061"/>
            <a:chOff x="971600" y="2247255"/>
            <a:chExt cx="7721406" cy="4364061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1835696" y="2247255"/>
              <a:ext cx="50016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u="sng" dirty="0" smtClean="0"/>
                <a:t>Angle dependence of the refractive index</a:t>
              </a:r>
              <a:endParaRPr kumimoji="1" lang="ja-JP" altLang="en-US" sz="2000" u="sng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944160" y="3861048"/>
              <a:ext cx="35317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9900"/>
                  </a:solidFill>
                </a:rPr>
                <a:t>Direction of arrow : </a:t>
              </a:r>
            </a:p>
            <a:p>
              <a:r>
                <a:rPr kumimoji="1" lang="en-US" altLang="ja-JP" dirty="0" smtClean="0">
                  <a:solidFill>
                    <a:srgbClr val="FF9900"/>
                  </a:solidFill>
                </a:rPr>
                <a:t>direction of photon propagation</a:t>
              </a:r>
              <a:endParaRPr kumimoji="1" lang="ja-JP" altLang="en-US" dirty="0">
                <a:solidFill>
                  <a:srgbClr val="FF990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932040" y="4939254"/>
              <a:ext cx="37609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9933"/>
                  </a:solidFill>
                </a:rPr>
                <a:t>Norm of arrow : </a:t>
              </a:r>
            </a:p>
            <a:p>
              <a:r>
                <a:rPr lang="en-US" altLang="ja-JP" dirty="0">
                  <a:solidFill>
                    <a:srgbClr val="FF9933"/>
                  </a:solidFill>
                </a:rPr>
                <a:t>m</a:t>
              </a:r>
              <a:r>
                <a:rPr kumimoji="1" lang="en-US" altLang="ja-JP" dirty="0" smtClean="0">
                  <a:solidFill>
                    <a:srgbClr val="FF9933"/>
                  </a:solidFill>
                </a:rPr>
                <a:t>agnitude of the refraction index</a:t>
              </a:r>
              <a:endParaRPr kumimoji="1" lang="ja-JP" altLang="en-US" dirty="0">
                <a:solidFill>
                  <a:srgbClr val="FF9933"/>
                </a:solidFill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971600" y="3429000"/>
              <a:ext cx="3476466" cy="3182316"/>
              <a:chOff x="-235237" y="1373189"/>
              <a:chExt cx="5120982" cy="4687686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479565" y="1373189"/>
                <a:ext cx="4406180" cy="4687686"/>
                <a:chOff x="1043607" y="1268760"/>
                <a:chExt cx="4406180" cy="4687686"/>
              </a:xfrm>
            </p:grpSpPr>
            <p:pic>
              <p:nvPicPr>
                <p:cNvPr id="5122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3607" y="1268760"/>
                  <a:ext cx="4406180" cy="46876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0" name="直線矢印コネクタ 9"/>
                <p:cNvCxnSpPr/>
                <p:nvPr/>
              </p:nvCxnSpPr>
              <p:spPr>
                <a:xfrm flipV="1">
                  <a:off x="3246698" y="3212976"/>
                  <a:ext cx="1037270" cy="504056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上矢印 13"/>
              <p:cNvSpPr/>
              <p:nvPr/>
            </p:nvSpPr>
            <p:spPr>
              <a:xfrm>
                <a:off x="479567" y="2451145"/>
                <a:ext cx="564042" cy="3506550"/>
              </a:xfrm>
              <a:prstGeom prst="upArrow">
                <a:avLst/>
              </a:prstGeom>
              <a:solidFill>
                <a:srgbClr val="09FF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-235237" y="1908269"/>
                <a:ext cx="170912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B050"/>
                    </a:solidFill>
                  </a:rPr>
                  <a:t>Magnetic field</a:t>
                </a:r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7" name="テキスト ボックス 16"/>
            <p:cNvSpPr txBox="1"/>
            <p:nvPr/>
          </p:nvSpPr>
          <p:spPr>
            <a:xfrm>
              <a:off x="1835696" y="2708920"/>
              <a:ext cx="4158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CC00CC"/>
                  </a:solidFill>
                </a:rPr>
                <a:t>Shown as a deviation from unit circle</a:t>
              </a:r>
              <a:endParaRPr kumimoji="1" lang="ja-JP" altLang="en-US" dirty="0">
                <a:solidFill>
                  <a:srgbClr val="CC00CC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666363" y="130597"/>
            <a:ext cx="6722061" cy="1581892"/>
            <a:chOff x="1666363" y="130597"/>
            <a:chExt cx="6722061" cy="1581892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699792" y="130597"/>
              <a:ext cx="3748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Complex refractive index</a:t>
              </a:r>
              <a:endParaRPr kumimoji="1" lang="ja-JP" altLang="en-US" sz="2400" dirty="0"/>
            </a:p>
          </p:txBody>
        </p:sp>
        <p:pic>
          <p:nvPicPr>
            <p:cNvPr id="20" name="図 19" descr="\begin{document}&#10;\begin{align*}&#10;\left\{&#10;\begin{array}{l}&#10;n_r &#10;\ = \ \frac{1}{\sqrt{2}} \sqrt{  | \epsilon | + \epsilon_r  }  &#10;\\&#10;n_i &#10;\ = \ \frac{1}{\sqrt{2}} \sqrt{  | \epsilon | - \epsilon_r  }  &#10;\ \ .&#10;\end{array}&#10;\right.&#10;\end{align*}&#10;\end{document}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0679" y="980728"/>
              <a:ext cx="2397745" cy="731761"/>
            </a:xfrm>
            <a:prstGeom prst="rect">
              <a:avLst/>
            </a:prstGeom>
          </p:spPr>
        </p:pic>
        <p:sp>
          <p:nvSpPr>
            <p:cNvPr id="3" name="右矢印 2"/>
            <p:cNvSpPr/>
            <p:nvPr/>
          </p:nvSpPr>
          <p:spPr>
            <a:xfrm>
              <a:off x="4427984" y="1332126"/>
              <a:ext cx="720080" cy="296674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 descr="\begin{document}&#10;\begin{eqnarray}&#10;\epsilon &amp;=&amp; \epsilon_r + i \epsilon_i &#10;\nonumber&#10;\\&#10;n &amp;=&amp; n_r + i n_i&#10;\nonumber&#10;\end{eqnarray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363" y="973920"/>
              <a:ext cx="1681501" cy="654880"/>
            </a:xfrm>
            <a:prstGeom prst="rect">
              <a:avLst/>
            </a:prstGeom>
          </p:spPr>
        </p:pic>
        <p:pic>
          <p:nvPicPr>
            <p:cNvPr id="8" name="図 7" descr="\begin{document}&#10;\begin{align*}&#10;n^2 = \epsilon&#10;\end{align*}&#10;\end{document}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874" y="942237"/>
              <a:ext cx="773182" cy="254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3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7973"/>
            <a:ext cx="4129048" cy="271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61" y="3877312"/>
            <a:ext cx="3811429" cy="2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457744" y="6309320"/>
            <a:ext cx="472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7C80"/>
                </a:solidFill>
              </a:rPr>
              <a:t>Br = </a:t>
            </a:r>
            <a:r>
              <a:rPr lang="ja-JP" altLang="en-US" b="1" dirty="0">
                <a:solidFill>
                  <a:srgbClr val="FF7C80"/>
                </a:solidFill>
              </a:rPr>
              <a:t> </a:t>
            </a:r>
            <a:r>
              <a:rPr lang="en-US" altLang="ja-JP" b="1" dirty="0" smtClean="0">
                <a:solidFill>
                  <a:srgbClr val="FF7C80"/>
                </a:solidFill>
              </a:rPr>
              <a:t>(50,100,500,1000,5000,10000, 50000)</a:t>
            </a:r>
            <a:endParaRPr kumimoji="1" lang="ja-JP" altLang="en-US" dirty="0">
              <a:solidFill>
                <a:srgbClr val="FF7C8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98" y="476672"/>
            <a:ext cx="4129048" cy="271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6463"/>
            <a:ext cx="4129048" cy="279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14374" y="188640"/>
            <a:ext cx="344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Real part of ε on stable branch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04" y="3357131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Imaginary part of ε on unstable branch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55013" y="197933"/>
            <a:ext cx="372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Real part of ε on unstable branch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62059" y="3140968"/>
            <a:ext cx="4281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C00CC"/>
                </a:solidFill>
              </a:rPr>
              <a:t>Relation btw real and imaginary parts</a:t>
            </a:r>
          </a:p>
          <a:p>
            <a:r>
              <a:rPr lang="en-US" altLang="ja-JP" dirty="0" smtClean="0">
                <a:solidFill>
                  <a:srgbClr val="CC00CC"/>
                </a:solidFill>
              </a:rPr>
              <a:t>on unstable branch</a:t>
            </a:r>
            <a:endParaRPr kumimoji="1" lang="ja-JP" alt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テキスト ボックス 32"/>
          <p:cNvSpPr txBox="1">
            <a:spLocks noChangeArrowheads="1"/>
          </p:cNvSpPr>
          <p:nvPr/>
        </p:nvSpPr>
        <p:spPr bwMode="auto">
          <a:xfrm>
            <a:off x="179388" y="981075"/>
            <a:ext cx="377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Polarization in dielectric medium : </a:t>
            </a:r>
          </a:p>
          <a:p>
            <a:r>
              <a:rPr lang="en-US" altLang="ja-JP" sz="2000">
                <a:latin typeface="Calibri" pitchFamily="34" charset="0"/>
              </a:rPr>
              <a:t>a classical argument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23850" y="1931988"/>
            <a:ext cx="3527425" cy="1570037"/>
            <a:chOff x="204" y="1670"/>
            <a:chExt cx="2222" cy="989"/>
          </a:xfrm>
        </p:grpSpPr>
        <p:sp>
          <p:nvSpPr>
            <p:cNvPr id="60" name="正方形/長方形 59"/>
            <p:cNvSpPr/>
            <p:nvPr/>
          </p:nvSpPr>
          <p:spPr>
            <a:xfrm>
              <a:off x="1197" y="1670"/>
              <a:ext cx="1229" cy="98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" name="円/楕円 2"/>
            <p:cNvSpPr/>
            <p:nvPr/>
          </p:nvSpPr>
          <p:spPr>
            <a:xfrm>
              <a:off x="1548" y="1909"/>
              <a:ext cx="175" cy="1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" name="円/楕円 3"/>
            <p:cNvSpPr/>
            <p:nvPr/>
          </p:nvSpPr>
          <p:spPr>
            <a:xfrm>
              <a:off x="1548" y="2240"/>
              <a:ext cx="175" cy="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1899" y="2240"/>
              <a:ext cx="176" cy="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899" y="1909"/>
              <a:ext cx="176" cy="1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403" y="1729"/>
              <a:ext cx="58" cy="61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19499" name="図 34" descr="\begin{document}&#10;&#10;&#10;\begin{center}&#10;&#10;  \begin{picture}(98,43) (111,-154)&#10;    \SetWidth{1.0}&#10;    \SetColor{Black}&#10;    \Gluon(112,-117)(208,-149){7.5}{8}&#10;  \end{picture}&#10;&#10;\end{center}&#10;&#10;\end{document}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769666">
              <a:off x="1418" y="1838"/>
              <a:ext cx="22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直線矢印コネクタ 37"/>
            <p:cNvCxnSpPr/>
            <p:nvPr/>
          </p:nvCxnSpPr>
          <p:spPr>
            <a:xfrm rot="16200000" flipH="1">
              <a:off x="1383" y="1869"/>
              <a:ext cx="360" cy="32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501" name="図 28" descr="\begin{document}&#10;\begin{picture}(434,16) (127,-216)&#10;    \SetWidth{1.0}&#10;    \SetColor{Black}&#10;    \Photon(-10,-208)(10,-208){4}{7}&#10;  \end{picture}&#10;\end{document}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953959">
              <a:off x="701" y="2081"/>
              <a:ext cx="702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円/楕円 63"/>
            <p:cNvSpPr/>
            <p:nvPr/>
          </p:nvSpPr>
          <p:spPr>
            <a:xfrm>
              <a:off x="1807" y="1728"/>
              <a:ext cx="58" cy="6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19503" name="図 64" descr="\begin{document}&#10;&#10;&#10;\begin{center}&#10;&#10;  \begin{picture}(98,43) (111,-154)&#10;    \SetWidth{1.0}&#10;    \SetColor{Black}&#10;    \Gluon(112,-117)(208,-149){7.5}{8}&#10;  \end{picture}&#10;&#10;\end{center}&#10;&#10;\end{document}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769666">
              <a:off x="1822" y="1837"/>
              <a:ext cx="226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円/楕円 65"/>
            <p:cNvSpPr/>
            <p:nvPr/>
          </p:nvSpPr>
          <p:spPr>
            <a:xfrm>
              <a:off x="1419" y="2086"/>
              <a:ext cx="60" cy="5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19505" name="図 66" descr="\begin{document}&#10;&#10;&#10;\begin{center}&#10;&#10;  \begin{picture}(98,43) (111,-154)&#10;    \SetWidth{1.0}&#10;    \SetColor{Black}&#10;    \Gluon(112,-117)(208,-149){7.5}{8}&#10;  \end{picture}&#10;&#10;\end{center}&#10;&#10;\end{document}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769666">
              <a:off x="1435" y="2195"/>
              <a:ext cx="22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円/楕円 67"/>
            <p:cNvSpPr/>
            <p:nvPr/>
          </p:nvSpPr>
          <p:spPr>
            <a:xfrm>
              <a:off x="1807" y="2086"/>
              <a:ext cx="58" cy="5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19507" name="図 68" descr="\begin{document}&#10;&#10;&#10;\begin{center}&#10;&#10;  \begin{picture}(98,43) (111,-154)&#10;    \SetWidth{1.0}&#10;    \SetColor{Black}&#10;    \Gluon(112,-117)(208,-149){7.5}{8}&#10;  \end{picture}&#10;&#10;\end{center}&#10;&#10;\end{document}"/>
            <p:cNvPicPr>
              <a:picLocks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769666">
              <a:off x="1822" y="2195"/>
              <a:ext cx="226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08" name="Text Box 16"/>
            <p:cNvSpPr txBox="1">
              <a:spLocks noChangeArrowheads="1"/>
            </p:cNvSpPr>
            <p:nvPr/>
          </p:nvSpPr>
          <p:spPr bwMode="auto">
            <a:xfrm>
              <a:off x="204" y="2387"/>
              <a:ext cx="1051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Calibri" pitchFamily="34" charset="0"/>
                </a:rPr>
                <a:t>Incident light</a:t>
              </a:r>
            </a:p>
          </p:txBody>
        </p:sp>
      </p:grpSp>
      <p:sp>
        <p:nvSpPr>
          <p:cNvPr id="19459" name="Text Box 46"/>
          <p:cNvSpPr txBox="1">
            <a:spLocks noChangeArrowheads="1"/>
          </p:cNvSpPr>
          <p:nvPr/>
        </p:nvSpPr>
        <p:spPr bwMode="auto">
          <a:xfrm>
            <a:off x="2252748" y="188640"/>
            <a:ext cx="46955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i="1" dirty="0" smtClean="0"/>
              <a:t>Schematic picture of the birefringence</a:t>
            </a:r>
            <a:endParaRPr lang="en-US" altLang="ja-JP" sz="2000" i="1" dirty="0"/>
          </a:p>
        </p:txBody>
      </p:sp>
      <p:pic>
        <p:nvPicPr>
          <p:cNvPr id="19460" name="Picture 47" descr="\begin{document}&#10;\begin{align*}&#10;\bm P = q N  \bm x&#10;\end{align*}&#10;\end{document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364038"/>
            <a:ext cx="10810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8" descr="\begin{document}&#10;\begin{align*}&#10;\left\{&#10;\begin{array}{l}&#10;q : {\rm charge}&#10;\\&#10;N : {\rm density \ of \ dipoles}&#10;\\&#10;\bm x : {\rm displacement}&#10;\end{array}&#10;\right.&#10;\end{align*}&#10;\end{document}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6738" y="4076700"/>
            <a:ext cx="186055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0" descr="\begin{document}&#10;\begin{align*}&#10;m \ddot {\bm x} + \gamma \dot {\bm x} + U {\bm x} = q {\bm E}&#10;\end{align*}&#10;\end{document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5445125"/>
            <a:ext cx="27797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AutoShape 54"/>
          <p:cNvSpPr>
            <a:spLocks noChangeArrowheads="1"/>
          </p:cNvSpPr>
          <p:nvPr/>
        </p:nvSpPr>
        <p:spPr bwMode="auto">
          <a:xfrm>
            <a:off x="34925" y="6021388"/>
            <a:ext cx="1512888" cy="360362"/>
          </a:xfrm>
          <a:prstGeom prst="wedgeRoundRectCallout">
            <a:avLst>
              <a:gd name="adj1" fmla="val 47903"/>
              <a:gd name="adj2" fmla="val -109032"/>
              <a:gd name="adj3" fmla="val 16667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/>
              <a:t>Dissipation</a:t>
            </a:r>
          </a:p>
        </p:txBody>
      </p:sp>
      <p:sp>
        <p:nvSpPr>
          <p:cNvPr id="19464" name="AutoShape 55"/>
          <p:cNvSpPr>
            <a:spLocks noChangeArrowheads="1"/>
          </p:cNvSpPr>
          <p:nvPr/>
        </p:nvSpPr>
        <p:spPr bwMode="auto">
          <a:xfrm>
            <a:off x="1692275" y="6021388"/>
            <a:ext cx="2303463" cy="360362"/>
          </a:xfrm>
          <a:prstGeom prst="wedgeRoundRectCallout">
            <a:avLst>
              <a:gd name="adj1" fmla="val -19676"/>
              <a:gd name="adj2" fmla="val -118282"/>
              <a:gd name="adj3" fmla="val 16667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/>
              <a:t>Linear bound force</a:t>
            </a:r>
          </a:p>
        </p:txBody>
      </p: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4356100" y="2852738"/>
            <a:ext cx="4679950" cy="1800225"/>
            <a:chOff x="2744" y="1797"/>
            <a:chExt cx="2948" cy="1134"/>
          </a:xfrm>
        </p:grpSpPr>
        <p:grpSp>
          <p:nvGrpSpPr>
            <p:cNvPr id="9" name="Group 78"/>
            <p:cNvGrpSpPr>
              <a:grpSpLocks/>
            </p:cNvGrpSpPr>
            <p:nvPr/>
          </p:nvGrpSpPr>
          <p:grpSpPr bwMode="auto">
            <a:xfrm>
              <a:off x="4422" y="2025"/>
              <a:ext cx="1270" cy="906"/>
              <a:chOff x="4649" y="1934"/>
              <a:chExt cx="1270" cy="906"/>
            </a:xfrm>
          </p:grpSpPr>
          <p:pic>
            <p:nvPicPr>
              <p:cNvPr id="19483" name="図 46" descr="\begin{document}&#10;&#10;&#10;\begin{center}&#10;&#10;  \begin{picture}(98,43) (111,-154)&#10;    \SetWidth{1.0}&#10;    \SetColor{Black}&#10;    \Gluon(112,-117)(208,-149){7.5}{4}&#10;  \end{picture}&#10;&#10;\end{center}&#10;&#10;\end{document}"/>
              <p:cNvPicPr>
                <a:picLocks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503153">
                <a:off x="4835" y="2280"/>
                <a:ext cx="394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円/楕円 47"/>
              <p:cNvSpPr/>
              <p:nvPr/>
            </p:nvSpPr>
            <p:spPr>
              <a:xfrm>
                <a:off x="5261" y="2326"/>
                <a:ext cx="99" cy="99"/>
              </a:xfrm>
              <a:prstGeom prst="ellipse">
                <a:avLst/>
              </a:prstGeom>
              <a:solidFill>
                <a:srgbClr val="4F81B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pic>
            <p:nvPicPr>
              <p:cNvPr id="19485" name="図 48" descr="\begin{document}&#10;&#10;&#10;\begin{center}&#10;&#10;  \begin{picture}(98,43) (111,-154)&#10;    \SetWidth{1.0}&#10;    \SetColor{Black}&#10;    \Gluon(112,-117)(208,-149){7.5}{4}&#10;  \end{picture}&#10;&#10;\end{center}&#10;&#10;\end{document}"/>
              <p:cNvPicPr>
                <a:picLocks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503153">
                <a:off x="5421" y="2295"/>
                <a:ext cx="340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" name="円/楕円 49"/>
              <p:cNvSpPr/>
              <p:nvPr/>
            </p:nvSpPr>
            <p:spPr>
              <a:xfrm>
                <a:off x="5266" y="1974"/>
                <a:ext cx="50" cy="5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4649" y="1934"/>
                <a:ext cx="1270" cy="906"/>
              </a:xfrm>
              <a:prstGeom prst="ellipse">
                <a:avLst/>
              </a:prstGeom>
              <a:solidFill>
                <a:srgbClr val="FFFF0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pic>
            <p:nvPicPr>
              <p:cNvPr id="19488" name="図 55" descr="\begin{document}&#10;&#10;&#10;\begin{center}&#10;&#10;  \begin{picture}(98,43) (111,-154)&#10;    \SetWidth{1.0}&#10;    \SetColor{Black}&#10;    \Gluon(112,-117)(208,-149){7.5}{10}&#10;  \end{picture}&#10;&#10;\end{center}&#10;&#10;\end{document}"/>
              <p:cNvPicPr>
                <a:picLocks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4081108">
                <a:off x="5188" y="2504"/>
                <a:ext cx="248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9" name="図 56" descr="\begin{document}&#10;&#10;&#10;\begin{center}&#10;&#10;  \begin{picture}(98,43) (111,-154)&#10;    \SetWidth{1.0}&#10;    \SetColor{Black}&#10;    \Gluon(112,-117)(208,-149){7.5}{10}&#10;  \end{picture}&#10;&#10;\end{center}&#10;&#10;\end{document}"/>
              <p:cNvPicPr>
                <a:picLocks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4081108">
                <a:off x="5177" y="2120"/>
                <a:ext cx="247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円/楕円 57"/>
              <p:cNvSpPr/>
              <p:nvPr/>
            </p:nvSpPr>
            <p:spPr>
              <a:xfrm>
                <a:off x="5868" y="2341"/>
                <a:ext cx="51" cy="5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9" name="円/楕円 58"/>
              <p:cNvSpPr/>
              <p:nvPr/>
            </p:nvSpPr>
            <p:spPr>
              <a:xfrm>
                <a:off x="5297" y="2715"/>
                <a:ext cx="50" cy="5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4694" y="2387"/>
                <a:ext cx="51" cy="5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19482" name="Text Box 57"/>
            <p:cNvSpPr txBox="1">
              <a:spLocks noChangeArrowheads="1"/>
            </p:cNvSpPr>
            <p:nvPr/>
          </p:nvSpPr>
          <p:spPr bwMode="auto">
            <a:xfrm>
              <a:off x="2744" y="1797"/>
              <a:ext cx="211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Anisotropic </a:t>
              </a:r>
              <a:r>
                <a:rPr lang="en-US" altLang="ja-JP" dirty="0"/>
                <a:t>constants </a:t>
              </a:r>
              <a:r>
                <a:rPr lang="en-US" altLang="ja-JP" dirty="0" smtClean="0"/>
                <a:t>result </a:t>
              </a:r>
              <a:endParaRPr lang="en-US" altLang="ja-JP" dirty="0"/>
            </a:p>
            <a:p>
              <a:r>
                <a:rPr lang="en-US" altLang="ja-JP" dirty="0"/>
                <a:t>in an anisotropic response.</a:t>
              </a:r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3923928" y="4724400"/>
            <a:ext cx="5048250" cy="2060575"/>
            <a:chOff x="2744" y="2976"/>
            <a:chExt cx="3180" cy="1298"/>
          </a:xfrm>
        </p:grpSpPr>
        <p:sp>
          <p:nvSpPr>
            <p:cNvPr id="19473" name="Text Box 58"/>
            <p:cNvSpPr txBox="1">
              <a:spLocks noChangeArrowheads="1"/>
            </p:cNvSpPr>
            <p:nvPr/>
          </p:nvSpPr>
          <p:spPr bwMode="auto">
            <a:xfrm>
              <a:off x="2744" y="2976"/>
              <a:ext cx="31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What happens with the anisotropic (discretized) </a:t>
              </a:r>
            </a:p>
            <a:p>
              <a:r>
                <a:rPr lang="en-US" altLang="ja-JP"/>
                <a:t>spectrum by the Landau-levels ? </a:t>
              </a:r>
            </a:p>
          </p:txBody>
        </p:sp>
        <p:grpSp>
          <p:nvGrpSpPr>
            <p:cNvPr id="11" name="Group 65"/>
            <p:cNvGrpSpPr>
              <a:grpSpLocks/>
            </p:cNvGrpSpPr>
            <p:nvPr/>
          </p:nvGrpSpPr>
          <p:grpSpPr bwMode="auto">
            <a:xfrm>
              <a:off x="4932" y="3339"/>
              <a:ext cx="760" cy="935"/>
              <a:chOff x="2789" y="2523"/>
              <a:chExt cx="1270" cy="1542"/>
            </a:xfrm>
          </p:grpSpPr>
          <p:sp>
            <p:nvSpPr>
              <p:cNvPr id="19476" name="AutoShape 60"/>
              <p:cNvSpPr>
                <a:spLocks noChangeArrowheads="1"/>
              </p:cNvSpPr>
              <p:nvPr/>
            </p:nvSpPr>
            <p:spPr bwMode="auto">
              <a:xfrm>
                <a:off x="3379" y="2523"/>
                <a:ext cx="181" cy="1542"/>
              </a:xfrm>
              <a:prstGeom prst="can">
                <a:avLst>
                  <a:gd name="adj" fmla="val 66616"/>
                </a:avLst>
              </a:prstGeom>
              <a:solidFill>
                <a:srgbClr val="00CC00">
                  <a:alpha val="8313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477" name="Oval 61"/>
              <p:cNvSpPr>
                <a:spLocks noChangeArrowheads="1"/>
              </p:cNvSpPr>
              <p:nvPr/>
            </p:nvSpPr>
            <p:spPr bwMode="auto">
              <a:xfrm>
                <a:off x="3107" y="3067"/>
                <a:ext cx="681" cy="31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478" name="Oval 62"/>
              <p:cNvSpPr>
                <a:spLocks noChangeArrowheads="1"/>
              </p:cNvSpPr>
              <p:nvPr/>
            </p:nvSpPr>
            <p:spPr bwMode="auto">
              <a:xfrm>
                <a:off x="2971" y="2976"/>
                <a:ext cx="908" cy="49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479" name="Oval 63"/>
              <p:cNvSpPr>
                <a:spLocks noChangeArrowheads="1"/>
              </p:cNvSpPr>
              <p:nvPr/>
            </p:nvSpPr>
            <p:spPr bwMode="auto">
              <a:xfrm>
                <a:off x="2880" y="2886"/>
                <a:ext cx="1089" cy="6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480" name="Oval 64"/>
              <p:cNvSpPr>
                <a:spLocks noChangeArrowheads="1"/>
              </p:cNvSpPr>
              <p:nvPr/>
            </p:nvSpPr>
            <p:spPr bwMode="auto">
              <a:xfrm>
                <a:off x="2789" y="2840"/>
                <a:ext cx="1270" cy="7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pic>
          <p:nvPicPr>
            <p:cNvPr id="19475" name="図 28" descr="\begin{document}&#10;\begin{picture}(434,16) (127,-216)&#10;    \SetWidth{1.0}&#10;    \SetColor{Black}&#10;    \Photon(-10,-208)(10,-208){4}{7}&#10;  \end{picture}&#10;\end{document}"/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953959">
              <a:off x="4297" y="3883"/>
              <a:ext cx="63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7" name="AutoShape 73"/>
          <p:cNvSpPr>
            <a:spLocks noChangeArrowheads="1"/>
          </p:cNvSpPr>
          <p:nvPr/>
        </p:nvSpPr>
        <p:spPr bwMode="auto">
          <a:xfrm>
            <a:off x="3851274" y="5732463"/>
            <a:ext cx="2376909" cy="360362"/>
          </a:xfrm>
          <a:prstGeom prst="wedgeRoundRectCallout">
            <a:avLst>
              <a:gd name="adj1" fmla="val -59333"/>
              <a:gd name="adj2" fmla="val -94051"/>
              <a:gd name="adj3" fmla="val 16667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/>
              <a:t>Incident light field</a:t>
            </a:r>
          </a:p>
        </p:txBody>
      </p: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4356100" y="1025525"/>
            <a:ext cx="4630738" cy="1466850"/>
            <a:chOff x="2744" y="646"/>
            <a:chExt cx="2917" cy="924"/>
          </a:xfrm>
        </p:grpSpPr>
        <p:pic>
          <p:nvPicPr>
            <p:cNvPr id="19469" name="Picture 53" descr="\begin{document}&#10;\begin{align*}&#10;\chi \propto \frac{1}{ \omega^2 - \omega^2_0 + i \gamma \omega }&#10;\end{align*}&#10;\end{document}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42" y="890"/>
              <a:ext cx="1543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0" name="Text Box 56"/>
            <p:cNvSpPr txBox="1">
              <a:spLocks noChangeArrowheads="1"/>
            </p:cNvSpPr>
            <p:nvPr/>
          </p:nvSpPr>
          <p:spPr bwMode="auto">
            <a:xfrm>
              <a:off x="3320" y="646"/>
              <a:ext cx="17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Lorentz-type dispersion : </a:t>
              </a:r>
            </a:p>
          </p:txBody>
        </p:sp>
        <p:sp>
          <p:nvSpPr>
            <p:cNvPr id="19471" name="AutoShape 70"/>
            <p:cNvSpPr>
              <a:spLocks noChangeArrowheads="1"/>
            </p:cNvSpPr>
            <p:nvPr/>
          </p:nvSpPr>
          <p:spPr bwMode="auto">
            <a:xfrm>
              <a:off x="2744" y="935"/>
              <a:ext cx="771" cy="408"/>
            </a:xfrm>
            <a:prstGeom prst="rightArrow">
              <a:avLst>
                <a:gd name="adj1" fmla="val 50000"/>
                <a:gd name="adj2" fmla="val 47243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9472" name="Picture 74" descr="\begin{document}&#10;\begin{align*}&#10;{\rm with \ characteristic \ frequency} : \ \omega_0^2 = U/m&#10;\end{align*}&#10;\end{document}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98" y="1417"/>
              <a:ext cx="2463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651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" y="764704"/>
            <a:ext cx="7042942" cy="52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43608" y="44624"/>
            <a:ext cx="7204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Strong magnetic fields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in nature and laboratories</a:t>
            </a:r>
            <a:endParaRPr kumimoji="1" lang="ja-JP" altLang="en-US" sz="2400" dirty="0"/>
          </a:p>
        </p:txBody>
      </p:sp>
      <p:pic>
        <p:nvPicPr>
          <p:cNvPr id="10" name="Picture 2" descr="Hybrid Mag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20688"/>
            <a:ext cx="1276155" cy="1387529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4195" y="2522416"/>
            <a:ext cx="1336277" cy="133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374477"/>
            <a:ext cx="2045543" cy="12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7422258" y="1988840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Magnet in Lab.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77465" y="3841303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Magnetar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07149" y="5589240"/>
            <a:ext cx="1829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Heavy ion collisions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8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63588" y="1880828"/>
            <a:ext cx="74847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</a:t>
            </a:r>
            <a:r>
              <a:rPr lang="en-US" altLang="ja-JP" sz="2800" i="1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hoton propagations in strong magnetic fields</a:t>
            </a:r>
          </a:p>
          <a:p>
            <a:endParaRPr kumimoji="1" lang="en-US" altLang="ja-JP" sz="2800" i="1" dirty="0">
              <a:solidFill>
                <a:srgbClr val="00206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2400" i="1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“Vacuum birefringence” and “real-photon decay”</a:t>
            </a:r>
            <a:endParaRPr kumimoji="1" lang="en-US" altLang="ja-JP" sz="2400" i="1" dirty="0" smtClean="0">
              <a:solidFill>
                <a:srgbClr val="00206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16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1"/>
          <p:cNvSpPr txBox="1">
            <a:spLocks noChangeArrowheads="1"/>
          </p:cNvSpPr>
          <p:nvPr/>
        </p:nvSpPr>
        <p:spPr bwMode="auto">
          <a:xfrm>
            <a:off x="2339752" y="87015"/>
            <a:ext cx="43860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smtClean="0">
                <a:latin typeface="Calibri" pitchFamily="34" charset="0"/>
              </a:rPr>
              <a:t>What is “Birefringence” ?</a:t>
            </a:r>
            <a:endParaRPr lang="ja-JP" altLang="en-US" sz="3200" dirty="0">
              <a:latin typeface="Calibri" pitchFamily="34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87624" y="1520788"/>
            <a:ext cx="7128792" cy="2713274"/>
            <a:chOff x="1043608" y="1461104"/>
            <a:chExt cx="7128792" cy="2713274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 bwMode="auto">
            <a:xfrm>
              <a:off x="1137578" y="1461104"/>
              <a:ext cx="6932694" cy="45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ja-JP" sz="2000" i="1" u="sng" dirty="0" smtClean="0">
                  <a:solidFill>
                    <a:srgbClr val="CC00CC"/>
                  </a:solidFill>
                  <a:latin typeface="Calibri" pitchFamily="34" charset="0"/>
                </a:rPr>
                <a:t>Doubled image due to a ray-splitting in</a:t>
              </a:r>
              <a:r>
                <a:rPr lang="ja-JP" altLang="en-US" sz="2000" i="1" u="sng" dirty="0">
                  <a:solidFill>
                    <a:srgbClr val="CC00CC"/>
                  </a:solidFill>
                  <a:latin typeface="Calibri" pitchFamily="34" charset="0"/>
                </a:rPr>
                <a:t> </a:t>
              </a:r>
              <a:r>
                <a:rPr lang="en-US" altLang="ja-JP" sz="2000" i="1" u="sng" dirty="0" err="1" smtClean="0">
                  <a:solidFill>
                    <a:srgbClr val="CC00CC"/>
                  </a:solidFill>
                  <a:latin typeface="Calibri" pitchFamily="34" charset="0"/>
                </a:rPr>
                <a:t>birefringent</a:t>
              </a:r>
              <a:r>
                <a:rPr lang="en-US" altLang="ja-JP" sz="2000" i="1" u="sng" dirty="0" smtClean="0">
                  <a:solidFill>
                    <a:srgbClr val="CC00CC"/>
                  </a:solidFill>
                  <a:latin typeface="Calibri" pitchFamily="34" charset="0"/>
                </a:rPr>
                <a:t> substances</a:t>
              </a:r>
              <a:endParaRPr lang="ja-JP" altLang="en-US" sz="2800" i="1" u="sng" dirty="0">
                <a:solidFill>
                  <a:srgbClr val="CC00CC"/>
                </a:solidFill>
                <a:latin typeface="Calibri" pitchFamily="34" charset="0"/>
              </a:endParaRPr>
            </a:p>
          </p:txBody>
        </p: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4211952" y="2271073"/>
              <a:ext cx="3960448" cy="1589975"/>
              <a:chOff x="2065" y="2519"/>
              <a:chExt cx="4322" cy="1637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016" y="2660"/>
                <a:ext cx="1497" cy="14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2336" y="3386"/>
                <a:ext cx="263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2290" y="3431"/>
                <a:ext cx="726" cy="3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V="1">
                <a:off x="3016" y="3023"/>
                <a:ext cx="1497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V="1">
                <a:off x="3016" y="3204"/>
                <a:ext cx="1497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4513" y="2705"/>
                <a:ext cx="544" cy="3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4513" y="2932"/>
                <a:ext cx="635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5013" y="2519"/>
                <a:ext cx="128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latin typeface="Calibri" pitchFamily="34" charset="0"/>
                  </a:rPr>
                  <a:t>Polarization </a:t>
                </a:r>
                <a:r>
                  <a:rPr lang="en-US" altLang="ja-JP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5101" y="2793"/>
                <a:ext cx="128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latin typeface="Calibri" pitchFamily="34" charset="0"/>
                  </a:rPr>
                  <a:t>Polarization </a:t>
                </a:r>
                <a:r>
                  <a:rPr lang="en-US" altLang="ja-JP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2065" y="3792"/>
                <a:ext cx="129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latin typeface="Calibri" pitchFamily="34" charset="0"/>
                  </a:rPr>
                  <a:t>Incident  </a:t>
                </a:r>
                <a:r>
                  <a:rPr lang="en-US" altLang="ja-JP" dirty="0">
                    <a:latin typeface="Calibri" pitchFamily="34" charset="0"/>
                  </a:rPr>
                  <a:t>light</a:t>
                </a: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1043608" y="1988840"/>
              <a:ext cx="2638794" cy="2185538"/>
              <a:chOff x="5245574" y="1927094"/>
              <a:chExt cx="3214858" cy="2662653"/>
            </a:xfrm>
          </p:grpSpPr>
          <p:pic>
            <p:nvPicPr>
              <p:cNvPr id="9" name="Picture 1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45574" y="1927094"/>
                <a:ext cx="3214858" cy="22261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" name="正方形/長方形 9"/>
              <p:cNvSpPr/>
              <p:nvPr/>
            </p:nvSpPr>
            <p:spPr>
              <a:xfrm>
                <a:off x="5653144" y="4139788"/>
                <a:ext cx="2281929" cy="4499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i="1" dirty="0">
                    <a:solidFill>
                      <a:srgbClr val="CC00CC"/>
                    </a:solidFill>
                    <a:latin typeface="Calibri" pitchFamily="34" charset="0"/>
                  </a:rPr>
                  <a:t>“Calcite” (</a:t>
                </a:r>
                <a:r>
                  <a:rPr lang="ja-JP" altLang="en-US" i="1" dirty="0">
                    <a:solidFill>
                      <a:srgbClr val="CC00CC"/>
                    </a:solidFill>
                    <a:latin typeface="Calibri" pitchFamily="34" charset="0"/>
                  </a:rPr>
                  <a:t>方解石</a:t>
                </a:r>
                <a:r>
                  <a:rPr lang="en-US" altLang="ja-JP" i="1" dirty="0">
                    <a:solidFill>
                      <a:srgbClr val="CC00CC"/>
                    </a:solidFill>
                    <a:latin typeface="Calibri" pitchFamily="34" charset="0"/>
                  </a:rPr>
                  <a:t>) </a:t>
                </a:r>
                <a:endParaRPr lang="ja-JP" altLang="en-US" dirty="0"/>
              </a:p>
            </p:txBody>
          </p:sp>
        </p:grpSp>
      </p:grpSp>
      <p:sp>
        <p:nvSpPr>
          <p:cNvPr id="21" name="テキスト ボックス 20"/>
          <p:cNvSpPr txBox="1"/>
          <p:nvPr/>
        </p:nvSpPr>
        <p:spPr>
          <a:xfrm>
            <a:off x="1259632" y="620688"/>
            <a:ext cx="6011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Two polarization modes of a propagating photon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have different </a:t>
            </a:r>
            <a:r>
              <a:rPr lang="en-US" altLang="ja-JP" sz="2000" dirty="0" smtClean="0">
                <a:solidFill>
                  <a:srgbClr val="FF0000"/>
                </a:solidFill>
              </a:rPr>
              <a:t>refractive indices.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755576" y="4365104"/>
            <a:ext cx="7848872" cy="2351893"/>
            <a:chOff x="683568" y="1340768"/>
            <a:chExt cx="7848872" cy="3096344"/>
          </a:xfrm>
        </p:grpSpPr>
        <p:sp>
          <p:nvSpPr>
            <p:cNvPr id="23" name="角丸四角形 22"/>
            <p:cNvSpPr/>
            <p:nvPr/>
          </p:nvSpPr>
          <p:spPr>
            <a:xfrm>
              <a:off x="683568" y="1340768"/>
              <a:ext cx="7848872" cy="309634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400" i="1" u="sng" dirty="0" smtClean="0">
                  <a:solidFill>
                    <a:schemeClr val="bg1"/>
                  </a:solidFill>
                </a:rPr>
                <a:t>How about the vacuum with external magnetic fields ?</a:t>
              </a:r>
            </a:p>
            <a:p>
              <a:endParaRPr kumimoji="1" lang="en-US" altLang="ja-JP" sz="2000" dirty="0">
                <a:solidFill>
                  <a:schemeClr val="bg1"/>
                </a:solidFill>
              </a:endParaRPr>
            </a:p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+ Lorentz &amp; Gauge symmetries  </a:t>
              </a:r>
              <a:r>
                <a:rPr lang="en-US" altLang="ja-JP" sz="2000" dirty="0" smtClean="0">
                  <a:solidFill>
                    <a:schemeClr val="bg1"/>
                  </a:solidFill>
                  <a:sym typeface="Wingdings" pitchFamily="2" charset="2"/>
                </a:rPr>
                <a:t> n </a:t>
              </a:r>
              <a:r>
                <a:rPr lang="ja-JP" altLang="en-US" sz="2000" dirty="0" smtClean="0">
                  <a:solidFill>
                    <a:schemeClr val="bg1"/>
                  </a:solidFill>
                  <a:sym typeface="Wingdings" pitchFamily="2" charset="2"/>
                </a:rPr>
                <a:t>≠ </a:t>
              </a:r>
              <a:r>
                <a:rPr lang="en-US" altLang="ja-JP" sz="2000" dirty="0" smtClean="0">
                  <a:solidFill>
                    <a:schemeClr val="bg1"/>
                  </a:solidFill>
                  <a:sym typeface="Wingdings" pitchFamily="2" charset="2"/>
                </a:rPr>
                <a:t>1 in general</a:t>
              </a:r>
            </a:p>
            <a:p>
              <a:endParaRPr kumimoji="1" lang="en-US" altLang="ja-JP" sz="2000" dirty="0">
                <a:solidFill>
                  <a:schemeClr val="bg1"/>
                </a:solidFill>
                <a:sym typeface="Wingdings" pitchFamily="2" charset="2"/>
              </a:endParaRPr>
            </a:p>
            <a:p>
              <a:r>
                <a:rPr kumimoji="1" lang="en-US" altLang="ja-JP" sz="2000" dirty="0" smtClean="0">
                  <a:solidFill>
                    <a:schemeClr val="bg1"/>
                  </a:solidFill>
                </a:rPr>
                <a:t>+ Oriented response of the Dirac sea </a:t>
              </a:r>
              <a:r>
                <a:rPr kumimoji="1" lang="en-US" altLang="ja-JP" sz="2000" dirty="0" smtClean="0">
                  <a:solidFill>
                    <a:schemeClr val="bg1"/>
                  </a:solidFill>
                  <a:sym typeface="Wingdings" pitchFamily="2" charset="2"/>
                </a:rPr>
                <a:t> Vacuum birefringence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1223628" y="2708920"/>
              <a:ext cx="534746" cy="529298"/>
              <a:chOff x="-1440668" y="943853"/>
              <a:chExt cx="534746" cy="529298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>
                <a:off x="-1409978" y="943853"/>
                <a:ext cx="504056" cy="517250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flipV="1">
                <a:off x="-1440668" y="943853"/>
                <a:ext cx="534746" cy="529298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5564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テキスト ボックス 53"/>
          <p:cNvSpPr txBox="1"/>
          <p:nvPr/>
        </p:nvSpPr>
        <p:spPr>
          <a:xfrm>
            <a:off x="1187624" y="23746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7030A0"/>
                </a:solidFill>
              </a:rPr>
              <a:t>Modifications of  photon propagations </a:t>
            </a:r>
            <a:r>
              <a:rPr lang="en-US" altLang="ja-JP" sz="2400" i="1" dirty="0" smtClean="0">
                <a:solidFill>
                  <a:srgbClr val="7030A0"/>
                </a:solidFill>
              </a:rPr>
              <a:t>in strong B-fields</a:t>
            </a:r>
            <a:endParaRPr kumimoji="1" lang="ja-JP" altLang="en-US" sz="2400" i="1" dirty="0">
              <a:solidFill>
                <a:srgbClr val="7030A0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31540" y="3068960"/>
            <a:ext cx="8281270" cy="3672408"/>
            <a:chOff x="935790" y="1052736"/>
            <a:chExt cx="8281270" cy="3672408"/>
          </a:xfrm>
        </p:grpSpPr>
        <p:sp>
          <p:nvSpPr>
            <p:cNvPr id="2" name="円/楕円 1"/>
            <p:cNvSpPr/>
            <p:nvPr/>
          </p:nvSpPr>
          <p:spPr bwMode="auto">
            <a:xfrm>
              <a:off x="1726840" y="1821599"/>
              <a:ext cx="1325598" cy="1901346"/>
            </a:xfrm>
            <a:prstGeom prst="ellipse">
              <a:avLst/>
            </a:prstGeom>
            <a:gradFill flip="none" rotWithShape="1">
              <a:gsLst>
                <a:gs pos="10000">
                  <a:srgbClr val="FF0000">
                    <a:alpha val="90000"/>
                  </a:srgbClr>
                </a:gs>
                <a:gs pos="62000">
                  <a:srgbClr val="FFC000">
                    <a:alpha val="74000"/>
                  </a:srgbClr>
                </a:gs>
                <a:gs pos="73000">
                  <a:srgbClr val="FFFF00">
                    <a:alpha val="6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フローチャート : 磁気ディスク 6"/>
            <p:cNvSpPr/>
            <p:nvPr/>
          </p:nvSpPr>
          <p:spPr>
            <a:xfrm>
              <a:off x="1079806" y="1052736"/>
              <a:ext cx="2730822" cy="3672408"/>
            </a:xfrm>
            <a:prstGeom prst="flowChartMagneticDisk">
              <a:avLst/>
            </a:prstGeom>
            <a:gradFill flip="none" rotWithShape="1">
              <a:gsLst>
                <a:gs pos="0">
                  <a:schemeClr val="tx2">
                    <a:alpha val="54000"/>
                    <a:lumMod val="98000"/>
                  </a:schemeClr>
                </a:gs>
                <a:gs pos="50000">
                  <a:schemeClr val="accent1">
                    <a:tint val="44500"/>
                    <a:satMod val="160000"/>
                    <a:alpha val="52000"/>
                    <a:lumMod val="69000"/>
                  </a:schemeClr>
                </a:gs>
                <a:gs pos="84000">
                  <a:schemeClr val="tx2">
                    <a:lumMod val="7000"/>
                    <a:lumOff val="93000"/>
                    <a:alpha val="54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935790" y="1107523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accent1"/>
                  </a:solidFill>
                </a:rPr>
                <a:t>Magnetic field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424513" y="3350990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QGP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3" name="グループ化 32"/>
            <p:cNvGrpSpPr/>
            <p:nvPr/>
          </p:nvGrpSpPr>
          <p:grpSpPr>
            <a:xfrm rot="1077412">
              <a:off x="2631148" y="2031364"/>
              <a:ext cx="1574832" cy="617651"/>
              <a:chOff x="2843938" y="2399432"/>
              <a:chExt cx="1761811" cy="690984"/>
            </a:xfrm>
          </p:grpSpPr>
          <p:sp>
            <p:nvSpPr>
              <p:cNvPr id="21" name="円/楕円 20"/>
              <p:cNvSpPr/>
              <p:nvPr/>
            </p:nvSpPr>
            <p:spPr>
              <a:xfrm rot="9328246">
                <a:off x="3407295" y="2415070"/>
                <a:ext cx="584529" cy="584529"/>
              </a:xfrm>
              <a:prstGeom prst="ellipse">
                <a:avLst/>
              </a:prstGeom>
              <a:noFill/>
              <a:ln w="69850" cmpd="dbl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 rot="20143952" flipH="1">
                <a:off x="2843938" y="2955314"/>
                <a:ext cx="625447" cy="135102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 rot="20143952" flipH="1">
                <a:off x="3980302" y="2399432"/>
                <a:ext cx="625447" cy="135102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 rot="21045361">
              <a:off x="2740264" y="3036947"/>
              <a:ext cx="1897572" cy="678504"/>
              <a:chOff x="5024828" y="4991654"/>
              <a:chExt cx="1897572" cy="678504"/>
            </a:xfrm>
          </p:grpSpPr>
          <p:sp>
            <p:nvSpPr>
              <p:cNvPr id="40" name="フリーフォーム 39"/>
              <p:cNvSpPr/>
              <p:nvPr/>
            </p:nvSpPr>
            <p:spPr>
              <a:xfrm rot="1653764" flipH="1">
                <a:off x="5024828" y="4991654"/>
                <a:ext cx="559069" cy="120764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弧 42"/>
              <p:cNvSpPr/>
              <p:nvPr/>
            </p:nvSpPr>
            <p:spPr>
              <a:xfrm rot="12263019">
                <a:off x="5490285" y="5306066"/>
                <a:ext cx="1432115" cy="364092"/>
              </a:xfrm>
              <a:prstGeom prst="arc">
                <a:avLst>
                  <a:gd name="adj1" fmla="val 16200000"/>
                  <a:gd name="adj2" fmla="val 5563879"/>
                </a:avLst>
              </a:prstGeom>
              <a:ln w="66675" cmpd="dbl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テキスト ボックス 45"/>
            <p:cNvSpPr txBox="1"/>
            <p:nvPr/>
          </p:nvSpPr>
          <p:spPr>
            <a:xfrm>
              <a:off x="4427984" y="1628800"/>
              <a:ext cx="47351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Refraction of photon in the vacuum with B-fields</a:t>
              </a:r>
            </a:p>
            <a:p>
              <a:r>
                <a:rPr lang="en-US" altLang="ja-JP" dirty="0">
                  <a:solidFill>
                    <a:srgbClr val="FF0000"/>
                  </a:solidFill>
                </a:rPr>
                <a:t>without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medium</a:t>
              </a:r>
              <a:r>
                <a:rPr lang="ja-JP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effects</a:t>
              </a: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460886" y="2672916"/>
              <a:ext cx="4756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Real photon decay </a:t>
              </a:r>
            </a:p>
            <a:p>
              <a:r>
                <a:rPr kumimoji="1" lang="en-US" altLang="ja-JP" dirty="0" err="1" smtClean="0">
                  <a:solidFill>
                    <a:srgbClr val="0000FF"/>
                  </a:solidFill>
                </a:rPr>
                <a:t>Dilepton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 emissions from real photon decay</a:t>
              </a:r>
              <a:r>
                <a:rPr lang="en-US" altLang="ja-JP" dirty="0" smtClean="0">
                  <a:solidFill>
                    <a:srgbClr val="0000FF"/>
                  </a:solidFill>
                </a:rPr>
                <a:t>, </a:t>
              </a:r>
            </a:p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as well as virtual photon conversions (γ* </a:t>
              </a:r>
              <a:r>
                <a:rPr kumimoji="1" lang="en-US" altLang="ja-JP" dirty="0" smtClean="0">
                  <a:solidFill>
                    <a:srgbClr val="0000FF"/>
                  </a:solidFill>
                  <a:sym typeface="Wingdings" pitchFamily="2" charset="2"/>
                </a:rPr>
                <a:t> </a:t>
              </a:r>
              <a:r>
                <a:rPr kumimoji="1" lang="en-US" altLang="ja-JP" dirty="0" err="1" smtClean="0">
                  <a:solidFill>
                    <a:srgbClr val="0000FF"/>
                  </a:solidFill>
                  <a:sym typeface="Wingdings" pitchFamily="2" charset="2"/>
                </a:rPr>
                <a:t>e</a:t>
              </a:r>
              <a:r>
                <a:rPr kumimoji="1" lang="en-US" altLang="ja-JP" baseline="30000" dirty="0" err="1" smtClean="0">
                  <a:solidFill>
                    <a:srgbClr val="0000FF"/>
                  </a:solidFill>
                  <a:sym typeface="Wingdings" pitchFamily="2" charset="2"/>
                </a:rPr>
                <a:t>+</a:t>
              </a:r>
              <a:r>
                <a:rPr kumimoji="1" lang="en-US" altLang="ja-JP" dirty="0" err="1" smtClean="0">
                  <a:solidFill>
                    <a:srgbClr val="0000FF"/>
                  </a:solidFill>
                  <a:sym typeface="Wingdings" pitchFamily="2" charset="2"/>
                </a:rPr>
                <a:t>e</a:t>
              </a:r>
              <a:r>
                <a:rPr kumimoji="1" lang="en-US" altLang="ja-JP" baseline="30000" dirty="0" smtClean="0">
                  <a:solidFill>
                    <a:srgbClr val="0000FF"/>
                  </a:solidFill>
                  <a:sym typeface="Wingdings" pitchFamily="2" charset="2"/>
                </a:rPr>
                <a:t>- </a:t>
              </a:r>
              <a:r>
                <a:rPr kumimoji="1" lang="en-US" altLang="ja-JP" dirty="0" smtClean="0">
                  <a:solidFill>
                    <a:srgbClr val="0000FF"/>
                  </a:solidFill>
                  <a:sym typeface="Wingdings" pitchFamily="2" charset="2"/>
                </a:rPr>
                <a:t>)</a:t>
              </a:r>
              <a:endParaRPr kumimoji="1" lang="en-US" altLang="ja-JP" baseline="300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4463988" y="4041068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Wingdings"/>
                <a:buChar char="à"/>
              </a:pPr>
              <a:r>
                <a:rPr lang="en-US" altLang="ja-JP" dirty="0">
                  <a:sym typeface="Wingdings" panose="05000000000000000000" pitchFamily="2" charset="2"/>
                </a:rPr>
                <a:t>Could be important in pre-equilibrium stage, </a:t>
              </a:r>
            </a:p>
            <a:p>
              <a:r>
                <a:rPr lang="en-US" altLang="ja-JP" dirty="0">
                  <a:sym typeface="Wingdings" panose="05000000000000000000" pitchFamily="2" charset="2"/>
                </a:rPr>
                <a:t>     and in QGP additively to medium effects</a:t>
              </a:r>
              <a:endParaRPr lang="en-US" altLang="ja-JP" dirty="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704318" y="1040182"/>
            <a:ext cx="7956884" cy="1696254"/>
            <a:chOff x="611560" y="5045114"/>
            <a:chExt cx="7956884" cy="1696254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611560" y="5651956"/>
              <a:ext cx="35671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i="1" u="sng" dirty="0" smtClean="0">
                  <a:solidFill>
                    <a:srgbClr val="0091FE"/>
                  </a:solidFill>
                </a:rPr>
                <a:t>Photon </a:t>
              </a:r>
              <a:r>
                <a:rPr kumimoji="1" lang="en-US" altLang="ja-JP" i="1" u="sng" dirty="0" smtClean="0">
                  <a:solidFill>
                    <a:srgbClr val="0091FE"/>
                  </a:solidFill>
                </a:rPr>
                <a:t>vacuum polarization tensor: </a:t>
              </a:r>
              <a:endParaRPr kumimoji="1" lang="ja-JP" altLang="en-US" i="1" u="sng" dirty="0">
                <a:solidFill>
                  <a:srgbClr val="0091FE"/>
                </a:solidFill>
              </a:endParaRPr>
            </a:p>
          </p:txBody>
        </p:sp>
        <p:sp>
          <p:nvSpPr>
            <p:cNvPr id="52" name="テキスト ボックス 1"/>
            <p:cNvSpPr txBox="1">
              <a:spLocks noChangeArrowheads="1"/>
            </p:cNvSpPr>
            <p:nvPr/>
          </p:nvSpPr>
          <p:spPr bwMode="auto">
            <a:xfrm>
              <a:off x="611560" y="5045114"/>
              <a:ext cx="25813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i="1" u="sng" dirty="0" smtClean="0">
                  <a:solidFill>
                    <a:srgbClr val="0091FE"/>
                  </a:solidFill>
                  <a:latin typeface="Calibri" pitchFamily="34" charset="0"/>
                </a:rPr>
                <a:t>Modified Maxwell </a:t>
              </a:r>
              <a:r>
                <a:rPr lang="en-US" altLang="ja-JP" sz="2000" i="1" u="sng" dirty="0">
                  <a:solidFill>
                    <a:srgbClr val="0091FE"/>
                  </a:solidFill>
                  <a:latin typeface="Calibri" pitchFamily="34" charset="0"/>
                </a:rPr>
                <a:t>eq. </a:t>
              </a:r>
              <a:r>
                <a:rPr lang="en-US" altLang="ja-JP" sz="2000" i="1" u="sng" dirty="0" smtClean="0">
                  <a:solidFill>
                    <a:srgbClr val="0091FE"/>
                  </a:solidFill>
                  <a:latin typeface="Calibri" pitchFamily="34" charset="0"/>
                </a:rPr>
                <a:t>:</a:t>
              </a:r>
              <a:endParaRPr lang="ja-JP" altLang="en-US" sz="2000" i="1" u="sng" dirty="0">
                <a:solidFill>
                  <a:srgbClr val="0091FE"/>
                </a:solidFill>
                <a:latin typeface="Calibri" pitchFamily="34" charset="0"/>
              </a:endParaRPr>
            </a:p>
          </p:txBody>
        </p:sp>
        <p:pic>
          <p:nvPicPr>
            <p:cNvPr id="57" name="図 56" descr="\begin{document}&#10;\begin{align*}&#10;\left\{ \ &#10; q^2 \eta^{\mu\nu} - q^\mu q^\nu - \Pi_{\rm ex}^{\mu\nu} (q^2) &#10;\ \right\}&#10;A_\nu(q) = 0&#10;\end{align*}&#10;\end{document}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5101154"/>
              <a:ext cx="4305766" cy="330029"/>
            </a:xfrm>
            <a:prstGeom prst="rect">
              <a:avLst/>
            </a:prstGeom>
          </p:spPr>
        </p:pic>
        <p:sp>
          <p:nvSpPr>
            <p:cNvPr id="4" name="角丸四角形吹き出し 3"/>
            <p:cNvSpPr/>
            <p:nvPr/>
          </p:nvSpPr>
          <p:spPr>
            <a:xfrm>
              <a:off x="6156176" y="5651956"/>
              <a:ext cx="2412268" cy="489225"/>
            </a:xfrm>
            <a:prstGeom prst="wedgeRoundRectCallout">
              <a:avLst>
                <a:gd name="adj1" fmla="val -41941"/>
                <a:gd name="adj2" fmla="val 75390"/>
                <a:gd name="adj3" fmla="val 16667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Dressed propagators </a:t>
              </a:r>
            </a:p>
            <a:p>
              <a:pPr algn="ctr"/>
              <a:r>
                <a:rPr kumimoji="1" lang="en-US" altLang="ja-JP" dirty="0" smtClean="0"/>
                <a:t>in </a:t>
              </a:r>
              <a:r>
                <a:rPr kumimoji="1" lang="en-US" altLang="ja-JP" dirty="0" err="1" smtClean="0"/>
                <a:t>Furry’s</a:t>
              </a:r>
              <a:r>
                <a:rPr kumimoji="1" lang="en-US" altLang="ja-JP" dirty="0" smtClean="0"/>
                <a:t> picture</a:t>
              </a:r>
              <a:endParaRPr kumimoji="1" lang="ja-JP" altLang="en-US" dirty="0"/>
            </a:p>
          </p:txBody>
        </p:sp>
        <p:pic>
          <p:nvPicPr>
            <p:cNvPr id="6" name="図 5" descr="\begin{document}&#10;\begin{align*}&#10;i \Pi_{\rm ex}^{\mu\nu} (q) = %- (-ie)^2&#10;e^2&#10;\int \frac{d^4p}{(2\pi)^4}&#10;{\rm Tr} \left[ \ &#10;\gamma^{\mu} G(p|A) \gamma^{\nu} G( p+q |A)&#10;\ \right]&#10;\end{align*}&#10;\end{document}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336" y="6141181"/>
              <a:ext cx="5182932" cy="600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2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2507" y="195027"/>
            <a:ext cx="752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Break-down of naïve perturbation in strong magnetic fields </a:t>
            </a:r>
            <a:endParaRPr kumimoji="1" lang="ja-JP" altLang="en-US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77057" y="3501008"/>
            <a:ext cx="4591087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ja-JP" sz="1600" dirty="0">
                <a:solidFill>
                  <a:srgbClr val="0070C0"/>
                </a:solidFill>
                <a:sym typeface="Wingdings" pitchFamily="2" charset="2"/>
              </a:rPr>
              <a:t>Naïve perturbation breaks down when </a:t>
            </a:r>
            <a:r>
              <a:rPr lang="en-US" altLang="ja-JP" sz="1600" i="1" dirty="0">
                <a:solidFill>
                  <a:srgbClr val="0070C0"/>
                </a:solidFill>
                <a:sym typeface="Wingdings" pitchFamily="2" charset="2"/>
              </a:rPr>
              <a:t>B</a:t>
            </a:r>
            <a:r>
              <a:rPr lang="en-US" altLang="ja-JP" sz="16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altLang="ja-JP" sz="1600" dirty="0" smtClean="0">
                <a:solidFill>
                  <a:srgbClr val="0070C0"/>
                </a:solidFill>
                <a:sym typeface="Wingdings" pitchFamily="2" charset="2"/>
              </a:rPr>
              <a:t>&gt; </a:t>
            </a:r>
            <a:r>
              <a:rPr lang="en-US" altLang="ja-JP" sz="1600" i="1" dirty="0" err="1">
                <a:solidFill>
                  <a:srgbClr val="0070C0"/>
                </a:solidFill>
                <a:sym typeface="Wingdings" pitchFamily="2" charset="2"/>
              </a:rPr>
              <a:t>B</a:t>
            </a:r>
            <a:r>
              <a:rPr lang="en-US" altLang="ja-JP" sz="1600" baseline="-25000" dirty="0" err="1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en-US" altLang="ja-JP" sz="1600" baseline="-25000" dirty="0">
                <a:solidFill>
                  <a:srgbClr val="0070C0"/>
                </a:solidFill>
                <a:sym typeface="Wingdings" pitchFamily="2" charset="2"/>
              </a:rPr>
              <a:t>  </a:t>
            </a:r>
            <a:endParaRPr lang="en-US" altLang="ja-JP" sz="1600" baseline="-250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1600" baseline="-25000" dirty="0">
              <a:solidFill>
                <a:srgbClr val="0070C0"/>
              </a:solidFill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ja-JP" sz="1600" dirty="0" smtClean="0">
                <a:solidFill>
                  <a:srgbClr val="0070C0"/>
                </a:solidFill>
                <a:sym typeface="Wingdings" pitchFamily="2" charset="2"/>
              </a:rPr>
              <a:t> Need to take into account all-order diagrams</a:t>
            </a: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971600" y="1381374"/>
            <a:ext cx="7694856" cy="2047626"/>
            <a:chOff x="1403648" y="733302"/>
            <a:chExt cx="7694856" cy="2047626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733302"/>
              <a:ext cx="4691397" cy="2047626"/>
            </a:xfrm>
            <a:prstGeom prst="rect">
              <a:avLst/>
            </a:prstGeom>
            <a:noFill/>
            <a:ln w="9525">
              <a:solidFill>
                <a:srgbClr val="FF01FF"/>
              </a:solidFill>
              <a:miter lim="800000"/>
              <a:headEnd/>
              <a:tailEnd/>
            </a:ln>
          </p:spPr>
        </p:pic>
        <p:sp>
          <p:nvSpPr>
            <p:cNvPr id="10" name="フリーフォーム 9"/>
            <p:cNvSpPr/>
            <p:nvPr/>
          </p:nvSpPr>
          <p:spPr>
            <a:xfrm>
              <a:off x="3993932" y="1710056"/>
              <a:ext cx="2605170" cy="557179"/>
            </a:xfrm>
            <a:custGeom>
              <a:avLst/>
              <a:gdLst>
                <a:gd name="connsiteX0" fmla="*/ 0 w 3005959"/>
                <a:gd name="connsiteY0" fmla="*/ 536028 h 536028"/>
                <a:gd name="connsiteX1" fmla="*/ 809297 w 3005959"/>
                <a:gd name="connsiteY1" fmla="*/ 325821 h 536028"/>
                <a:gd name="connsiteX2" fmla="*/ 2385848 w 3005959"/>
                <a:gd name="connsiteY2" fmla="*/ 73573 h 536028"/>
                <a:gd name="connsiteX3" fmla="*/ 3005959 w 3005959"/>
                <a:gd name="connsiteY3" fmla="*/ 0 h 53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5959" h="536028">
                  <a:moveTo>
                    <a:pt x="0" y="536028"/>
                  </a:moveTo>
                  <a:cubicBezTo>
                    <a:pt x="205828" y="469462"/>
                    <a:pt x="411656" y="402897"/>
                    <a:pt x="809297" y="325821"/>
                  </a:cubicBezTo>
                  <a:cubicBezTo>
                    <a:pt x="1206938" y="248745"/>
                    <a:pt x="2019738" y="127877"/>
                    <a:pt x="2385848" y="73573"/>
                  </a:cubicBezTo>
                  <a:cubicBezTo>
                    <a:pt x="2751958" y="19269"/>
                    <a:pt x="2878958" y="9634"/>
                    <a:pt x="3005959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599102" y="1156058"/>
              <a:ext cx="249940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Critical field strength</a:t>
              </a:r>
            </a:p>
            <a:p>
              <a:r>
                <a:rPr lang="en-US" altLang="ja-JP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ja-JP" i="1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= m</a:t>
              </a:r>
              <a:r>
                <a:rPr lang="en-US" altLang="ja-JP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altLang="ja-JP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ja-JP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/ </a:t>
              </a:r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</a:t>
              </a:r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219623" y="861762"/>
              <a:ext cx="993258" cy="6425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755576" y="858198"/>
            <a:ext cx="4063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u="sng" dirty="0" smtClean="0">
                <a:solidFill>
                  <a:srgbClr val="CC00CC"/>
                </a:solidFill>
              </a:rPr>
              <a:t>Dressed fermion propagator in </a:t>
            </a:r>
            <a:r>
              <a:rPr kumimoji="1" lang="en-US" altLang="ja-JP" sz="1600" b="1" i="1" u="sng" dirty="0" err="1" smtClean="0">
                <a:solidFill>
                  <a:srgbClr val="CC00CC"/>
                </a:solidFill>
              </a:rPr>
              <a:t>Furry’s</a:t>
            </a:r>
            <a:r>
              <a:rPr kumimoji="1" lang="en-US" altLang="ja-JP" sz="1600" b="1" i="1" u="sng" dirty="0" smtClean="0">
                <a:solidFill>
                  <a:srgbClr val="CC00CC"/>
                </a:solidFill>
              </a:rPr>
              <a:t> picture</a:t>
            </a:r>
            <a:endParaRPr kumimoji="1" lang="ja-JP" altLang="en-US" sz="1600" b="1" i="1" u="sng" dirty="0">
              <a:solidFill>
                <a:srgbClr val="CC00CC"/>
              </a:solidFill>
            </a:endParaRPr>
          </a:p>
        </p:txBody>
      </p:sp>
      <p:pic>
        <p:nvPicPr>
          <p:cNvPr id="23" name="図 22" descr="\begin{document}&#10;\begin{eqnarray}&#10;G(p|A) &amp;=&amp; \frac{i}{\slashed p - e \slashed A - m} &#10;\nonumber &#10;\\&#10;&amp;=&amp; i\left( \slashed p - e \slashed A + m \right) \times \frac{1}{i}&#10;\int_0^\infty \!\! d\tau \ e^{ i \tau \left\{ (\slashed p -e \slashed A )^2 - (m^2-i\varepsilon ) \right\} } &#10;\nonumber &#10;\end{eqnarray}&#10;\end{document}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61" y="1109580"/>
            <a:ext cx="4965152" cy="1024747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9407105" y="3121843"/>
            <a:ext cx="5884545" cy="996290"/>
            <a:chOff x="1326842" y="5474261"/>
            <a:chExt cx="5884545" cy="996290"/>
          </a:xfrm>
        </p:grpSpPr>
        <p:sp>
          <p:nvSpPr>
            <p:cNvPr id="84" name="下矢印 83"/>
            <p:cNvSpPr/>
            <p:nvPr/>
          </p:nvSpPr>
          <p:spPr>
            <a:xfrm>
              <a:off x="1396164" y="5474261"/>
              <a:ext cx="702655" cy="435860"/>
            </a:xfrm>
            <a:prstGeom prst="downArrow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7" name="図 76" descr="\begin{document}&#10;\begin{eqnarray}&#10;G(p|A) = &#10;\int _0^\infty \!\! d \tau&#10;\left[  \slashed p -  e \gamma^\mu F_\mu^{\ \nu} X_\nu^{\ \lambda}(s) p_\lambda + m \right] &#10;e^{-i\kappa^2 \tau + i p^\mu X_\mu^{\ \nu}(\tau) p_\nu + Y(\tau) }&#10;\nonumber&#10;\end{eqnarray}&#10;\end{document}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42" y="5978317"/>
              <a:ext cx="5884545" cy="492234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386851" y="5526524"/>
              <a:ext cx="3780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B050"/>
                  </a:solidFill>
                </a:rPr>
                <a:t>Employing </a:t>
              </a:r>
              <a:r>
                <a:rPr lang="en-US" altLang="ja-JP" sz="1400" dirty="0" err="1" smtClean="0">
                  <a:solidFill>
                    <a:srgbClr val="00B050"/>
                  </a:solidFill>
                </a:rPr>
                <a:t>Fock</a:t>
              </a:r>
              <a:r>
                <a:rPr lang="en-US" altLang="ja-JP" sz="1400" dirty="0" smtClean="0">
                  <a:solidFill>
                    <a:srgbClr val="00B050"/>
                  </a:solidFill>
                </a:rPr>
                <a:t>-Schwinger gauge </a:t>
              </a:r>
              <a:r>
                <a:rPr lang="en-US" altLang="ja-JP" sz="1400" dirty="0" err="1" smtClean="0">
                  <a:solidFill>
                    <a:srgbClr val="00B050"/>
                  </a:solidFill>
                </a:rPr>
                <a:t>x</a:t>
              </a:r>
              <a:r>
                <a:rPr lang="en-US" altLang="ja-JP" sz="1400" baseline="30000" dirty="0" err="1" smtClean="0">
                  <a:solidFill>
                    <a:srgbClr val="00B050"/>
                  </a:solidFill>
                </a:rPr>
                <a:t>μ</a:t>
              </a:r>
              <a:r>
                <a:rPr lang="en-US" altLang="ja-JP" sz="1400" dirty="0" err="1" smtClean="0">
                  <a:solidFill>
                    <a:srgbClr val="00B050"/>
                  </a:solidFill>
                </a:rPr>
                <a:t>A</a:t>
              </a:r>
              <a:r>
                <a:rPr lang="en-US" altLang="ja-JP" sz="1400" baseline="-25000" dirty="0" err="1" smtClean="0">
                  <a:solidFill>
                    <a:srgbClr val="00B050"/>
                  </a:solidFill>
                </a:rPr>
                <a:t>μ</a:t>
              </a:r>
              <a:r>
                <a:rPr lang="en-US" altLang="ja-JP" sz="1400" dirty="0" smtClean="0">
                  <a:solidFill>
                    <a:srgbClr val="00B050"/>
                  </a:solidFill>
                </a:rPr>
                <a:t>= 0 ,</a:t>
              </a:r>
              <a:endParaRPr kumimoji="1" lang="ja-JP" altLang="en-US" sz="1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6078150" y="2708920"/>
            <a:ext cx="3359467" cy="1512168"/>
            <a:chOff x="6012160" y="2276872"/>
            <a:chExt cx="3359467" cy="1512168"/>
          </a:xfrm>
        </p:grpSpPr>
        <p:sp>
          <p:nvSpPr>
            <p:cNvPr id="13" name="円/楕円 12"/>
            <p:cNvSpPr/>
            <p:nvPr/>
          </p:nvSpPr>
          <p:spPr>
            <a:xfrm>
              <a:off x="6012160" y="2276872"/>
              <a:ext cx="2448272" cy="1512168"/>
            </a:xfrm>
            <a:prstGeom prst="ellipse">
              <a:avLst/>
            </a:prstGeom>
            <a:solidFill>
              <a:srgbClr val="FED6F3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6275283" y="2704564"/>
              <a:ext cx="3096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In heavy ion collisions, </a:t>
              </a:r>
              <a:endParaRPr lang="en-US" altLang="ja-JP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altLang="ja-JP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B/</a:t>
              </a:r>
              <a:r>
                <a:rPr lang="en-US" altLang="ja-JP" sz="16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ja-JP" sz="1600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ja-JP" sz="16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altLang="ja-JP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~ O</a:t>
              </a:r>
              <a:r>
                <a:rPr kumimoji="1" lang="en-US" altLang="ja-JP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(10</a:t>
              </a:r>
              <a:r>
                <a:rPr kumimoji="1" lang="en-US" altLang="ja-JP" sz="16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1" lang="en-US" altLang="ja-JP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 &gt;&gt; 1 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827584" y="4581128"/>
            <a:ext cx="7272222" cy="2200310"/>
            <a:chOff x="827584" y="4581128"/>
            <a:chExt cx="7272222" cy="2200310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827584" y="4581128"/>
              <a:ext cx="7272222" cy="1659233"/>
              <a:chOff x="827584" y="4794103"/>
              <a:chExt cx="7272222" cy="1659233"/>
            </a:xfrm>
          </p:grpSpPr>
          <p:sp>
            <p:nvSpPr>
              <p:cNvPr id="48" name="テキスト ボックス 47"/>
              <p:cNvSpPr txBox="1"/>
              <p:nvPr/>
            </p:nvSpPr>
            <p:spPr>
              <a:xfrm>
                <a:off x="827584" y="4794103"/>
                <a:ext cx="60191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i="1" u="sng" dirty="0" err="1" smtClean="0">
                    <a:solidFill>
                      <a:srgbClr val="CC00FF"/>
                    </a:solidFill>
                  </a:rPr>
                  <a:t>Resummation</a:t>
                </a:r>
                <a:r>
                  <a:rPr kumimoji="1" lang="en-US" altLang="ja-JP" b="1" i="1" u="sng" dirty="0" smtClean="0">
                    <a:solidFill>
                      <a:srgbClr val="CC00FF"/>
                    </a:solidFill>
                  </a:rPr>
                  <a:t>  w.r.t.  external  </a:t>
                </a:r>
                <a:r>
                  <a:rPr lang="en-US" altLang="ja-JP" b="1" i="1" u="sng" dirty="0">
                    <a:solidFill>
                      <a:srgbClr val="CC00FF"/>
                    </a:solidFill>
                  </a:rPr>
                  <a:t>legs by </a:t>
                </a:r>
                <a:r>
                  <a:rPr lang="en-US" altLang="ja-JP" b="1" i="1" u="sng" dirty="0" smtClean="0">
                    <a:solidFill>
                      <a:srgbClr val="CC00FF"/>
                    </a:solidFill>
                  </a:rPr>
                  <a:t>“proper-time method“</a:t>
                </a:r>
                <a:endParaRPr kumimoji="1" lang="ja-JP" altLang="en-US" b="1" i="1" u="sng" dirty="0">
                  <a:solidFill>
                    <a:srgbClr val="CC00FF"/>
                  </a:solidFill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948850" y="4794103"/>
                <a:ext cx="1150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B050"/>
                    </a:solidFill>
                  </a:rPr>
                  <a:t>Schwinger</a:t>
                </a:r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19" name="グループ化 18"/>
              <p:cNvGrpSpPr/>
              <p:nvPr/>
            </p:nvGrpSpPr>
            <p:grpSpPr>
              <a:xfrm>
                <a:off x="1191024" y="5370167"/>
                <a:ext cx="6477320" cy="1083169"/>
                <a:chOff x="1166115" y="5226151"/>
                <a:chExt cx="6477320" cy="1083169"/>
              </a:xfrm>
            </p:grpSpPr>
            <p:pic>
              <p:nvPicPr>
                <p:cNvPr id="101" name="図 100" descr="\begin{document}&#10;$\tau$ : proper-time&#10;\end{document}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1227" y="5367463"/>
                  <a:ext cx="1872208" cy="249170"/>
                </a:xfrm>
                <a:prstGeom prst="rect">
                  <a:avLst/>
                </a:prstGeom>
                <a:solidFill>
                  <a:srgbClr val="9999FF">
                    <a:alpha val="50196"/>
                  </a:srgbClr>
                </a:solidFill>
              </p:spPr>
            </p:pic>
            <p:pic>
              <p:nvPicPr>
                <p:cNvPr id="15" name="図 14" descr="\begin{document}&#10;\begin{eqnarray}&#10;G(p|A) &amp;=&amp; \frac{i\left( \slashed p - e \slashed A + m \right) }&#10;{ ( \slashed p - e \slashed A )^2 - m^2 + i \epsilon } &#10;\nonumber &#10;\\&#10;&amp;=&amp; i\left( \slashed p - e \slashed A + m \right) \times \frac{1}{i}&#10;\int_0^\infty \!\! d\tau \ e^{ i \tau \left\{ (\slashed p -e \slashed A )^2 - (m^2-i\varepsilon ) \right\} } &#10;\nonumber &#10;\end{eqnarray}&#10;\end{document}"/>
                <p:cNvPicPr>
                  <a:picLocks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6115" y="5226151"/>
                  <a:ext cx="4965152" cy="1083169"/>
                </a:xfrm>
                <a:prstGeom prst="rect">
                  <a:avLst/>
                </a:prstGeom>
              </p:spPr>
            </p:pic>
            <p:sp>
              <p:nvSpPr>
                <p:cNvPr id="18" name="フリーフォーム 17"/>
                <p:cNvSpPr/>
                <p:nvPr/>
              </p:nvSpPr>
              <p:spPr>
                <a:xfrm>
                  <a:off x="4432151" y="5443369"/>
                  <a:ext cx="1247887" cy="484095"/>
                </a:xfrm>
                <a:custGeom>
                  <a:avLst/>
                  <a:gdLst>
                    <a:gd name="connsiteX0" fmla="*/ 0 w 1247887"/>
                    <a:gd name="connsiteY0" fmla="*/ 484095 h 484095"/>
                    <a:gd name="connsiteX1" fmla="*/ 494851 w 1247887"/>
                    <a:gd name="connsiteY1" fmla="*/ 161365 h 484095"/>
                    <a:gd name="connsiteX2" fmla="*/ 1247887 w 1247887"/>
                    <a:gd name="connsiteY2" fmla="*/ 0 h 484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47887" h="484095">
                      <a:moveTo>
                        <a:pt x="0" y="484095"/>
                      </a:moveTo>
                      <a:cubicBezTo>
                        <a:pt x="143435" y="363071"/>
                        <a:pt x="286870" y="242047"/>
                        <a:pt x="494851" y="161365"/>
                      </a:cubicBezTo>
                      <a:cubicBezTo>
                        <a:pt x="702832" y="80683"/>
                        <a:pt x="975359" y="40341"/>
                        <a:pt x="1247887" y="0"/>
                      </a:cubicBezTo>
                    </a:path>
                  </a:pathLst>
                </a:custGeom>
                <a:noFill/>
                <a:ln w="28575">
                  <a:solidFill>
                    <a:srgbClr val="6699FF"/>
                  </a:solidFill>
                  <a:headEnd type="arrow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6" name="テキスト ボックス 15"/>
            <p:cNvSpPr txBox="1"/>
            <p:nvPr/>
          </p:nvSpPr>
          <p:spPr>
            <a:xfrm>
              <a:off x="2370198" y="6381328"/>
              <a:ext cx="37391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Nonlinear to </a:t>
              </a:r>
              <a:r>
                <a:rPr lang="en-US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strong</a:t>
              </a:r>
              <a:r>
                <a:rPr kumimoji="1" lang="en-US" altLang="ja-JP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external fields</a:t>
              </a:r>
              <a:endParaRPr kumimoji="1" lang="ja-JP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10402</TotalTime>
  <Words>1840</Words>
  <Application>Microsoft Office PowerPoint</Application>
  <PresentationFormat>画面に合わせる (4:3)</PresentationFormat>
  <Paragraphs>357</Paragraphs>
  <Slides>44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Analytic representation of Pmn(q,B)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Koichi</dc:creator>
  <cp:lastModifiedBy>Koichi</cp:lastModifiedBy>
  <cp:revision>661</cp:revision>
  <dcterms:created xsi:type="dcterms:W3CDTF">2012-12-09T14:24:28Z</dcterms:created>
  <dcterms:modified xsi:type="dcterms:W3CDTF">2014-01-14T10:13:38Z</dcterms:modified>
</cp:coreProperties>
</file>