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1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713" r:id="rId2"/>
  </p:sldMasterIdLst>
  <p:notesMasterIdLst>
    <p:notesMasterId r:id="rId71"/>
  </p:notesMasterIdLst>
  <p:sldIdLst>
    <p:sldId id="458" r:id="rId3"/>
    <p:sldId id="524" r:id="rId4"/>
    <p:sldId id="587" r:id="rId5"/>
    <p:sldId id="585" r:id="rId6"/>
    <p:sldId id="586" r:id="rId7"/>
    <p:sldId id="526" r:id="rId8"/>
    <p:sldId id="527" r:id="rId9"/>
    <p:sldId id="538" r:id="rId10"/>
    <p:sldId id="497" r:id="rId11"/>
    <p:sldId id="550" r:id="rId12"/>
    <p:sldId id="577" r:id="rId13"/>
    <p:sldId id="578" r:id="rId14"/>
    <p:sldId id="576" r:id="rId15"/>
    <p:sldId id="547" r:id="rId16"/>
    <p:sldId id="448" r:id="rId17"/>
    <p:sldId id="591" r:id="rId18"/>
    <p:sldId id="572" r:id="rId19"/>
    <p:sldId id="548" r:id="rId20"/>
    <p:sldId id="539" r:id="rId21"/>
    <p:sldId id="505" r:id="rId22"/>
    <p:sldId id="559" r:id="rId23"/>
    <p:sldId id="452" r:id="rId24"/>
    <p:sldId id="377" r:id="rId25"/>
    <p:sldId id="380" r:id="rId26"/>
    <p:sldId id="449" r:id="rId27"/>
    <p:sldId id="546" r:id="rId28"/>
    <p:sldId id="529" r:id="rId29"/>
    <p:sldId id="551" r:id="rId30"/>
    <p:sldId id="383" r:id="rId31"/>
    <p:sldId id="459" r:id="rId32"/>
    <p:sldId id="582" r:id="rId33"/>
    <p:sldId id="460" r:id="rId34"/>
    <p:sldId id="384" r:id="rId35"/>
    <p:sldId id="590" r:id="rId36"/>
    <p:sldId id="574" r:id="rId37"/>
    <p:sldId id="437" r:id="rId38"/>
    <p:sldId id="436" r:id="rId39"/>
    <p:sldId id="581" r:id="rId40"/>
    <p:sldId id="474" r:id="rId41"/>
    <p:sldId id="464" r:id="rId42"/>
    <p:sldId id="552" r:id="rId43"/>
    <p:sldId id="506" r:id="rId44"/>
    <p:sldId id="461" r:id="rId45"/>
    <p:sldId id="462" r:id="rId46"/>
    <p:sldId id="463" r:id="rId47"/>
    <p:sldId id="386" r:id="rId48"/>
    <p:sldId id="588" r:id="rId49"/>
    <p:sldId id="589" r:id="rId50"/>
    <p:sldId id="543" r:id="rId51"/>
    <p:sldId id="531" r:id="rId52"/>
    <p:sldId id="556" r:id="rId53"/>
    <p:sldId id="431" r:id="rId54"/>
    <p:sldId id="432" r:id="rId55"/>
    <p:sldId id="560" r:id="rId56"/>
    <p:sldId id="554" r:id="rId57"/>
    <p:sldId id="557" r:id="rId58"/>
    <p:sldId id="562" r:id="rId59"/>
    <p:sldId id="583" r:id="rId60"/>
    <p:sldId id="555" r:id="rId61"/>
    <p:sldId id="568" r:id="rId62"/>
    <p:sldId id="569" r:id="rId63"/>
    <p:sldId id="570" r:id="rId64"/>
    <p:sldId id="558" r:id="rId65"/>
    <p:sldId id="571" r:id="rId66"/>
    <p:sldId id="579" r:id="rId67"/>
    <p:sldId id="580" r:id="rId68"/>
    <p:sldId id="563" r:id="rId69"/>
    <p:sldId id="411" r:id="rId7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EFFFC"/>
    <a:srgbClr val="FF68C6"/>
    <a:srgbClr val="FFE9E6"/>
    <a:srgbClr val="5AFF3B"/>
    <a:srgbClr val="FF4912"/>
    <a:srgbClr val="FF214C"/>
    <a:srgbClr val="FF3474"/>
    <a:srgbClr val="79A3FF"/>
    <a:srgbClr val="FF6F1B"/>
    <a:srgbClr val="FF0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7" autoAdjust="0"/>
    <p:restoredTop sz="94660"/>
  </p:normalViewPr>
  <p:slideViewPr>
    <p:cSldViewPr>
      <p:cViewPr>
        <p:scale>
          <a:sx n="75" d="100"/>
          <a:sy n="75" d="100"/>
        </p:scale>
        <p:origin x="-8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1" Type="http://schemas.openxmlformats.org/officeDocument/2006/relationships/image" Target="../media/image93.emf"/><Relationship Id="rId2" Type="http://schemas.openxmlformats.org/officeDocument/2006/relationships/image" Target="../media/image9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Relationship Id="rId2" Type="http://schemas.openxmlformats.org/officeDocument/2006/relationships/image" Target="../media/image109.emf"/><Relationship Id="rId3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1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6ADC94-BD40-614A-BACA-D74F66AE903C}" type="datetime1">
              <a:rPr lang="ja-JP" altLang="en-US"/>
              <a:pPr>
                <a:defRPr/>
              </a:pPr>
              <a:t>14/01/16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EA9CBF-FE24-CD48-AC1E-ACD432760C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2375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9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835B49B-43DD-EC47-A875-1AB8FC5418FF}" type="slidenum">
              <a:rPr lang="ja-JP" altLang="en-US" sz="1200"/>
              <a:pPr/>
              <a:t>53</a:t>
            </a:fld>
            <a:endParaRPr lang="ja-JP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1095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/>
          </a:p>
        </p:txBody>
      </p:sp>
      <p:sp>
        <p:nvSpPr>
          <p:cNvPr id="2109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658F83-83BA-6C4E-81D6-B3B6AAEC297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0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9247-6EE5-2F4C-BABE-42606FB668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022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1C37-8223-FB45-8670-8D93C8FD32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366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7950"/>
            <a:ext cx="9101138" cy="6750050"/>
            <a:chOff x="0" y="68"/>
            <a:chExt cx="5733" cy="425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68"/>
              <a:ext cx="6556" cy="4088"/>
              <a:chOff x="0" y="68"/>
              <a:chExt cx="6556" cy="4088"/>
            </a:xfrm>
          </p:grpSpPr>
          <p:grpSp>
            <p:nvGrpSpPr>
              <p:cNvPr id="37" name="Group 4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6556" cy="4012"/>
                <a:chOff x="0" y="144"/>
                <a:chExt cx="6556" cy="4012"/>
              </a:xfrm>
            </p:grpSpPr>
            <p:sp>
              <p:nvSpPr>
                <p:cNvPr id="50" name="Line 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Line 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" name="Line 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Line 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Line 11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7" name="Line 12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58" name="Group 13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1801" cy="4012"/>
                  <a:chOff x="483" y="144"/>
                  <a:chExt cx="1801" cy="4012"/>
                </a:xfrm>
              </p:grpSpPr>
              <p:grpSp>
                <p:nvGrpSpPr>
                  <p:cNvPr id="207" name="Group 14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6" name="Line 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7" name="Line 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8" name="Line 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9" name="Line 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0" name="Line 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1" name="Line 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2" name="Line 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8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604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27" name="Line 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8" name="Line 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9" name="Line 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0" name="Line 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1" name="Line 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2" name="Line 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3" name="Line 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4" name="Line 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604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9" name="Line 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0" name="Line 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1" name="Line 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2" name="Line 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3" name="Line 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4" name="Line 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5" name="Line 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6" name="Line 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1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04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1" name="Line 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2" name="Line 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3" name="Line 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4" name="Line 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5" name="Line 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6" name="Line 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7" name="Line 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8" name="Line 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59" name="Group 50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1801" cy="4012"/>
                  <a:chOff x="1551" y="144"/>
                  <a:chExt cx="1801" cy="4012"/>
                </a:xfrm>
              </p:grpSpPr>
              <p:grpSp>
                <p:nvGrpSpPr>
                  <p:cNvPr id="171" name="Group 51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0" name="Line 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1" name="Line 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2" name="Line 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3" name="Line 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4" name="Line 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" name="Line 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6" name="Line 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2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672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91" name="Line 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2" name="Line 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3" name="Line 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4" name="Line 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5" name="Line 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6" name="Line 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7" name="Line 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8" name="Line 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672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83" name="Line 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4" name="Line 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5" name="Line 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6" name="Line 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7" name="Line 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8" name="Line 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9" name="Line 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90" name="Line 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74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1672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75" name="Line 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6" name="Line 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7" name="Line 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8" name="Line 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9" name="Line 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0" name="Line 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1" name="Line 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82" name="Line 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0" name="Group 87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1801" cy="4012"/>
                  <a:chOff x="2619" y="144"/>
                  <a:chExt cx="1801" cy="4012"/>
                </a:xfrm>
              </p:grpSpPr>
              <p:grpSp>
                <p:nvGrpSpPr>
                  <p:cNvPr id="135" name="Group 88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8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4" name="Line 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5" name="Line 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6" name="Line 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7" name="Line 9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8" name="Line 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9" name="Line 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0" name="Line 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6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2740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55" name="Line 9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6" name="Line 9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7" name="Line 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8" name="Line 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9" name="Line 10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0" name="Line 10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1" name="Line 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2" name="Line 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2740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47" name="Line 1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8" name="Line 10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9" name="Line 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0" name="Line 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1" name="Line 1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2" name="Line 11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3" name="Line 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54" name="Line 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38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2740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39" name="Line 1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0" name="Line 1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Line 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2" name="Line 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3" name="Line 1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4" name="Line 1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5" name="Line 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6" name="Line 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1" name="Group 124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1801" cy="4012"/>
                  <a:chOff x="3687" y="144"/>
                  <a:chExt cx="1801" cy="4012"/>
                </a:xfrm>
              </p:grpSpPr>
              <p:grpSp>
                <p:nvGrpSpPr>
                  <p:cNvPr id="99" name="Group 125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1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8" name="Line 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9" name="Line 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0" name="Line 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1" name="Line 1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2" name="Line 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3" name="Line 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4" name="Line 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808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9" name="Line 1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0" name="Line 1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1" name="Line 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2" name="Line 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3" name="Line 1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4" name="Line 1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5" name="Line 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26" name="Line 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1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3808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1" name="Line 1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2" name="Line 1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3" name="Line 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4" name="Line 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5" name="Line 1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6" name="Line 1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7" name="Line 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8" name="Line 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102" name="Group 152"/>
                  <p:cNvGrpSpPr>
                    <a:grpSpLocks/>
                  </p:cNvGrpSpPr>
                  <p:nvPr/>
                </p:nvGrpSpPr>
                <p:grpSpPr bwMode="auto">
                  <a:xfrm>
                    <a:off x="3808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03" name="Line 1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4" name="Line 1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5" name="Line 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6" name="Line 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7" name="Line 1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8" name="Line 1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09" name="Line 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10" name="Line 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  <p:grpSp>
              <p:nvGrpSpPr>
                <p:cNvPr id="62" name="Group 161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1801" cy="4012"/>
                  <a:chOff x="4755" y="144"/>
                  <a:chExt cx="1801" cy="4012"/>
                </a:xfrm>
              </p:grpSpPr>
              <p:grpSp>
                <p:nvGrpSpPr>
                  <p:cNvPr id="63" name="Group 1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1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2" name="Line 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3" name="Line 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4" name="Line 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5" name="Line 1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6" name="Line 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7" name="Line 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8" name="Line 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4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876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83" name="Line 1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4" name="Line 1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5" name="Line 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6" name="Line 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7" name="Line 1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8" name="Line 1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9" name="Line 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90" name="Line 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5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4876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75" name="Line 1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6" name="Line 1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7" name="Line 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8" name="Line 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9" name="Line 1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0" name="Line 1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1" name="Line 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82" name="Line 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66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4876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67" name="Line 1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8" name="Line 1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69" name="Line 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0" name="Line 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1" name="Line 1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2" name="Line 1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3" name="Line 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74" name="Line 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</p:grpSp>
          </p:grpSp>
          <p:grpSp>
            <p:nvGrpSpPr>
              <p:cNvPr id="38" name="Group 198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199"/>
                <p:cNvSpPr>
                  <a:spLocks noChangeShapeType="1"/>
                </p:cNvSpPr>
                <p:nvPr/>
              </p:nvSpPr>
              <p:spPr bwMode="hidden">
                <a:xfrm rot="-5400000">
                  <a:off x="19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0" name="Line 200"/>
                <p:cNvSpPr>
                  <a:spLocks noChangeShapeType="1"/>
                </p:cNvSpPr>
                <p:nvPr/>
              </p:nvSpPr>
              <p:spPr bwMode="hidden">
                <a:xfrm rot="-5400000">
                  <a:off x="737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1" name="Line 201"/>
                <p:cNvSpPr>
                  <a:spLocks noChangeShapeType="1"/>
                </p:cNvSpPr>
                <p:nvPr/>
              </p:nvSpPr>
              <p:spPr bwMode="hidden">
                <a:xfrm rot="-5400000">
                  <a:off x="1266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2" name="Line 202"/>
                <p:cNvSpPr>
                  <a:spLocks noChangeShapeType="1"/>
                </p:cNvSpPr>
                <p:nvPr/>
              </p:nvSpPr>
              <p:spPr bwMode="hidden">
                <a:xfrm rot="-5400000">
                  <a:off x="1805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" name="Line 203"/>
                <p:cNvSpPr>
                  <a:spLocks noChangeShapeType="1"/>
                </p:cNvSpPr>
                <p:nvPr/>
              </p:nvSpPr>
              <p:spPr bwMode="hidden">
                <a:xfrm rot="-5400000">
                  <a:off x="2334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" name="Line 204"/>
                <p:cNvSpPr>
                  <a:spLocks noChangeShapeType="1"/>
                </p:cNvSpPr>
                <p:nvPr/>
              </p:nvSpPr>
              <p:spPr bwMode="hidden">
                <a:xfrm rot="-5400000">
                  <a:off x="2873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5" name="Line 205"/>
                <p:cNvSpPr>
                  <a:spLocks noChangeShapeType="1"/>
                </p:cNvSpPr>
                <p:nvPr/>
              </p:nvSpPr>
              <p:spPr bwMode="hidden">
                <a:xfrm rot="-5400000">
                  <a:off x="3402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Line 206"/>
                <p:cNvSpPr>
                  <a:spLocks noChangeShapeType="1"/>
                </p:cNvSpPr>
                <p:nvPr/>
              </p:nvSpPr>
              <p:spPr bwMode="hidden">
                <a:xfrm rot="-5400000">
                  <a:off x="3941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Line 207"/>
                <p:cNvSpPr>
                  <a:spLocks noChangeShapeType="1"/>
                </p:cNvSpPr>
                <p:nvPr/>
              </p:nvSpPr>
              <p:spPr bwMode="hidden">
                <a:xfrm rot="-5400000">
                  <a:off x="4470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Line 208"/>
                <p:cNvSpPr>
                  <a:spLocks noChangeShapeType="1"/>
                </p:cNvSpPr>
                <p:nvPr/>
              </p:nvSpPr>
              <p:spPr bwMode="hidden">
                <a:xfrm rot="-5400000">
                  <a:off x="5009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Line 209"/>
                <p:cNvSpPr>
                  <a:spLocks noChangeShapeType="1"/>
                </p:cNvSpPr>
                <p:nvPr/>
              </p:nvSpPr>
              <p:spPr bwMode="hidden">
                <a:xfrm rot="-5400000">
                  <a:off x="553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" name="Group 210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11"/>
              <p:cNvSpPr>
                <a:spLocks noChangeArrowheads="1"/>
              </p:cNvSpPr>
              <p:nvPr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" name="Rectangle 212"/>
              <p:cNvSpPr>
                <a:spLocks noChangeArrowheads="1"/>
              </p:cNvSpPr>
              <p:nvPr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" name="Rectangle 213"/>
              <p:cNvSpPr>
                <a:spLocks noChangeArrowheads="1"/>
              </p:cNvSpPr>
              <p:nvPr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" name="Rectangle 214"/>
              <p:cNvSpPr>
                <a:spLocks noChangeArrowheads="1"/>
              </p:cNvSpPr>
              <p:nvPr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Rectangle 215"/>
              <p:cNvSpPr>
                <a:spLocks noChangeArrowheads="1"/>
              </p:cNvSpPr>
              <p:nvPr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7" name="Group 216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17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1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1" name="Rectangle 21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" name="Group 220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9" name="Rectangle 22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" name="Group 223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Rectangle 22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" name="Group 226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" name="Rectangle 22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" name="Group 229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30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" name="Rectangle 231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" name="Group 232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33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1" name="Rectangle 234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4" name="Group 235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9" name="Rectangle 2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" name="Group 238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" name="Rectangle 2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pic>
        <p:nvPicPr>
          <p:cNvPr id="243" name="Picture 246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403600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385" name="Rectangle 241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62386" name="Rectangle 2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244" name="Rectangle 24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" name="Rectangle 2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6" name="Rectangle 2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2FB84-5ABE-E64B-AB25-9E66561D20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58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15130-F780-AC49-BDE5-C38F3F49D0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347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1AAF-D5B9-9E4E-A2D3-730736F1C7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742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D76B5-F96B-6D47-8AAF-3BF2BD3884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923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B444-964C-5B4B-ACD0-7263A392A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9639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F387-7112-904E-85A5-E8FE08480E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380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95C5-FBA7-4544-B844-F5C9EC9F9E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815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E4A69-052E-5647-9608-57E645FF08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48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F1D3D-CBA4-1845-B5C3-80A217DE43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730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71C4-0CD8-3240-A99E-6EA6A5E83A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299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4799-FDC5-ED40-91AE-13A9F24230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5415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26F4-42CB-9640-8F3E-0955B2B5B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852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80DA-ECFE-A64E-9C12-C31FBB2EA2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67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4DF3C-24BD-2748-A4F8-DDBF2575A1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569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441D-17D5-1741-B4B2-1F22DB870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933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0520-8BFD-8943-9DC0-E7DEF379A1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969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D8F57-6A5C-6F44-97C3-5183B8F100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632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F2C9-0230-5748-94C7-3A14E76B3C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458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98CF-02E0-C841-A238-0D59060644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18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19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20992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47EE21C-36CC-C443-9B10-76099DBA8D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1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25608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25634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25659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0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1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2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63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5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25654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7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8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6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25649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0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7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25644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5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6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7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8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38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25639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1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2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43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5609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25610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25632" name="Rectangle 36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3" name="Rectangle 37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1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5630" name="Rectangle 39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31" name="Rectangle 40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2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5628" name="Rectangle 42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9" name="Rectangle 43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3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5626" name="Rectangle 45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7" name="Rectangle 46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4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5624" name="Rectangle 48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5" name="Rectangle 49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5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5622" name="Rectangle 51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3" name="Rectangle 52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6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25620" name="Rectangle 54"/>
                <p:cNvSpPr>
                  <a:spLocks noChangeArrowheads="1"/>
                </p:cNvSpPr>
                <p:nvPr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21" name="Rectangle 55"/>
                <p:cNvSpPr>
                  <a:spLocks noChangeArrowheads="1"/>
                </p:cNvSpPr>
                <p:nvPr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617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25618" name="Rectangle 57"/>
                <p:cNvSpPr>
                  <a:spLocks noChangeArrowheads="1"/>
                </p:cNvSpPr>
                <p:nvPr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619" name="Rectangle 58"/>
                <p:cNvSpPr>
                  <a:spLocks noChangeArrowheads="1"/>
                </p:cNvSpPr>
                <p:nvPr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25603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5604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61181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2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Helvetica" pitchFamily="-109" charset="0"/>
                <a:ea typeface="Osaka" pitchFamily="-109" charset="-128"/>
                <a:cs typeface="Osaka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1183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2"/>
                </a:solidFill>
                <a:latin typeface="Helvetica" charset="0"/>
              </a:defRPr>
            </a:lvl1pPr>
          </a:lstStyle>
          <a:p>
            <a:pPr>
              <a:defRPr/>
            </a:pPr>
            <a:fld id="{A70E75F8-5669-1A4E-951D-85BB1C05F4E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pitchFamily="-111" charset="-128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Blip>
          <a:blip r:embed="rId13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l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l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7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6.emf"/><Relationship Id="rId5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52.emf"/><Relationship Id="rId7" Type="http://schemas.openxmlformats.org/officeDocument/2006/relationships/image" Target="../media/image54.jpe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5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6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57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70.em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71.emf"/><Relationship Id="rId15" Type="http://schemas.openxmlformats.org/officeDocument/2006/relationships/image" Target="../media/image7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7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7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8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81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82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8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oleObject" Target="../embeddings/oleObject34.bin"/><Relationship Id="rId5" Type="http://schemas.openxmlformats.org/officeDocument/2006/relationships/image" Target="../media/image8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90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91.emf"/><Relationship Id="rId8" Type="http://schemas.openxmlformats.org/officeDocument/2006/relationships/image" Target="../media/image92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97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37.bin"/><Relationship Id="rId4" Type="http://schemas.openxmlformats.org/officeDocument/2006/relationships/image" Target="../media/image93.emf"/><Relationship Id="rId5" Type="http://schemas.openxmlformats.org/officeDocument/2006/relationships/image" Target="../media/image98.png"/><Relationship Id="rId6" Type="http://schemas.openxmlformats.org/officeDocument/2006/relationships/oleObject" Target="../embeddings/oleObject38.bin"/><Relationship Id="rId7" Type="http://schemas.openxmlformats.org/officeDocument/2006/relationships/image" Target="../media/image94.e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95.emf"/><Relationship Id="rId10" Type="http://schemas.openxmlformats.org/officeDocument/2006/relationships/oleObject" Target="../embeddings/oleObject40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oleObject" Target="../embeddings/oleObject42.bin"/><Relationship Id="rId5" Type="http://schemas.openxmlformats.org/officeDocument/2006/relationships/image" Target="../media/image99.e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100.emf"/><Relationship Id="rId8" Type="http://schemas.openxmlformats.org/officeDocument/2006/relationships/oleObject" Target="../embeddings/oleObject44.bin"/><Relationship Id="rId9" Type="http://schemas.openxmlformats.org/officeDocument/2006/relationships/image" Target="../media/image101.emf"/><Relationship Id="rId10" Type="http://schemas.openxmlformats.org/officeDocument/2006/relationships/image" Target="../media/image88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33.emf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24.jpg"/><Relationship Id="rId8" Type="http://schemas.openxmlformats.org/officeDocument/2006/relationships/image" Target="../media/image107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108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109.e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110.emf"/><Relationship Id="rId9" Type="http://schemas.openxmlformats.org/officeDocument/2006/relationships/image" Target="../media/image111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11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"/>
          <p:cNvSpPr txBox="1">
            <a:spLocks noChangeArrowheads="1"/>
          </p:cNvSpPr>
          <p:nvPr/>
        </p:nvSpPr>
        <p:spPr bwMode="auto">
          <a:xfrm>
            <a:off x="1835696" y="2607295"/>
            <a:ext cx="55207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6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Stars</a:t>
            </a:r>
            <a:endParaRPr lang="en-US" altLang="ja-JP" sz="6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38915" name="正方形/長方形 1"/>
          <p:cNvSpPr>
            <a:spLocks noChangeArrowheads="1"/>
          </p:cNvSpPr>
          <p:nvPr/>
        </p:nvSpPr>
        <p:spPr bwMode="auto">
          <a:xfrm>
            <a:off x="4488472" y="4869160"/>
            <a:ext cx="4598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Motoi Tachibana (Saga Univ.)</a:t>
            </a:r>
          </a:p>
        </p:txBody>
      </p:sp>
      <p:pic>
        <p:nvPicPr>
          <p:cNvPr id="4" name="図 3" descr="SORIUSHI_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75" y="69604"/>
            <a:ext cx="1928929" cy="12711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23528" y="5930116"/>
            <a:ext cx="8576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Jan. 13, 2014 @ 10</a:t>
            </a:r>
            <a:r>
              <a:rPr lang="en-US" altLang="ja-JP" baseline="30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Yonsei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-Saga partnership program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475656" y="3717032"/>
            <a:ext cx="6246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-The 2</a:t>
            </a:r>
            <a:r>
              <a:rPr lang="en-US" altLang="ja-JP" baseline="30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nd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densest object in the Universe-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53632" y="764704"/>
            <a:ext cx="8738848" cy="30726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A stellar remnant after Supernova explosion</a:t>
            </a: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Literally, composed almost entirely of neutrons</a:t>
            </a: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Its density is approximately equivalent  to the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human population condensed to the size of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a sugar cube.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05064"/>
            <a:ext cx="3456384" cy="23566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789040"/>
            <a:ext cx="3083676" cy="266429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rot="20707258">
            <a:off x="1041944" y="4890396"/>
            <a:ext cx="6427243" cy="707886"/>
          </a:xfrm>
          <a:prstGeom prst="rect">
            <a:avLst/>
          </a:prstGeom>
          <a:solidFill>
            <a:srgbClr val="FF6F1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something extraordinary 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9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orion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192688" cy="6192688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275856" y="2594946"/>
            <a:ext cx="914400" cy="9144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8101" y="3636312"/>
            <a:ext cx="24039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Betelgeuse</a:t>
            </a:r>
          </a:p>
        </p:txBody>
      </p:sp>
    </p:spTree>
    <p:extLst>
      <p:ext uri="{BB962C8B-B14F-4D97-AF65-F5344CB8AC3E}">
        <p14:creationId xmlns:p14="http://schemas.microsoft.com/office/powerpoint/2010/main" val="316368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418236" cy="51125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44708" y="5877272"/>
            <a:ext cx="8059740" cy="6463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Precursor of supernova explosion?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5691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83568" y="3068960"/>
            <a:ext cx="7856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A star of “Beetle Juice”</a:t>
            </a:r>
            <a:r>
              <a:rPr kumimoji="1" lang="ja-JP" altLang="en-US" sz="4800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？</a:t>
            </a:r>
            <a:endParaRPr kumimoji="1" lang="en-US" altLang="ja-JP" sz="4800" dirty="0" smtClean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0" y="116632"/>
            <a:ext cx="9154346" cy="6930008"/>
            <a:chOff x="0" y="-72008"/>
            <a:chExt cx="9154346" cy="6930008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0" y="-72008"/>
              <a:ext cx="9144000" cy="6930008"/>
              <a:chOff x="0" y="-72008"/>
              <a:chExt cx="9144000" cy="6930008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496" y="-72008"/>
                <a:ext cx="4886325" cy="6858000"/>
              </a:xfrm>
              <a:prstGeom prst="rect">
                <a:avLst/>
              </a:prstGeom>
            </p:spPr>
          </p:pic>
        </p:grpSp>
        <p:sp>
          <p:nvSpPr>
            <p:cNvPr id="8" name="正方形/長方形 7"/>
            <p:cNvSpPr/>
            <p:nvPr/>
          </p:nvSpPr>
          <p:spPr>
            <a:xfrm>
              <a:off x="4788024" y="2592288"/>
              <a:ext cx="4366322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Tim Burton</a:t>
              </a:r>
            </a:p>
            <a:p>
              <a:endPara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r>
                <a:rPr lang="en-US" altLang="ja-JP" sz="32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“</a:t>
              </a:r>
              <a:r>
                <a:rPr lang="en-US" altLang="ja-JP" sz="32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Beetlejuice</a:t>
              </a:r>
              <a:r>
                <a:rPr lang="en-US" altLang="ja-JP" sz="32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” (1988)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86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テキスト ボックス 3"/>
          <p:cNvSpPr txBox="1">
            <a:spLocks noChangeArrowheads="1"/>
          </p:cNvSpPr>
          <p:nvPr/>
        </p:nvSpPr>
        <p:spPr bwMode="auto">
          <a:xfrm>
            <a:off x="1979712" y="395952"/>
            <a:ext cx="54681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32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Discovery of Neutron </a:t>
            </a:r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</a:t>
            </a:r>
            <a:endParaRPr lang="en-US" altLang="ja-JP" sz="32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762000" y="1220019"/>
            <a:ext cx="7620000" cy="2713037"/>
            <a:chOff x="762000" y="1220019"/>
            <a:chExt cx="7620000" cy="2713037"/>
          </a:xfrm>
        </p:grpSpPr>
        <p:sp>
          <p:nvSpPr>
            <p:cNvPr id="65541" name="テキスト ボックス 4"/>
            <p:cNvSpPr txBox="1">
              <a:spLocks noChangeArrowheads="1"/>
            </p:cNvSpPr>
            <p:nvPr/>
          </p:nvSpPr>
          <p:spPr bwMode="auto">
            <a:xfrm>
              <a:off x="762000" y="1220019"/>
              <a:ext cx="75231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dirty="0"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Baade and </a:t>
              </a:r>
              <a:r>
                <a:rPr lang="en-US" altLang="ja-JP" sz="2000" dirty="0" err="1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(1934): 1</a:t>
              </a:r>
              <a:r>
                <a:rPr lang="en-US" altLang="ja-JP" sz="2000" baseline="30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theoretical prediction of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NS</a:t>
              </a:r>
              <a:endPara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2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799456"/>
              <a:ext cx="1905000" cy="18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3" name="正方形/長方形 6"/>
            <p:cNvSpPr>
              <a:spLocks noChangeArrowheads="1"/>
            </p:cNvSpPr>
            <p:nvPr/>
          </p:nvSpPr>
          <p:spPr bwMode="auto">
            <a:xfrm>
              <a:off x="6680200" y="1824856"/>
              <a:ext cx="1433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Crab Nebula</a:t>
              </a:r>
              <a:endParaRPr lang="ja-JP" altLang="en-US" sz="160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4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731194"/>
              <a:ext cx="13239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図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723256"/>
              <a:ext cx="12954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9" name="正方形/長方形 14"/>
            <p:cNvSpPr>
              <a:spLocks noChangeArrowheads="1"/>
            </p:cNvSpPr>
            <p:nvPr/>
          </p:nvSpPr>
          <p:spPr bwMode="auto">
            <a:xfrm>
              <a:off x="1371600" y="3475856"/>
              <a:ext cx="11461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W. Baade</a:t>
              </a: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5550" name="正方形/長方形 15"/>
            <p:cNvSpPr>
              <a:spLocks noChangeArrowheads="1"/>
            </p:cNvSpPr>
            <p:nvPr/>
          </p:nvSpPr>
          <p:spPr bwMode="auto">
            <a:xfrm>
              <a:off x="4073525" y="3518719"/>
              <a:ext cx="11080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F. Zwicky</a:t>
              </a:r>
              <a:endParaRPr lang="ja-JP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65552" name="テキスト ボックス 15"/>
            <p:cNvSpPr txBox="1">
              <a:spLocks noChangeArrowheads="1"/>
            </p:cNvSpPr>
            <p:nvPr/>
          </p:nvSpPr>
          <p:spPr bwMode="auto">
            <a:xfrm>
              <a:off x="6794500" y="3563169"/>
              <a:ext cx="13589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supernova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01824" y="4149080"/>
            <a:ext cx="7807176" cy="2556520"/>
            <a:chOff x="701824" y="4149080"/>
            <a:chExt cx="7807176" cy="2556520"/>
          </a:xfrm>
        </p:grpSpPr>
        <p:pic>
          <p:nvPicPr>
            <p:cNvPr id="65538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648200"/>
              <a:ext cx="243840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39" name="図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572000"/>
              <a:ext cx="13112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6" name="テキスト ボックス 9"/>
            <p:cNvSpPr txBox="1">
              <a:spLocks noChangeArrowheads="1"/>
            </p:cNvSpPr>
            <p:nvPr/>
          </p:nvSpPr>
          <p:spPr bwMode="auto">
            <a:xfrm>
              <a:off x="762000" y="6248400"/>
              <a:ext cx="23701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Jocelyn</a:t>
              </a:r>
              <a:r>
                <a:rPr lang="en-US" altLang="ja-JP" sz="1800"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Bell Burnell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65547" name="テキスト ボックス 10"/>
            <p:cNvSpPr txBox="1">
              <a:spLocks noChangeArrowheads="1"/>
            </p:cNvSpPr>
            <p:nvPr/>
          </p:nvSpPr>
          <p:spPr bwMode="auto">
            <a:xfrm>
              <a:off x="3962400" y="6335713"/>
              <a:ext cx="13255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A. Hewish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pic>
          <p:nvPicPr>
            <p:cNvPr id="65548" name="図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648200"/>
              <a:ext cx="23368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1" name="テキスト ボックス 14"/>
            <p:cNvSpPr txBox="1">
              <a:spLocks noChangeArrowheads="1"/>
            </p:cNvSpPr>
            <p:nvPr/>
          </p:nvSpPr>
          <p:spPr bwMode="auto">
            <a:xfrm>
              <a:off x="6553200" y="6335713"/>
              <a:ext cx="1616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pulsar image</a:t>
              </a:r>
              <a:endParaRPr lang="ja-JP" altLang="en-US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01824" y="4149080"/>
              <a:ext cx="73265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Bell and Hewish (1967): Discovery of Pulsar (1</a:t>
              </a:r>
              <a:r>
                <a:rPr lang="en-US" altLang="ja-JP" sz="2000" baseline="30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st</a:t>
              </a:r>
              <a:r>
                <a:rPr lang="en-US" altLang="ja-JP" sz="20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pulsar)</a:t>
              </a:r>
              <a:endParaRPr lang="ja-JP" altLang="en-US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5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テキスト ボックス 1"/>
          <p:cNvSpPr txBox="1">
            <a:spLocks noChangeArrowheads="1"/>
          </p:cNvSpPr>
          <p:nvPr/>
        </p:nvSpPr>
        <p:spPr bwMode="auto">
          <a:xfrm>
            <a:off x="1331640" y="836712"/>
            <a:ext cx="64807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Basic profiles of a neutron 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1259632" y="1772816"/>
            <a:ext cx="3888432" cy="34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Typical) radius: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(Typical) mass: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Temperature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Magnetic field:</a:t>
            </a:r>
          </a:p>
          <a:p>
            <a:pPr>
              <a:lnSpc>
                <a:spcPct val="15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Rotation period: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2" name="テキスト ボックス 25"/>
          <p:cNvSpPr txBox="1">
            <a:spLocks noChangeArrowheads="1"/>
          </p:cNvSpPr>
          <p:nvPr/>
        </p:nvSpPr>
        <p:spPr bwMode="auto">
          <a:xfrm>
            <a:off x="539552" y="5857329"/>
            <a:ext cx="245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      : solar mass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3" name="テキスト ボックス 29"/>
          <p:cNvSpPr txBox="1">
            <a:spLocks noChangeArrowheads="1"/>
          </p:cNvSpPr>
          <p:nvPr/>
        </p:nvSpPr>
        <p:spPr bwMode="auto">
          <a:xfrm>
            <a:off x="3491880" y="5857329"/>
            <a:ext cx="291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Earth’s </a:t>
            </a:r>
            <a:r>
              <a:rPr lang="en-US" altLang="ja-JP" sz="2000" i="1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</a:t>
            </a:r>
            <a:r>
              <a:rPr lang="en-US" altLang="ja-JP" sz="20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field ~ 0.6G</a:t>
            </a:r>
            <a:endParaRPr lang="ja-JP" altLang="en-US" sz="20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4524" name="正方形/長方形 20"/>
          <p:cNvSpPr>
            <a:spLocks noChangeArrowheads="1"/>
          </p:cNvSpPr>
          <p:nvPr/>
        </p:nvSpPr>
        <p:spPr bwMode="auto">
          <a:xfrm>
            <a:off x="6813703" y="5869458"/>
            <a:ext cx="1710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1eV ~ 10  </a:t>
            </a:r>
            <a:r>
              <a:rPr lang="en-US" altLang="ja-JP" sz="2000" dirty="0" smtClean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K</a:t>
            </a:r>
            <a:endParaRPr lang="ja-JP" altLang="en-US" sz="2000" dirty="0">
              <a:solidFill>
                <a:srgbClr val="FF66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85359"/>
              </p:ext>
            </p:extLst>
          </p:nvPr>
        </p:nvGraphicFramePr>
        <p:xfrm>
          <a:off x="4787702" y="1772816"/>
          <a:ext cx="2808634" cy="34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20" name="Equation" r:id="rId3" imgW="863600" imgH="1104900" progId="Equation.3">
                  <p:embed/>
                </p:oleObj>
              </mc:Choice>
              <mc:Fallback>
                <p:oleObj name="Equation" r:id="rId3" imgW="863600" imgH="1104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702" y="1772816"/>
                        <a:ext cx="2808634" cy="34678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6" name="正方形/長方形 1"/>
          <p:cNvSpPr>
            <a:spLocks noChangeArrowheads="1"/>
          </p:cNvSpPr>
          <p:nvPr/>
        </p:nvSpPr>
        <p:spPr bwMode="auto">
          <a:xfrm>
            <a:off x="7986865" y="5785321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4</a:t>
            </a:r>
            <a:endParaRPr lang="ja-JP" altLang="en-US" sz="1600"/>
          </a:p>
        </p:txBody>
      </p:sp>
      <p:sp>
        <p:nvSpPr>
          <p:cNvPr id="64527" name="正方形/長方形 2"/>
          <p:cNvSpPr>
            <a:spLocks noChangeArrowheads="1"/>
          </p:cNvSpPr>
          <p:nvPr/>
        </p:nvSpPr>
        <p:spPr bwMode="auto">
          <a:xfrm>
            <a:off x="827584" y="6001345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SUN</a:t>
            </a:r>
            <a:endParaRPr lang="ja-JP" altLang="en-US" sz="1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テキスト ボックス 21"/>
          <p:cNvSpPr txBox="1">
            <a:spLocks noChangeArrowheads="1"/>
          </p:cNvSpPr>
          <p:nvPr/>
        </p:nvSpPr>
        <p:spPr bwMode="auto">
          <a:xfrm>
            <a:off x="1331640" y="2204864"/>
            <a:ext cx="6192688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The speed of the equator?</a:t>
            </a:r>
            <a:endParaRPr lang="ja-JP" altLang="en-US" sz="3200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45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395029"/>
              </p:ext>
            </p:extLst>
          </p:nvPr>
        </p:nvGraphicFramePr>
        <p:xfrm>
          <a:off x="2195736" y="836712"/>
          <a:ext cx="4748212" cy="86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4" name="数式" r:id="rId3" imgW="1460500" imgH="254000" progId="Equation.3">
                  <p:embed/>
                </p:oleObj>
              </mc:Choice>
              <mc:Fallback>
                <p:oleObj name="数式" r:id="rId3" imgW="1460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836712"/>
                        <a:ext cx="4748212" cy="86893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585250"/>
              </p:ext>
            </p:extLst>
          </p:nvPr>
        </p:nvGraphicFramePr>
        <p:xfrm>
          <a:off x="2360613" y="3284538"/>
          <a:ext cx="421005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5" name="数式" r:id="rId5" imgW="1295400" imgH="393700" progId="Equation.3">
                  <p:embed/>
                </p:oleObj>
              </mc:Choice>
              <mc:Fallback>
                <p:oleObj name="数式" r:id="rId5" imgW="1295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3" y="3284538"/>
                        <a:ext cx="4210050" cy="1346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1403648" y="5373216"/>
            <a:ext cx="626181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About 10% of speed of light !!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244682" y="859359"/>
            <a:ext cx="4631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Major questions</a:t>
            </a:r>
            <a:endParaRPr lang="ja-JP" altLang="en-US" sz="4400" u="sng" dirty="0"/>
          </a:p>
        </p:txBody>
      </p:sp>
      <p:sp>
        <p:nvSpPr>
          <p:cNvPr id="11" name="正方形/長方形 10"/>
          <p:cNvSpPr/>
          <p:nvPr/>
        </p:nvSpPr>
        <p:spPr>
          <a:xfrm>
            <a:off x="971600" y="2636912"/>
            <a:ext cx="7276351" cy="1559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particle physics </a:t>
            </a:r>
          </a:p>
          <a:p>
            <a:pPr>
              <a:lnSpc>
                <a:spcPct val="120000"/>
              </a:lnSpc>
            </a:pPr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comes into this business?</a:t>
            </a:r>
            <a:endParaRPr lang="ja-JP" altLang="en-US" sz="44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251520" y="1988840"/>
            <a:ext cx="8640960" cy="4032448"/>
            <a:chOff x="251520" y="1988840"/>
            <a:chExt cx="8640960" cy="4032448"/>
          </a:xfrm>
        </p:grpSpPr>
        <p:sp>
          <p:nvSpPr>
            <p:cNvPr id="9" name="角丸四角形 8"/>
            <p:cNvSpPr/>
            <p:nvPr/>
          </p:nvSpPr>
          <p:spPr>
            <a:xfrm>
              <a:off x="251520" y="1988840"/>
              <a:ext cx="8640960" cy="4032448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677024" y="2235249"/>
              <a:ext cx="8071440" cy="36420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How to be born and evolve?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Why so compact?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How it cools down?</a:t>
              </a:r>
              <a:endPara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Why so huge magnetic field?</a:t>
              </a:r>
              <a:endParaRPr lang="en-US" altLang="ja-JP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Why so rapidly rotating?</a:t>
              </a:r>
              <a:endParaRPr lang="ja-JP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97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テキスト ボックス 3"/>
          <p:cNvSpPr txBox="1">
            <a:spLocks noChangeArrowheads="1"/>
          </p:cNvSpPr>
          <p:nvPr/>
        </p:nvSpPr>
        <p:spPr bwMode="auto">
          <a:xfrm>
            <a:off x="753975" y="659304"/>
            <a:ext cx="4178065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lesson from history</a:t>
            </a:r>
          </a:p>
          <a:p>
            <a:pPr>
              <a:spcAft>
                <a:spcPts val="60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-Landau and neutron star-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111686"/>
            <a:ext cx="3240360" cy="505361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734891" y="6165304"/>
            <a:ext cx="337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Lev D. Landau (1908-1968)</a:t>
            </a:r>
            <a:endParaRPr lang="ja-JP" altLang="en-US" sz="1800" dirty="0"/>
          </a:p>
        </p:txBody>
      </p:sp>
      <p:sp>
        <p:nvSpPr>
          <p:cNvPr id="5" name="正方形/長方形 4"/>
          <p:cNvSpPr/>
          <p:nvPr/>
        </p:nvSpPr>
        <p:spPr>
          <a:xfrm>
            <a:off x="107504" y="1731580"/>
            <a:ext cx="5763369" cy="4257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According to recollections of Rosenfeld, 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Landau improvised the concept of NS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 a discussion with N. Bohr and Rosenfeld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ust after the news of the discovery of the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reached Copenhagen in February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1932, and published his paper a week later. 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But this is not the case. </a:t>
            </a:r>
            <a:r>
              <a:rPr lang="en-US" altLang="ja-JP" sz="200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discussion took 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lace in March 1931 but not published until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Feb. 1932.</a:t>
            </a:r>
          </a:p>
          <a:p>
            <a:pPr>
              <a:lnSpc>
                <a:spcPct val="70000"/>
              </a:lnSpc>
            </a:pPr>
            <a:endParaRPr lang="en-US" altLang="ja-JP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20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“Maximum mass of NS”  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“One gigantic nucleus”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79512" y="6165304"/>
            <a:ext cx="5330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Ref.) D. </a:t>
            </a:r>
            <a:r>
              <a:rPr lang="en-US" altLang="ja-JP" sz="2000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Yakovlev</a:t>
            </a:r>
            <a:r>
              <a:rPr lang="en-US" altLang="ja-JP" sz="20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et al., arXiv:1210.0682</a:t>
            </a:r>
            <a:endParaRPr lang="ja-JP" altLang="en-US" sz="2000" dirty="0">
              <a:solidFill>
                <a:srgbClr val="FF68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4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36712"/>
            <a:ext cx="894121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What is Neutron Star?</a:t>
            </a: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</a:t>
            </a:r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of Neutron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Stars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stellar 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rapid rotation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strong magnetic </a:t>
            </a:r>
            <a:r>
              <a:rPr lang="en-US" altLang="ja-JP" dirty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field and </a:t>
            </a:r>
            <a:r>
              <a:rPr lang="en-US" altLang="ja-JP" dirty="0" smtClean="0">
                <a:solidFill>
                  <a:srgbClr val="FFE9E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dark matter </a:t>
            </a:r>
            <a:endParaRPr lang="en-US" altLang="ja-JP" dirty="0">
              <a:solidFill>
                <a:srgbClr val="FFE9E6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1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新聞紙"/>
          <p:cNvSpPr>
            <a:spLocks noChangeArrowheads="1"/>
          </p:cNvSpPr>
          <p:nvPr/>
        </p:nvSpPr>
        <p:spPr bwMode="auto">
          <a:xfrm>
            <a:off x="395536" y="1925960"/>
            <a:ext cx="8352928" cy="3375248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620688"/>
            <a:ext cx="7861020" cy="10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Physics: Research Arena </a:t>
            </a:r>
            <a:endParaRPr lang="en-US" altLang="ja-JP" sz="3200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for </a:t>
            </a: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Matters and Universe</a:t>
            </a:r>
            <a:endParaRPr lang="en-US" altLang="ja-JP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2110204"/>
            <a:ext cx="835292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are matters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made of</a:t>
            </a:r>
            <a:r>
              <a:rPr lang="ja-JP" altLang="en-US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are matters created and   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changed in various conditions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？</a:t>
            </a:r>
            <a:r>
              <a:rPr lang="en-US" altLang="ja-JP" sz="3200" dirty="0" smtClean="0">
                <a:solidFill>
                  <a:srgbClr val="FFFFFF"/>
                </a:solidFill>
                <a:ea typeface="ヒラギノ丸ゴ Pro W4" charset="0"/>
                <a:cs typeface="ヒラギノ丸ゴ Pro W4" charset="0"/>
              </a:rPr>
              <a:t> </a:t>
            </a:r>
            <a:endParaRPr lang="en-US" altLang="ja-JP" sz="3200" dirty="0">
              <a:solidFill>
                <a:srgbClr val="FFFFFF"/>
              </a:solidFill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dirty="0">
                <a:solidFill>
                  <a:srgbClr val="FFFF00"/>
                </a:solidFill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3200" dirty="0">
                <a:solidFill>
                  <a:srgbClr val="FF0000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ow was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universe born </a:t>
            </a:r>
            <a:endParaRPr lang="en-US" altLang="ja-JP" sz="32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and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how will it be?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536" y="5445224"/>
            <a:ext cx="83559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Approaches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Experiment, </a:t>
            </a:r>
            <a:r>
              <a:rPr lang="en-US" altLang="ja-JP" sz="3200" dirty="0" smtClean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Observation,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   </a:t>
            </a:r>
            <a:r>
              <a:rPr lang="en-US" altLang="ja-JP" sz="32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Theory</a:t>
            </a: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>
                <a:solidFill>
                  <a:srgbClr val="3366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Computer</a:t>
            </a:r>
            <a:endParaRPr lang="en-US" altLang="ja-JP" sz="3200" dirty="0">
              <a:solidFill>
                <a:srgbClr val="3366FF"/>
              </a:solidFill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テキスト ボックス 1"/>
          <p:cNvSpPr txBox="1">
            <a:spLocks noChangeArrowheads="1"/>
          </p:cNvSpPr>
          <p:nvPr/>
        </p:nvSpPr>
        <p:spPr bwMode="auto">
          <a:xfrm>
            <a:off x="1742220" y="3068960"/>
            <a:ext cx="5710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tellar structure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テキスト ボックス 1"/>
          <p:cNvSpPr txBox="1">
            <a:spLocks noChangeArrowheads="1"/>
          </p:cNvSpPr>
          <p:nvPr/>
        </p:nvSpPr>
        <p:spPr bwMode="auto">
          <a:xfrm>
            <a:off x="669584" y="620688"/>
            <a:ext cx="77908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Why neutron star can stably exist?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(we know neutron beta-decays)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83568" y="692696"/>
            <a:ext cx="7704856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Electrons are highly degenerate       </a:t>
            </a:r>
          </a:p>
          <a:p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51291"/>
              </p:ext>
            </p:extLst>
          </p:nvPr>
        </p:nvGraphicFramePr>
        <p:xfrm>
          <a:off x="2073027" y="1797050"/>
          <a:ext cx="206692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20" name="Equation" r:id="rId3" imgW="825500" imgH="406400" progId="Equation.3">
                  <p:embed/>
                </p:oleObj>
              </mc:Choice>
              <mc:Fallback>
                <p:oleObj name="Equation" r:id="rId3" imgW="825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027" y="1797050"/>
                        <a:ext cx="2066925" cy="977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4932040" y="1652608"/>
            <a:ext cx="332398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a certain 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density,</a:t>
            </a:r>
            <a:endParaRPr lang="ja-JP" altLang="en-US" dirty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lighter particles can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ave more energy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212976"/>
            <a:ext cx="1180976" cy="28657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4725144"/>
            <a:ext cx="1152128" cy="13589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5085779"/>
            <a:ext cx="3168352" cy="9779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258343" y="6093296"/>
            <a:ext cx="36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555776" y="6093296"/>
            <a:ext cx="376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434807" y="6063679"/>
            <a:ext cx="36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732240" y="6063679"/>
            <a:ext cx="376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812360" y="6063679"/>
            <a:ext cx="369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endParaRPr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3738116" y="5301208"/>
            <a:ext cx="977900" cy="484187"/>
          </a:xfrm>
          <a:prstGeom prst="rightArrow">
            <a:avLst/>
          </a:prstGeom>
          <a:solidFill>
            <a:srgbClr val="5AFF3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222985"/>
              </p:ext>
            </p:extLst>
          </p:nvPr>
        </p:nvGraphicFramePr>
        <p:xfrm>
          <a:off x="3849588" y="3547542"/>
          <a:ext cx="331470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21" name="Equation" r:id="rId8" imgW="939800" imgH="241300" progId="Equation.3">
                  <p:embed/>
                </p:oleObj>
              </mc:Choice>
              <mc:Fallback>
                <p:oleObj name="Equation" r:id="rId8" imgW="939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588" y="3547542"/>
                        <a:ext cx="3314700" cy="817562"/>
                      </a:xfrm>
                      <a:prstGeom prst="rect">
                        <a:avLst/>
                      </a:prstGeom>
                      <a:solidFill>
                        <a:srgbClr val="FFE9E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9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2"/>
      <p:bldP spid="8" grpId="1"/>
      <p:bldP spid="9" grpId="1"/>
      <p:bldP spid="11" grpId="1"/>
      <p:bldP spid="12" grpId="1"/>
      <p:bldP spid="10" grpId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テキスト ボックス 1"/>
          <p:cNvSpPr txBox="1">
            <a:spLocks noChangeArrowheads="1"/>
          </p:cNvSpPr>
          <p:nvPr/>
        </p:nvSpPr>
        <p:spPr bwMode="auto">
          <a:xfrm>
            <a:off x="827088" y="815762"/>
            <a:ext cx="773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(NS) as </a:t>
            </a:r>
            <a:r>
              <a:rPr lang="ja-JP" altLang="en-US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</a:t>
            </a:r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CIPOLLA</a:t>
            </a:r>
            <a:r>
              <a:rPr lang="ja-JP" altLang="en-US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”</a:t>
            </a:r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(Theorist’s view)</a:t>
            </a:r>
            <a:endParaRPr lang="ja-JP" altLang="en-US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47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724744"/>
            <a:ext cx="4237037" cy="480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テキスト ボックス 3"/>
          <p:cNvSpPr txBox="1">
            <a:spLocks noChangeArrowheads="1"/>
          </p:cNvSpPr>
          <p:nvPr/>
        </p:nvSpPr>
        <p:spPr bwMode="auto">
          <a:xfrm>
            <a:off x="4419600" y="1773971"/>
            <a:ext cx="46651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① Atmosphere: hydrogen, a mix of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heavy elements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sz="20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(providing info. of temperature)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② Envelope: a few tens of meters</a:t>
            </a: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r>
              <a:rPr lang="en-US" altLang="ja-JP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(acts as a thermal insulator)</a:t>
            </a: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③ Crust: 500-1000m thickness</a:t>
            </a:r>
          </a:p>
          <a:p>
            <a:pPr>
              <a:defRPr/>
            </a:pPr>
            <a:endParaRPr lang="en-US" altLang="ja-JP" sz="2000" dirty="0">
              <a:solidFill>
                <a:schemeClr val="accent2">
                  <a:lumMod val="40000"/>
                  <a:lumOff val="6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④ Nuclear Pasta: In-btw crust/core</a:t>
            </a:r>
          </a:p>
          <a:p>
            <a:pPr>
              <a:spcAft>
                <a:spcPts val="1200"/>
              </a:spcAft>
              <a:defRPr/>
            </a:pPr>
            <a:endParaRPr lang="en-US" altLang="ja-JP" sz="2000" dirty="0">
              <a:solidFill>
                <a:srgbClr val="660066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⑤ Outer Core: a few kilometers</a:t>
            </a:r>
          </a:p>
          <a:p>
            <a:pPr>
              <a:defRPr/>
            </a:pPr>
            <a:endParaRPr lang="en-US" altLang="ja-JP" sz="20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⑥ Inner Core: Big question mark!</a:t>
            </a:r>
            <a:endParaRPr lang="ja-JP" altLang="en-US" sz="20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74757" name="図形グループ 10"/>
          <p:cNvGrpSpPr>
            <a:grpSpLocks/>
          </p:cNvGrpSpPr>
          <p:nvPr/>
        </p:nvGrpSpPr>
        <p:grpSpPr bwMode="auto">
          <a:xfrm>
            <a:off x="1066800" y="1973559"/>
            <a:ext cx="5562600" cy="2607566"/>
            <a:chOff x="1066800" y="1921614"/>
            <a:chExt cx="5562600" cy="2219926"/>
          </a:xfrm>
        </p:grpSpPr>
        <p:grpSp>
          <p:nvGrpSpPr>
            <p:cNvPr id="74758" name="図形グループ 7"/>
            <p:cNvGrpSpPr>
              <a:grpSpLocks/>
            </p:cNvGrpSpPr>
            <p:nvPr/>
          </p:nvGrpSpPr>
          <p:grpSpPr bwMode="auto">
            <a:xfrm>
              <a:off x="1066800" y="1921614"/>
              <a:ext cx="5562600" cy="2219926"/>
              <a:chOff x="1066800" y="1921614"/>
              <a:chExt cx="5562600" cy="2219926"/>
            </a:xfrm>
          </p:grpSpPr>
          <p:cxnSp>
            <p:nvCxnSpPr>
              <p:cNvPr id="6" name="直線コネクタ 5"/>
              <p:cNvCxnSpPr/>
              <p:nvPr/>
            </p:nvCxnSpPr>
            <p:spPr>
              <a:xfrm>
                <a:off x="4800600" y="4139952"/>
                <a:ext cx="182880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正方形/長方形 6"/>
              <p:cNvSpPr/>
              <p:nvPr/>
            </p:nvSpPr>
            <p:spPr>
              <a:xfrm>
                <a:off x="1066800" y="1921614"/>
                <a:ext cx="2819400" cy="687345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10" name="直線矢印コネクタ 9"/>
            <p:cNvCxnSpPr/>
            <p:nvPr/>
          </p:nvCxnSpPr>
          <p:spPr>
            <a:xfrm rot="16200000" flipH="1">
              <a:off x="3352800" y="2568352"/>
              <a:ext cx="1752600" cy="1295400"/>
            </a:xfrm>
            <a:prstGeom prst="straightConnector1">
              <a:avLst/>
            </a:prstGeom>
            <a:ln>
              <a:solidFill>
                <a:srgbClr val="FF008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カギ線コネクタ 2"/>
          <p:cNvCxnSpPr/>
          <p:nvPr/>
        </p:nvCxnSpPr>
        <p:spPr>
          <a:xfrm rot="10800000">
            <a:off x="5148064" y="1187460"/>
            <a:ext cx="360040" cy="288032"/>
          </a:xfrm>
          <a:prstGeom prst="bentConnector3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5422979" y="1259468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</a:t>
            </a:r>
            <a:r>
              <a:rPr lang="en-US" altLang="ja-JP" sz="18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nion in Italian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5" y="1196752"/>
            <a:ext cx="804654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テキスト ボックス 1"/>
          <p:cNvSpPr txBox="1">
            <a:spLocks noChangeArrowheads="1"/>
          </p:cNvSpPr>
          <p:nvPr/>
        </p:nvSpPr>
        <p:spPr bwMode="auto">
          <a:xfrm>
            <a:off x="3059832" y="529516"/>
            <a:ext cx="295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Nuclear “Pasta”</a:t>
            </a:r>
            <a:endParaRPr lang="ja-JP" altLang="en-US" sz="28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707904" y="2708920"/>
            <a:ext cx="1631523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Spaghetti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71600" y="2636912"/>
            <a:ext cx="1569660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Meat ball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588224" y="2708920"/>
            <a:ext cx="1447165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Lasagna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043608" y="6021288"/>
            <a:ext cx="232525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dirty="0" smtClean="0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nti-Spaghetti</a:t>
            </a:r>
            <a:endParaRPr lang="en-US" altLang="ja-JP" dirty="0">
              <a:solidFill>
                <a:srgbClr val="0000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139952" y="6021288"/>
            <a:ext cx="2193522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Swiss cheese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図形グループ 10"/>
          <p:cNvGrpSpPr>
            <a:grpSpLocks/>
          </p:cNvGrpSpPr>
          <p:nvPr/>
        </p:nvGrpSpPr>
        <p:grpSpPr bwMode="auto">
          <a:xfrm>
            <a:off x="533400" y="1422672"/>
            <a:ext cx="7956550" cy="4876800"/>
            <a:chOff x="533400" y="1447800"/>
            <a:chExt cx="7956110" cy="4876800"/>
          </a:xfrm>
        </p:grpSpPr>
        <p:pic>
          <p:nvPicPr>
            <p:cNvPr id="94213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795611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6629063" y="4038600"/>
              <a:ext cx="1752503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629063" y="5562600"/>
              <a:ext cx="1676307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6857650" y="4191000"/>
              <a:ext cx="152392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6857650" y="4572000"/>
              <a:ext cx="152392" cy="1524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4218" name="テキスト ボックス 9"/>
            <p:cNvSpPr txBox="1">
              <a:spLocks noChangeArrowheads="1"/>
            </p:cNvSpPr>
            <p:nvPr/>
          </p:nvSpPr>
          <p:spPr bwMode="auto">
            <a:xfrm>
              <a:off x="7086600" y="4038600"/>
              <a:ext cx="1161600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proton</a:t>
              </a:r>
            </a:p>
            <a:p>
              <a:r>
                <a:rPr lang="en-US" altLang="ja-JP" sz="2000">
                  <a:solidFill>
                    <a:srgbClr val="0000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neutron</a:t>
              </a:r>
              <a:endParaRPr lang="ja-JP" altLang="en-US" sz="2000">
                <a:solidFill>
                  <a:srgbClr val="000000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94211" name="テキスト ボックス 2"/>
          <p:cNvSpPr txBox="1">
            <a:spLocks noChangeArrowheads="1"/>
          </p:cNvSpPr>
          <p:nvPr/>
        </p:nvSpPr>
        <p:spPr bwMode="auto">
          <a:xfrm>
            <a:off x="1187624" y="673532"/>
            <a:ext cx="6704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Quantum Molecular Dynamics (QMD)</a:t>
            </a:r>
            <a:endParaRPr lang="ja-JP" altLang="en-US" sz="2800" u="sng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4212" name="テキスト ボックス 11"/>
          <p:cNvSpPr txBox="1">
            <a:spLocks noChangeArrowheads="1"/>
          </p:cNvSpPr>
          <p:nvPr/>
        </p:nvSpPr>
        <p:spPr bwMode="auto">
          <a:xfrm>
            <a:off x="5934075" y="6299472"/>
            <a:ext cx="313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G. Watanabe et al. (2002)</a:t>
            </a:r>
            <a:endParaRPr lang="ja-JP" altLang="en-US" sz="18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39552" y="2204864"/>
            <a:ext cx="7992888" cy="216024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78" name="テキスト ボックス 1"/>
          <p:cNvSpPr txBox="1">
            <a:spLocks noChangeArrowheads="1"/>
          </p:cNvSpPr>
          <p:nvPr/>
        </p:nvSpPr>
        <p:spPr bwMode="auto">
          <a:xfrm>
            <a:off x="3727450" y="612552"/>
            <a:ext cx="1636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Exotica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3730" name="テキスト ボックス 2"/>
          <p:cNvSpPr txBox="1">
            <a:spLocks noChangeArrowheads="1"/>
          </p:cNvSpPr>
          <p:nvPr/>
        </p:nvSpPr>
        <p:spPr bwMode="auto">
          <a:xfrm>
            <a:off x="506413" y="1285129"/>
            <a:ext cx="8293599" cy="5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ew states of matter could be present in NS !</a:t>
            </a:r>
          </a:p>
          <a:p>
            <a:pPr>
              <a:lnSpc>
                <a:spcPct val="50000"/>
              </a:lnSpc>
              <a:spcAft>
                <a:spcPts val="600"/>
              </a:spcAft>
              <a:defRPr/>
            </a:pPr>
            <a:r>
              <a:rPr lang="en-US" altLang="ja-JP" dirty="0" smtClean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28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</a:p>
          <a:p>
            <a:pPr>
              <a:spcAft>
                <a:spcPts val="600"/>
              </a:spcAft>
              <a:defRPr/>
            </a:pPr>
            <a:endParaRPr lang="en-US" altLang="ja-JP" sz="2800" dirty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ja-JP" sz="2800" dirty="0" smtClean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ja-JP" sz="2800" dirty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ja-JP" sz="2800" dirty="0" smtClean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ja-JP" dirty="0" smtClean="0">
              <a:solidFill>
                <a:srgbClr val="00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  <a:defRPr/>
            </a:pPr>
            <a:endParaRPr lang="en-US" altLang="ja-JP" dirty="0" smtClean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as </a:t>
            </a:r>
            <a:r>
              <a:rPr lang="en-US" altLang="ja-JP" sz="3200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laboratories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for </a:t>
            </a:r>
          </a:p>
          <a:p>
            <a:pPr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the understanding of dense matter!</a:t>
            </a:r>
            <a:endParaRPr lang="ja-JP" altLang="en-US" sz="32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11560" y="4644424"/>
            <a:ext cx="792703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3200" dirty="0" smtClean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Quantitative </a:t>
            </a:r>
            <a:r>
              <a:rPr lang="en-US" altLang="ja-JP" sz="32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differences among them?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83568" y="2276872"/>
            <a:ext cx="792088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ja-JP" sz="28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Superfluid 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neutron/</a:t>
            </a:r>
            <a:r>
              <a:rPr lang="en-US" altLang="ja-JP" sz="2800" dirty="0" err="1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Supercond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 </a:t>
            </a:r>
            <a:r>
              <a:rPr lang="en-US" altLang="ja-JP" sz="28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Proton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28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Bose</a:t>
            </a:r>
            <a:r>
              <a:rPr lang="en-US" altLang="ja-JP" sz="28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-Einstein condensate (BEC) of </a:t>
            </a:r>
            <a:r>
              <a:rPr lang="en-US" altLang="ja-JP" sz="28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mesons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Hyperons </a:t>
            </a:r>
            <a:r>
              <a:rPr lang="en-US" altLang="ja-JP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(hadrons w/ strangeness</a:t>
            </a:r>
            <a:r>
              <a:rPr lang="en-US" altLang="ja-JP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2800" dirty="0" err="1" smtClean="0">
                <a:solidFill>
                  <a:srgbClr val="6EFFFC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Deconfined</a:t>
            </a:r>
            <a:r>
              <a:rPr lang="en-US" altLang="ja-JP" sz="2800" dirty="0" smtClean="0">
                <a:solidFill>
                  <a:srgbClr val="6EFFFC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6EFFFC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49" y="1844824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 rot="20447757">
            <a:off x="1591253" y="3470920"/>
            <a:ext cx="5825745" cy="1200329"/>
          </a:xfrm>
          <a:prstGeom prst="rect">
            <a:avLst/>
          </a:prstGeom>
          <a:solidFill>
            <a:srgbClr val="FF3474"/>
          </a:solidFill>
        </p:spPr>
        <p:txBody>
          <a:bodyPr wrap="none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Our hearts combined like</a:t>
            </a:r>
          </a:p>
          <a:p>
            <a:r>
              <a:rPr lang="en-US" altLang="ja-JP" sz="36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 neutron star collision 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95736" y="764704"/>
            <a:ext cx="47525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Song for Neutron Star</a:t>
            </a:r>
            <a:endParaRPr lang="ja-JP" altLang="en-US" sz="3200" u="sng" dirty="0"/>
          </a:p>
        </p:txBody>
      </p:sp>
      <p:sp>
        <p:nvSpPr>
          <p:cNvPr id="8" name="正方形/長方形 7"/>
          <p:cNvSpPr/>
          <p:nvPr/>
        </p:nvSpPr>
        <p:spPr>
          <a:xfrm>
            <a:off x="5292080" y="5877272"/>
            <a:ext cx="3461870" cy="584776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Shall I karaoke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?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1074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691680" y="3068960"/>
            <a:ext cx="5764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 and radius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0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195736" y="673532"/>
            <a:ext cx="472621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Determination of mass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-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Eddington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(luminosity) limit-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36677" y="1916832"/>
            <a:ext cx="816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Obtained by setting the outward continuum radiation 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pressure equal to the inward gravitational force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4015" y="3039343"/>
            <a:ext cx="7802136" cy="2788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pure hydrogen gas, the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Eddington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limit </a:t>
            </a:r>
            <a:r>
              <a:rPr lang="en-US" altLang="ja-JP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</a:t>
            </a:r>
            <a:r>
              <a:rPr lang="en-US" altLang="ja-JP" sz="1600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sz="1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is</a:t>
            </a:r>
          </a:p>
          <a:p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3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Thus, once the limit can be measured, the mass of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eutron star </a:t>
            </a:r>
            <a:r>
              <a:rPr lang="en-US" altLang="ja-JP" i="1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is determined. </a:t>
            </a:r>
            <a:endParaRPr lang="ja-JP" altLang="en-US" dirty="0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960380"/>
              </p:ext>
            </p:extLst>
          </p:nvPr>
        </p:nvGraphicFramePr>
        <p:xfrm>
          <a:off x="2840038" y="3716338"/>
          <a:ext cx="3338512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15" name="Equation" r:id="rId3" imgW="1333500" imgH="444500" progId="Equation.3">
                  <p:embed/>
                </p:oleObj>
              </mc:Choice>
              <mc:Fallback>
                <p:oleObj name="Equation" r:id="rId3" imgW="1333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3716338"/>
                        <a:ext cx="3338512" cy="10699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96752"/>
            <a:ext cx="8509000" cy="48006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23528" y="6165304"/>
            <a:ext cx="1656184" cy="4320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18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57200"/>
            <a:ext cx="47371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左矢印 2"/>
          <p:cNvSpPr/>
          <p:nvPr/>
        </p:nvSpPr>
        <p:spPr>
          <a:xfrm>
            <a:off x="4953000" y="1143000"/>
            <a:ext cx="533400" cy="304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左矢印 3"/>
          <p:cNvSpPr/>
          <p:nvPr/>
        </p:nvSpPr>
        <p:spPr>
          <a:xfrm>
            <a:off x="4953000" y="2743200"/>
            <a:ext cx="533400" cy="30480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左矢印 4"/>
          <p:cNvSpPr/>
          <p:nvPr/>
        </p:nvSpPr>
        <p:spPr>
          <a:xfrm>
            <a:off x="4953000" y="4800600"/>
            <a:ext cx="533400" cy="3048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590" name="テキスト ボックス 5"/>
          <p:cNvSpPr txBox="1">
            <a:spLocks noChangeArrowheads="1"/>
          </p:cNvSpPr>
          <p:nvPr/>
        </p:nvSpPr>
        <p:spPr bwMode="auto">
          <a:xfrm>
            <a:off x="5715000" y="1066800"/>
            <a:ext cx="229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X-ray binaries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7591" name="テキスト ボックス 6"/>
          <p:cNvSpPr txBox="1">
            <a:spLocks noChangeArrowheads="1"/>
          </p:cNvSpPr>
          <p:nvPr/>
        </p:nvSpPr>
        <p:spPr bwMode="auto">
          <a:xfrm>
            <a:off x="5676900" y="2667000"/>
            <a:ext cx="3009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double NS binaries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95513" y="620713"/>
            <a:ext cx="360362" cy="5616575"/>
          </a:xfrm>
          <a:prstGeom prst="rect">
            <a:avLst/>
          </a:prstGeom>
          <a:solidFill>
            <a:srgbClr val="FF0000">
              <a:alpha val="49000"/>
            </a:srgbClr>
          </a:solidFill>
          <a:ln>
            <a:solidFill>
              <a:srgbClr val="86CE24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593" name="テキスト ボックス 7"/>
          <p:cNvSpPr txBox="1">
            <a:spLocks noChangeArrowheads="1"/>
          </p:cNvSpPr>
          <p:nvPr/>
        </p:nvSpPr>
        <p:spPr bwMode="auto">
          <a:xfrm>
            <a:off x="5715000" y="4724400"/>
            <a:ext cx="259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WD-NS binaries</a:t>
            </a:r>
            <a:endParaRPr lang="ja-JP" altLang="en-US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" name="左矢印 8"/>
          <p:cNvSpPr/>
          <p:nvPr/>
        </p:nvSpPr>
        <p:spPr>
          <a:xfrm>
            <a:off x="4953000" y="5943600"/>
            <a:ext cx="533400" cy="304800"/>
          </a:xfrm>
          <a:prstGeom prst="lef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595" name="テキスト ボックス 9"/>
          <p:cNvSpPr txBox="1">
            <a:spLocks noChangeArrowheads="1"/>
          </p:cNvSpPr>
          <p:nvPr/>
        </p:nvSpPr>
        <p:spPr bwMode="auto">
          <a:xfrm>
            <a:off x="5776913" y="5867400"/>
            <a:ext cx="2300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MS-NS binary</a:t>
            </a:r>
            <a:endParaRPr lang="ja-JP" altLang="en-US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496" y="692696"/>
            <a:ext cx="5381882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</a:t>
            </a:r>
            <a:r>
              <a:rPr lang="en-US" altLang="ja-JP" sz="28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</a:t>
            </a:r>
            <a:r>
              <a:rPr lang="en-US" altLang="ja-JP" sz="28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Children” of Physics</a:t>
            </a:r>
          </a:p>
          <a:p>
            <a:r>
              <a:rPr lang="en-US" altLang="ja-JP" sz="2800" dirty="0">
                <a:solidFill>
                  <a:srgbClr val="FFFFFF"/>
                </a:solidFill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Commun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Mobile, GPS</a:t>
            </a:r>
          </a:p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Medical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X-ray, MRI, PET</a:t>
            </a:r>
          </a:p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Tech.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Semicond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., Computer</a:t>
            </a:r>
          </a:p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Material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Supercond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., Nano</a:t>
            </a:r>
          </a:p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Transp.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Linear motor-car</a:t>
            </a:r>
          </a:p>
        </p:txBody>
      </p:sp>
      <p:pic>
        <p:nvPicPr>
          <p:cNvPr id="7" name="Picture 11" descr="C:\Users\Hatsuda\AppData\Local\Microsoft\Windows\Temporary Internet Files\Content.IE5\5Y10XGL8\MC900343411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936104" cy="13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0688"/>
            <a:ext cx="2232248" cy="167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230425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20080303140107.png                                             00716EFAMacintosh HD                   BF69C032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170877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96952"/>
            <a:ext cx="1800200" cy="18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67544" y="5949280"/>
            <a:ext cx="80994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Q. The Nobel Prize in Physics of </a:t>
            </a:r>
            <a:r>
              <a:rPr lang="en-US" altLang="ja-JP" sz="32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2013?</a:t>
            </a:r>
            <a:endParaRPr lang="ja-JP" altLang="en-US" sz="3200" dirty="0">
              <a:solidFill>
                <a:srgbClr val="FF68C6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5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415208" y="5638800"/>
            <a:ext cx="43434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611" name="テキスト ボックス 1"/>
          <p:cNvSpPr txBox="1">
            <a:spLocks noChangeArrowheads="1"/>
          </p:cNvSpPr>
          <p:nvPr/>
        </p:nvSpPr>
        <p:spPr bwMode="auto">
          <a:xfrm>
            <a:off x="1828800" y="604838"/>
            <a:ext cx="5424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Simple estimate of NS mass/radius</a:t>
            </a:r>
            <a:endParaRPr lang="ja-JP" altLang="en-US" u="sng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8612" name="テキスト ボックス 2"/>
          <p:cNvSpPr txBox="1">
            <a:spLocks noChangeArrowheads="1"/>
          </p:cNvSpPr>
          <p:nvPr/>
        </p:nvSpPr>
        <p:spPr bwMode="auto">
          <a:xfrm>
            <a:off x="669925" y="1371600"/>
            <a:ext cx="7593013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the stability of the star :    R &gt; </a:t>
            </a:r>
            <a:r>
              <a:rPr lang="en-US" altLang="ja-JP" sz="2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</a:t>
            </a:r>
            <a:r>
              <a:rPr lang="en-US" altLang="ja-JP" sz="18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= 2GM</a:t>
            </a:r>
          </a:p>
          <a:p>
            <a:r>
              <a:rPr lang="en-US" altLang="ja-JP" sz="20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              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(Schwarzschild radius)</a:t>
            </a:r>
          </a:p>
          <a:p>
            <a:endParaRPr lang="en-US" altLang="ja-JP" sz="20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Consider a simple star made out of a number of nucleons,</a:t>
            </a:r>
          </a:p>
          <a:p>
            <a:pPr>
              <a:spcAft>
                <a:spcPts val="120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whose number </a:t>
            </a:r>
            <a:r>
              <a:rPr lang="en-US" altLang="ja-JP" sz="20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mass </a:t>
            </a:r>
            <a:r>
              <a:rPr lang="en-US" altLang="ja-JP" sz="20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~939 MeV and  distance r</a:t>
            </a:r>
            <a:r>
              <a:rPr lang="en-US" altLang="ja-JP" sz="11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~</a:t>
            </a:r>
          </a:p>
          <a:p>
            <a:pPr>
              <a:spcAft>
                <a:spcPts val="120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0.5 fm. Then the radius of the star is  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R~r</a:t>
            </a:r>
            <a:r>
              <a:rPr lang="en-US" altLang="ja-JP" sz="1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0</a:t>
            </a:r>
            <a:r>
              <a:rPr lang="en-US" altLang="ja-JP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and 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mass  </a:t>
            </a:r>
            <a:r>
              <a:rPr lang="en-US" altLang="ja-JP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M~</a:t>
            </a:r>
            <a:r>
              <a:rPr lang="en-US" altLang="ja-JP" i="1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. Then from the limit 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R=2GM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</a:t>
            </a:r>
            <a:endParaRPr lang="ja-JP" altLang="en-US" sz="1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86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030726"/>
              </p:ext>
            </p:extLst>
          </p:nvPr>
        </p:nvGraphicFramePr>
        <p:xfrm>
          <a:off x="2489870" y="4287838"/>
          <a:ext cx="417036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944" name="Equation" r:id="rId3" imgW="1892300" imgH="457200" progId="Equation.3">
                  <p:embed/>
                </p:oleObj>
              </mc:Choice>
              <mc:Fallback>
                <p:oleObj name="Equation" r:id="rId3" imgW="18923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870" y="4287838"/>
                        <a:ext cx="4170362" cy="9683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右矢印 9"/>
          <p:cNvSpPr/>
          <p:nvPr/>
        </p:nvSpPr>
        <p:spPr>
          <a:xfrm>
            <a:off x="1043608" y="5688013"/>
            <a:ext cx="977900" cy="48418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385692"/>
              </p:ext>
            </p:extLst>
          </p:nvPr>
        </p:nvGraphicFramePr>
        <p:xfrm>
          <a:off x="2577133" y="5589588"/>
          <a:ext cx="41275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945" name="Equation" r:id="rId5" imgW="1511300" imgH="254000" progId="Equation.3">
                  <p:embed/>
                </p:oleObj>
              </mc:Choice>
              <mc:Fallback>
                <p:oleObj name="Equation" r:id="rId5" imgW="1511300" imgH="25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133" y="5589588"/>
                        <a:ext cx="41275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6" name="テキスト ボックス 11"/>
          <p:cNvSpPr txBox="1">
            <a:spLocks noChangeArrowheads="1"/>
          </p:cNvSpPr>
          <p:nvPr/>
        </p:nvSpPr>
        <p:spPr bwMode="auto">
          <a:xfrm>
            <a:off x="7249146" y="5715000"/>
            <a:ext cx="1490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CFF7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Not bad!</a:t>
            </a:r>
            <a:endParaRPr lang="ja-JP" altLang="en-US">
              <a:solidFill>
                <a:srgbClr val="FCFF7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8617" name="正方形/長方形 2"/>
          <p:cNvSpPr>
            <a:spLocks noChangeArrowheads="1"/>
          </p:cNvSpPr>
          <p:nvPr/>
        </p:nvSpPr>
        <p:spPr bwMode="auto">
          <a:xfrm>
            <a:off x="6443439" y="304958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1/3</a:t>
            </a:r>
            <a:endParaRPr lang="ja-JP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2008" y="2348880"/>
            <a:ext cx="3563888" cy="338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63" name="テキスト ボックス 1"/>
          <p:cNvSpPr txBox="1">
            <a:spLocks noChangeArrowheads="1"/>
          </p:cNvSpPr>
          <p:nvPr/>
        </p:nvSpPr>
        <p:spPr bwMode="auto">
          <a:xfrm>
            <a:off x="1115616" y="332656"/>
            <a:ext cx="6981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Mass &amp; Pressure (Newtonian level)</a:t>
            </a:r>
            <a:endParaRPr lang="ja-JP" altLang="en-US" sz="28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5064" name="テキスト ボックス 21"/>
          <p:cNvSpPr txBox="1">
            <a:spLocks noChangeArrowheads="1"/>
          </p:cNvSpPr>
          <p:nvPr/>
        </p:nvSpPr>
        <p:spPr bwMode="auto">
          <a:xfrm>
            <a:off x="251520" y="1124744"/>
            <a:ext cx="8568952" cy="461665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hydrostatic pressure balance at the region btw r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&amp; </a:t>
            </a:r>
            <a:r>
              <a:rPr lang="en-US" altLang="ja-JP" dirty="0" err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r+dr</a:t>
            </a:r>
            <a:endParaRPr lang="ja-JP" altLang="en-US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36466"/>
              </p:ext>
            </p:extLst>
          </p:nvPr>
        </p:nvGraphicFramePr>
        <p:xfrm>
          <a:off x="3923928" y="2168649"/>
          <a:ext cx="4852988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064" name="数式" r:id="rId3" imgW="1930400" imgH="609600" progId="Equation.3">
                  <p:embed/>
                </p:oleObj>
              </mc:Choice>
              <mc:Fallback>
                <p:oleObj name="数式" r:id="rId3" imgW="19304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168649"/>
                        <a:ext cx="4852988" cy="1476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909218"/>
              </p:ext>
            </p:extLst>
          </p:nvPr>
        </p:nvGraphicFramePr>
        <p:xfrm>
          <a:off x="3779912" y="3925664"/>
          <a:ext cx="5199062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065" name="数式" r:id="rId5" imgW="2235200" imgH="838200" progId="Equation.3">
                  <p:embed/>
                </p:oleObj>
              </mc:Choice>
              <mc:Fallback>
                <p:oleObj name="数式" r:id="rId5" imgW="22352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925664"/>
                        <a:ext cx="5199062" cy="187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066" name="図形グループ 20"/>
          <p:cNvGrpSpPr>
            <a:grpSpLocks/>
          </p:cNvGrpSpPr>
          <p:nvPr/>
        </p:nvGrpSpPr>
        <p:grpSpPr bwMode="auto">
          <a:xfrm>
            <a:off x="304800" y="2594992"/>
            <a:ext cx="3048000" cy="2971800"/>
            <a:chOff x="304800" y="2743200"/>
            <a:chExt cx="3048000" cy="2971800"/>
          </a:xfrm>
        </p:grpSpPr>
        <p:sp>
          <p:nvSpPr>
            <p:cNvPr id="3" name="円/楕円 2"/>
            <p:cNvSpPr/>
            <p:nvPr/>
          </p:nvSpPr>
          <p:spPr>
            <a:xfrm>
              <a:off x="1066800" y="3505200"/>
              <a:ext cx="1524000" cy="1524000"/>
            </a:xfrm>
            <a:prstGeom prst="ellipse">
              <a:avLst/>
            </a:prstGeom>
            <a:blipFill rotWithShape="1">
              <a:blip r:embed="rId7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1295400" y="37338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304800" y="2743200"/>
              <a:ext cx="3048000" cy="297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7" name="直線矢印コネクタ 6"/>
            <p:cNvCxnSpPr>
              <a:endCxn id="5" idx="3"/>
            </p:cNvCxnSpPr>
            <p:nvPr/>
          </p:nvCxnSpPr>
          <p:spPr>
            <a:xfrm rot="10800000" flipV="1">
              <a:off x="750888" y="4267200"/>
              <a:ext cx="1077912" cy="10128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2" name="テキスト ボックス 7"/>
            <p:cNvSpPr txBox="1">
              <a:spLocks noChangeArrowheads="1"/>
            </p:cNvSpPr>
            <p:nvPr/>
          </p:nvSpPr>
          <p:spPr bwMode="auto">
            <a:xfrm>
              <a:off x="754063" y="4648200"/>
              <a:ext cx="4651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1828800" y="4038600"/>
              <a:ext cx="53340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4" name="テキスト ボックス 15"/>
            <p:cNvSpPr txBox="1">
              <a:spLocks noChangeArrowheads="1"/>
            </p:cNvSpPr>
            <p:nvPr/>
          </p:nvSpPr>
          <p:spPr bwMode="auto">
            <a:xfrm>
              <a:off x="1893888" y="4114800"/>
              <a:ext cx="3921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18" name="直線矢印コネクタ 17"/>
            <p:cNvCxnSpPr>
              <a:endCxn id="3" idx="0"/>
            </p:cNvCxnSpPr>
            <p:nvPr/>
          </p:nvCxnSpPr>
          <p:spPr>
            <a:xfrm rot="5400000">
              <a:off x="1676401" y="3352800"/>
              <a:ext cx="304800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>
              <a:endCxn id="4" idx="0"/>
            </p:cNvCxnSpPr>
            <p:nvPr/>
          </p:nvCxnSpPr>
          <p:spPr>
            <a:xfrm rot="5400000" flipH="1" flipV="1">
              <a:off x="1676401" y="3886200"/>
              <a:ext cx="304800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7" name="テキスト ボックス 20"/>
            <p:cNvSpPr txBox="1">
              <a:spLocks noChangeArrowheads="1"/>
            </p:cNvSpPr>
            <p:nvPr/>
          </p:nvSpPr>
          <p:spPr bwMode="auto">
            <a:xfrm>
              <a:off x="1295400" y="3124200"/>
              <a:ext cx="609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i="1">
                  <a:latin typeface="ヒラギノ丸ゴ Pro W4" charset="0"/>
                  <a:ea typeface="ヒラギノ丸ゴ Pro W4" charset="0"/>
                  <a:cs typeface="ヒラギノ丸ゴ Pro W4" charset="0"/>
                </a:rPr>
                <a:t>dr</a:t>
              </a:r>
              <a:endParaRPr lang="ja-JP" altLang="en-US" sz="2000" i="1"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rot="10800000">
              <a:off x="1981200" y="4876800"/>
              <a:ext cx="3048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5060" name="Object 4"/>
            <p:cNvGraphicFramePr>
              <a:graphicFrameLocks noChangeAspect="1"/>
            </p:cNvGraphicFramePr>
            <p:nvPr/>
          </p:nvGraphicFramePr>
          <p:xfrm>
            <a:off x="2209800" y="5054600"/>
            <a:ext cx="665163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066" name="数式" r:id="rId8" imgW="393700" imgH="165100" progId="Equation.3">
                    <p:embed/>
                  </p:oleObj>
                </mc:Choice>
                <mc:Fallback>
                  <p:oleObj name="数式" r:id="rId8" imgW="3937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5054600"/>
                          <a:ext cx="665163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201105" y="6021288"/>
            <a:ext cx="66832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This is not the end of the story..</a:t>
            </a:r>
            <a:endParaRPr lang="ja-JP" altLang="en-US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4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3419475" y="4941888"/>
            <a:ext cx="2447925" cy="79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381000" y="1876425"/>
            <a:ext cx="8382000" cy="2543175"/>
          </a:xfrm>
          <a:prstGeom prst="roundRect">
            <a:avLst/>
          </a:prstGeom>
          <a:solidFill>
            <a:srgbClr val="FFE9E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9636" name="テキスト ボックス 1"/>
          <p:cNvSpPr txBox="1">
            <a:spLocks noChangeArrowheads="1"/>
          </p:cNvSpPr>
          <p:nvPr/>
        </p:nvSpPr>
        <p:spPr bwMode="auto">
          <a:xfrm>
            <a:off x="1187624" y="620688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(more strict) mass-radius relationship</a:t>
            </a:r>
            <a:endParaRPr lang="ja-JP" altLang="en-US" sz="28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186834"/>
              </p:ext>
            </p:extLst>
          </p:nvPr>
        </p:nvGraphicFramePr>
        <p:xfrm>
          <a:off x="595313" y="2106613"/>
          <a:ext cx="8024812" cy="193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5" name="Equation" r:id="rId3" imgW="3543300" imgH="889000" progId="Equation.3">
                  <p:embed/>
                </p:oleObj>
              </mc:Choice>
              <mc:Fallback>
                <p:oleObj name="Equation" r:id="rId3" imgW="3543300" imgH="889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2106613"/>
                        <a:ext cx="8024812" cy="193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テキスト ボックス 4"/>
          <p:cNvSpPr txBox="1">
            <a:spLocks noChangeArrowheads="1"/>
          </p:cNvSpPr>
          <p:nvPr/>
        </p:nvSpPr>
        <p:spPr bwMode="auto">
          <a:xfrm>
            <a:off x="609600" y="1352550"/>
            <a:ext cx="802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Tolman-Oppenheimer-Volkov eqs. (Einstein’s general relativity)</a:t>
            </a:r>
            <a:endParaRPr lang="ja-JP" altLang="en-US" sz="200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39" name="Object 3"/>
          <p:cNvGraphicFramePr>
            <a:graphicFrameLocks noChangeAspect="1"/>
          </p:cNvGraphicFramePr>
          <p:nvPr/>
        </p:nvGraphicFramePr>
        <p:xfrm>
          <a:off x="6629400" y="3476625"/>
          <a:ext cx="18113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6" name="数式" r:id="rId5" imgW="800100" imgH="152400" progId="Equation.3">
                  <p:embed/>
                </p:oleObj>
              </mc:Choice>
              <mc:Fallback>
                <p:oleObj name="数式" r:id="rId5" imgW="800100" imgH="15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476625"/>
                        <a:ext cx="18113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0" name="Object 4"/>
          <p:cNvGraphicFramePr>
            <a:graphicFrameLocks noChangeAspect="1"/>
          </p:cNvGraphicFramePr>
          <p:nvPr/>
        </p:nvGraphicFramePr>
        <p:xfrm>
          <a:off x="3854450" y="3886200"/>
          <a:ext cx="21653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7" name="数式" r:id="rId7" imgW="977900" imgH="177800" progId="Equation.3">
                  <p:embed/>
                </p:oleObj>
              </mc:Choice>
              <mc:Fallback>
                <p:oleObj name="数式" r:id="rId7" imgW="977900" imgH="17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3886200"/>
                        <a:ext cx="216535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1" name="テキスト ボックス 12"/>
          <p:cNvSpPr txBox="1">
            <a:spLocks noChangeArrowheads="1"/>
          </p:cNvSpPr>
          <p:nvPr/>
        </p:nvSpPr>
        <p:spPr bwMode="auto">
          <a:xfrm>
            <a:off x="320675" y="5086350"/>
            <a:ext cx="265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Need one more eq.!</a:t>
            </a:r>
            <a:endParaRPr lang="ja-JP" altLang="en-US" sz="200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148387"/>
              </p:ext>
            </p:extLst>
          </p:nvPr>
        </p:nvGraphicFramePr>
        <p:xfrm>
          <a:off x="3613150" y="4962525"/>
          <a:ext cx="20256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8" name="Equation" r:id="rId9" imgW="558800" imgH="203200" progId="Equation.3">
                  <p:embed/>
                </p:oleObj>
              </mc:Choice>
              <mc:Fallback>
                <p:oleObj name="Equation" r:id="rId9" imgW="5588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4962525"/>
                        <a:ext cx="20256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テキスト ボックス 14"/>
          <p:cNvSpPr txBox="1">
            <a:spLocks noChangeArrowheads="1"/>
          </p:cNvSpPr>
          <p:nvPr/>
        </p:nvSpPr>
        <p:spPr bwMode="auto">
          <a:xfrm>
            <a:off x="6180584" y="4953000"/>
            <a:ext cx="3071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Equation of State </a:t>
            </a:r>
          </a:p>
          <a:p>
            <a:r>
              <a:rPr lang="en-US" altLang="ja-JP" b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(EOS)</a:t>
            </a:r>
            <a:endParaRPr lang="ja-JP" altLang="en-US" b="1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44" name="テキスト ボックス 15"/>
          <p:cNvSpPr txBox="1">
            <a:spLocks noChangeArrowheads="1"/>
          </p:cNvSpPr>
          <p:nvPr/>
        </p:nvSpPr>
        <p:spPr bwMode="auto">
          <a:xfrm>
            <a:off x="3048000" y="3429000"/>
            <a:ext cx="54943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with                           find</a:t>
            </a:r>
          </a:p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Then                            and       NS radius</a:t>
            </a:r>
            <a:endParaRPr lang="ja-JP" altLang="en-US" sz="200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7595" name="テキスト ボックス 15"/>
          <p:cNvSpPr txBox="1">
            <a:spLocks noChangeArrowheads="1"/>
          </p:cNvSpPr>
          <p:nvPr/>
        </p:nvSpPr>
        <p:spPr bwMode="auto">
          <a:xfrm>
            <a:off x="1016358" y="5943600"/>
            <a:ext cx="7372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i="1" dirty="0" smtClean="0">
                <a:solidFill>
                  <a:srgbClr val="94C0F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</a:t>
            </a:r>
            <a:r>
              <a:rPr lang="en-US" altLang="ja-JP" sz="2800" i="1" dirty="0" smtClean="0">
                <a:solidFill>
                  <a:schemeClr val="bg2">
                    <a:lumMod val="9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bridge btw particle physics and NS !”</a:t>
            </a:r>
            <a:endParaRPr lang="ja-JP" altLang="en-US" sz="2800" i="1" dirty="0" smtClean="0">
              <a:solidFill>
                <a:schemeClr val="bg2">
                  <a:lumMod val="9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69646" name="Object 6"/>
          <p:cNvGraphicFramePr>
            <a:graphicFrameLocks noChangeAspect="1"/>
          </p:cNvGraphicFramePr>
          <p:nvPr/>
        </p:nvGraphicFramePr>
        <p:xfrm>
          <a:off x="3810000" y="3449638"/>
          <a:ext cx="189706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9" name="数式" r:id="rId11" imgW="838200" imgH="177800" progId="Equation.3">
                  <p:embed/>
                </p:oleObj>
              </mc:Choice>
              <mc:Fallback>
                <p:oleObj name="数式" r:id="rId11" imgW="838200" imgH="177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449638"/>
                        <a:ext cx="189706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7" name="Object 7"/>
          <p:cNvGraphicFramePr>
            <a:graphicFrameLocks noChangeAspect="1"/>
          </p:cNvGraphicFramePr>
          <p:nvPr/>
        </p:nvGraphicFramePr>
        <p:xfrm>
          <a:off x="6705600" y="3911600"/>
          <a:ext cx="43021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0" name="数式" r:id="rId13" imgW="190500" imgH="127000" progId="Equation.3">
                  <p:embed/>
                </p:oleObj>
              </mc:Choice>
              <mc:Fallback>
                <p:oleObj name="数式" r:id="rId13" imgW="190500" imgH="1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911600"/>
                        <a:ext cx="430213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直線コネクタ 14"/>
          <p:cNvCxnSpPr/>
          <p:nvPr/>
        </p:nvCxnSpPr>
        <p:spPr>
          <a:xfrm>
            <a:off x="3124200" y="3122613"/>
            <a:ext cx="5486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テキスト ボックス 2"/>
          <p:cNvSpPr txBox="1">
            <a:spLocks noChangeArrowheads="1"/>
          </p:cNvSpPr>
          <p:nvPr/>
        </p:nvSpPr>
        <p:spPr bwMode="auto">
          <a:xfrm>
            <a:off x="1372099" y="548680"/>
            <a:ext cx="6368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Theory curves for NS Mass</a:t>
            </a:r>
            <a:r>
              <a:rPr lang="en-US" altLang="ja-JP" sz="28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28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Radius</a:t>
            </a:r>
            <a:endParaRPr lang="ja-JP" altLang="en-US" sz="28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3" name="図 4" descr="Nature_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9256"/>
            <a:ext cx="72961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テキスト ボックス 1"/>
          <p:cNvSpPr txBox="1">
            <a:spLocks noChangeArrowheads="1"/>
          </p:cNvSpPr>
          <p:nvPr/>
        </p:nvSpPr>
        <p:spPr bwMode="auto">
          <a:xfrm>
            <a:off x="1835696" y="836712"/>
            <a:ext cx="5472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[HW] Solving TOV </a:t>
            </a:r>
            <a:r>
              <a:rPr lang="en-US" altLang="ja-JP" sz="3600" u="sng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eqs</a:t>
            </a:r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69641" name="テキスト ボックス 12"/>
          <p:cNvSpPr txBox="1">
            <a:spLocks noChangeArrowheads="1"/>
          </p:cNvSpPr>
          <p:nvPr/>
        </p:nvSpPr>
        <p:spPr bwMode="auto">
          <a:xfrm>
            <a:off x="395536" y="2123951"/>
            <a:ext cx="8430513" cy="411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the case of massless free fermion, 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find the equation of state (EOS).</a:t>
            </a:r>
          </a:p>
          <a:p>
            <a:pPr>
              <a:lnSpc>
                <a:spcPct val="120000"/>
              </a:lnSpc>
            </a:pPr>
            <a:endParaRPr lang="en-US" altLang="ja-JP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2. Using the above EOS, solve TOV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eqs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at the Newtonian level. Changing the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initial conditions, find the maximum</a:t>
            </a:r>
          </a:p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mass and the corresponding radius.</a:t>
            </a:r>
            <a:endParaRPr lang="ja-JP" altLang="en-US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9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755576" y="1697666"/>
            <a:ext cx="8208912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Nuclear matter 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= matter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made of 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nucleons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(quarks are confined into hadrons)</a:t>
            </a:r>
          </a:p>
          <a:p>
            <a:pPr>
              <a:lnSpc>
                <a:spcPct val="130000"/>
              </a:lnSpc>
            </a:pP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 matter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= matter consisting of quarks</a:t>
            </a:r>
          </a:p>
          <a:p>
            <a:r>
              <a:rPr lang="en-US" altLang="ja-JP" sz="32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(quarks are </a:t>
            </a:r>
            <a:r>
              <a:rPr lang="en-US" altLang="ja-JP" sz="3200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liberated </a:t>
            </a:r>
            <a:r>
              <a:rPr lang="en-US" altLang="ja-JP" sz="3200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from hadrons)</a:t>
            </a: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79512" y="1772816"/>
            <a:ext cx="8820472" cy="4608512"/>
            <a:chOff x="179512" y="1628800"/>
            <a:chExt cx="8820472" cy="4608512"/>
          </a:xfrm>
        </p:grpSpPr>
        <p:sp>
          <p:nvSpPr>
            <p:cNvPr id="16" name="正方形/長方形 15"/>
            <p:cNvSpPr/>
            <p:nvPr/>
          </p:nvSpPr>
          <p:spPr>
            <a:xfrm>
              <a:off x="179512" y="1628800"/>
              <a:ext cx="8820472" cy="46085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3844280" y="2636912"/>
              <a:ext cx="14478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971600" y="2629272"/>
              <a:ext cx="1447800" cy="1447800"/>
              <a:chOff x="3168" y="1344"/>
              <a:chExt cx="912" cy="912"/>
            </a:xfrm>
          </p:grpSpPr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3168" y="1344"/>
                <a:ext cx="912" cy="91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408" y="1680"/>
                <a:ext cx="45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ヒラギノ丸ゴ Pro W4"/>
                    <a:ea typeface="ヒラギノ丸ゴ Pro W4"/>
                    <a:cs typeface="ヒラギノ丸ゴ Pro W4"/>
                  </a:rPr>
                  <a:t>NM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4261792" y="3094112"/>
              <a:ext cx="635000" cy="609600"/>
              <a:chOff x="4656" y="1584"/>
              <a:chExt cx="400" cy="384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4656" y="1584"/>
                <a:ext cx="384" cy="38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4656" y="1654"/>
                <a:ext cx="40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>
                    <a:latin typeface="ヒラギノ丸ゴ Pro W4"/>
                    <a:ea typeface="ヒラギノ丸ゴ Pro W4"/>
                    <a:cs typeface="ヒラギノ丸ゴ Pro W4"/>
                  </a:rPr>
                  <a:t>QM</a:t>
                </a:r>
              </a:p>
            </p:txBody>
          </p:sp>
        </p:grp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6732240" y="2780928"/>
              <a:ext cx="1224136" cy="1224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948264" y="3140968"/>
              <a:ext cx="7254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ヒラギノ丸ゴ Pro W4"/>
                  <a:ea typeface="ヒラギノ丸ゴ Pro W4"/>
                  <a:cs typeface="ヒラギノ丸ゴ Pro W4"/>
                </a:rPr>
                <a:t>QM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283968" y="2708920"/>
              <a:ext cx="6291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NM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3568" y="4479503"/>
              <a:ext cx="77893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Neutron star           Hybrid star           Quark star</a:t>
              </a:r>
              <a:endParaRPr lang="ja-JP" altLang="en-US" dirty="0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3657558" y="908720"/>
            <a:ext cx="17785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</a:t>
            </a:r>
            <a:r>
              <a:rPr lang="en-US" altLang="ja-JP" sz="3200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argons</a:t>
            </a:r>
            <a:endParaRPr lang="ja-JP" altLang="en-US" sz="3200" u="sng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35496" y="2348880"/>
            <a:ext cx="9108504" cy="2880320"/>
            <a:chOff x="35496" y="836712"/>
            <a:chExt cx="9108504" cy="2880320"/>
          </a:xfrm>
        </p:grpSpPr>
        <p:sp>
          <p:nvSpPr>
            <p:cNvPr id="2" name="正方形/長方形 1"/>
            <p:cNvSpPr/>
            <p:nvPr/>
          </p:nvSpPr>
          <p:spPr>
            <a:xfrm>
              <a:off x="35496" y="836712"/>
              <a:ext cx="9108504" cy="2880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4280" y="1268760"/>
              <a:ext cx="14478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4261792" y="1725960"/>
              <a:ext cx="609600" cy="6096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4261792" y="1837085"/>
              <a:ext cx="62709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D</a:t>
              </a:r>
              <a:r>
                <a:rPr lang="en-US" altLang="ja-JP" sz="2000" dirty="0" smtClean="0">
                  <a:latin typeface="ヒラギノ丸ゴ Pro W4"/>
                  <a:ea typeface="ヒラギノ丸ゴ Pro W4"/>
                  <a:cs typeface="ヒラギノ丸ゴ Pro W4"/>
                </a:rPr>
                <a:t>M</a:t>
              </a:r>
              <a:endParaRPr lang="en-US" altLang="ja-JP" sz="2000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283968" y="1340768"/>
              <a:ext cx="6291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ヒラギノ丸ゴ Pro W4"/>
                  <a:ea typeface="ヒラギノ丸ゴ Pro W4"/>
                  <a:cs typeface="ヒラギノ丸ゴ Pro W4"/>
                </a:rPr>
                <a:t>NM</a:t>
              </a: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707904" y="3111351"/>
              <a:ext cx="17749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Dark star?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330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755576" y="2996952"/>
            <a:ext cx="756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Recent topics for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observations 1</a:t>
            </a:r>
          </a:p>
          <a:p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Massive Neutron Star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539552" y="692696"/>
            <a:ext cx="8064895" cy="648072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611560" y="692150"/>
            <a:ext cx="7848228" cy="5762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116013" y="2146300"/>
            <a:ext cx="6911975" cy="2506663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2950" name="テキスト ボックス 3"/>
          <p:cNvSpPr txBox="1">
            <a:spLocks noChangeArrowheads="1"/>
          </p:cNvSpPr>
          <p:nvPr/>
        </p:nvSpPr>
        <p:spPr bwMode="auto">
          <a:xfrm>
            <a:off x="684213" y="735013"/>
            <a:ext cx="7848227" cy="522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A            NS measured using Shapiro delay</a:t>
            </a:r>
            <a:endParaRPr lang="ja-JP" altLang="en-US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82951" name="Object 2"/>
          <p:cNvGraphicFramePr>
            <a:graphicFrameLocks noChangeAspect="1"/>
          </p:cNvGraphicFramePr>
          <p:nvPr/>
        </p:nvGraphicFramePr>
        <p:xfrm>
          <a:off x="1160463" y="736600"/>
          <a:ext cx="11795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8" name="Equation" r:id="rId3" imgW="444500" imgH="215900" progId="Equation.3">
                  <p:embed/>
                </p:oleObj>
              </mc:Choice>
              <mc:Fallback>
                <p:oleObj name="Equation" r:id="rId3" imgW="4445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736600"/>
                        <a:ext cx="1179512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正方形/長方形 6"/>
          <p:cNvSpPr>
            <a:spLocks noChangeArrowheads="1"/>
          </p:cNvSpPr>
          <p:nvPr/>
        </p:nvSpPr>
        <p:spPr bwMode="auto">
          <a:xfrm>
            <a:off x="1476375" y="1312441"/>
            <a:ext cx="6335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a-DK" altLang="ja-JP" dirty="0"/>
              <a:t> </a:t>
            </a:r>
            <a:r>
              <a:rPr lang="da-DK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Demorest et al.,  Nature 467:1081–1083(2010)</a:t>
            </a:r>
            <a:endParaRPr lang="ja-JP" altLang="en-US" sz="2000" dirty="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2953" name="正方形/長方形 2"/>
          <p:cNvSpPr>
            <a:spLocks noChangeArrowheads="1"/>
          </p:cNvSpPr>
          <p:nvPr/>
        </p:nvSpPr>
        <p:spPr bwMode="auto">
          <a:xfrm>
            <a:off x="1258888" y="2349500"/>
            <a:ext cx="66706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</a:t>
            </a:r>
            <a:r>
              <a:rPr lang="en-US" altLang="ja-JP" sz="2800" b="1">
                <a:latin typeface="ヒラギノ丸ゴ Pro W4" charset="0"/>
                <a:ea typeface="ヒラギノ丸ゴ Pro W4" charset="0"/>
                <a:cs typeface="ヒラギノ丸ゴ Pro W4" charset="0"/>
              </a:rPr>
              <a:t>PSR J1614-2230</a:t>
            </a:r>
          </a:p>
          <a:p>
            <a:pPr>
              <a:lnSpc>
                <a:spcPct val="120000"/>
              </a:lnSpc>
            </a:pPr>
            <a:r>
              <a:rPr lang="en-US" altLang="ja-JP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(Binary Millisecond Pulsar w/ White Dwarf)</a:t>
            </a:r>
          </a:p>
          <a:p>
            <a:pPr>
              <a:lnSpc>
                <a:spcPct val="120000"/>
              </a:lnSpc>
            </a:pPr>
            <a:endParaRPr lang="en-US" altLang="ja-JP" b="1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endParaRPr lang="en-US" altLang="ja-JP" b="1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b="1">
                <a:solidFill>
                  <a:srgbClr val="FF00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en-US" altLang="ja-JP">
                <a:solidFill>
                  <a:srgbClr val="0000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(Measurement based on Shapiro delay)</a:t>
            </a:r>
            <a:endParaRPr lang="ja-JP" altLang="en-US">
              <a:solidFill>
                <a:srgbClr val="0000FF"/>
              </a:solidFill>
            </a:endParaRPr>
          </a:p>
        </p:txBody>
      </p:sp>
      <p:graphicFrame>
        <p:nvGraphicFramePr>
          <p:cNvPr id="82954" name="Object 2"/>
          <p:cNvGraphicFramePr>
            <a:graphicFrameLocks noChangeAspect="1"/>
          </p:cNvGraphicFramePr>
          <p:nvPr/>
        </p:nvGraphicFramePr>
        <p:xfrm>
          <a:off x="3059113" y="3429000"/>
          <a:ext cx="29987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9" name="Equation" r:id="rId5" imgW="1130300" imgH="241300" progId="Equation.3">
                  <p:embed/>
                </p:oleObj>
              </mc:Choice>
              <mc:Fallback>
                <p:oleObj name="Equation" r:id="rId5" imgW="11303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429000"/>
                        <a:ext cx="299878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5" name="正方形/長方形 5"/>
          <p:cNvSpPr>
            <a:spLocks noChangeArrowheads="1"/>
          </p:cNvSpPr>
          <p:nvPr/>
        </p:nvSpPr>
        <p:spPr bwMode="auto">
          <a:xfrm>
            <a:off x="323850" y="5210175"/>
            <a:ext cx="8534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Announcement in NRAO webpage:</a:t>
            </a:r>
          </a:p>
          <a:p>
            <a:pPr>
              <a:lnSpc>
                <a:spcPct val="140000"/>
              </a:lnSpc>
            </a:pP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“Astronomers Discover Most Massive Neutron Star Yet Known” </a:t>
            </a:r>
            <a:endParaRPr lang="ja-JP" alt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正方形/長方形 2"/>
          <p:cNvSpPr>
            <a:spLocks noChangeArrowheads="1"/>
          </p:cNvSpPr>
          <p:nvPr/>
        </p:nvSpPr>
        <p:spPr bwMode="auto">
          <a:xfrm>
            <a:off x="611560" y="673100"/>
            <a:ext cx="256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>
                <a:latin typeface="ヒラギノ丸ゴ Pro W4" charset="0"/>
                <a:ea typeface="ヒラギノ丸ゴ Pro W4" charset="0"/>
                <a:cs typeface="ヒラギノ丸ゴ Pro W4" charset="0"/>
              </a:rPr>
              <a:t>Shapiro delay</a:t>
            </a:r>
            <a:endParaRPr lang="ja-JP" altLang="en-US" sz="2800"/>
          </a:p>
        </p:txBody>
      </p:sp>
      <p:sp>
        <p:nvSpPr>
          <p:cNvPr id="3" name="角丸四角形 2"/>
          <p:cNvSpPr/>
          <p:nvPr/>
        </p:nvSpPr>
        <p:spPr>
          <a:xfrm>
            <a:off x="3635896" y="836712"/>
            <a:ext cx="2232248" cy="504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43844" y="836712"/>
            <a:ext cx="222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Pro W4"/>
                <a:ea typeface="ヒラギノ丸ゴ Pro W4"/>
                <a:cs typeface="ヒラギノ丸ゴ Pro W4"/>
              </a:rPr>
              <a:t>Shapiro delay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pic>
        <p:nvPicPr>
          <p:cNvPr id="8397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25"/>
            <a:ext cx="84963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正方形/長方形 4"/>
          <p:cNvSpPr>
            <a:spLocks noChangeArrowheads="1"/>
          </p:cNvSpPr>
          <p:nvPr/>
        </p:nvSpPr>
        <p:spPr bwMode="auto">
          <a:xfrm>
            <a:off x="6084888" y="6165850"/>
            <a:ext cx="27368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rgbClr val="66006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Slide from C.H.Lee </a:t>
            </a:r>
            <a:endParaRPr lang="ja-JP" altLang="en-US" sz="20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693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1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正方形/長方形 1"/>
          <p:cNvSpPr>
            <a:spLocks noChangeArrowheads="1"/>
          </p:cNvSpPr>
          <p:nvPr/>
        </p:nvSpPr>
        <p:spPr bwMode="auto">
          <a:xfrm>
            <a:off x="492125" y="911077"/>
            <a:ext cx="8328787" cy="316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authors has insisted that this observation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rules out </a:t>
            </a:r>
            <a:r>
              <a:rPr lang="en-US" altLang="ja-JP" sz="2800" i="1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almost all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currently proposed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00B8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hyperon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or</a:t>
            </a: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boson condensate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EOS’s and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66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quark matter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can support a star this massive </a:t>
            </a:r>
          </a:p>
          <a:p>
            <a:pPr>
              <a:lnSpc>
                <a:spcPct val="120000"/>
              </a:lnSpc>
            </a:pPr>
            <a:r>
              <a:rPr lang="en-US" altLang="ja-JP" sz="2800" i="1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only if 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quarks are strongly interacting 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and therefore not “free quarks”.</a:t>
            </a:r>
          </a:p>
        </p:txBody>
      </p:sp>
      <p:sp>
        <p:nvSpPr>
          <p:cNvPr id="3" name="右矢印 2"/>
          <p:cNvSpPr/>
          <p:nvPr/>
        </p:nvSpPr>
        <p:spPr>
          <a:xfrm>
            <a:off x="300169" y="4385742"/>
            <a:ext cx="979487" cy="48418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4996" name="正方形/長方形 3"/>
          <p:cNvSpPr>
            <a:spLocks noChangeArrowheads="1"/>
          </p:cNvSpPr>
          <p:nvPr/>
        </p:nvSpPr>
        <p:spPr bwMode="auto">
          <a:xfrm>
            <a:off x="1380686" y="4407495"/>
            <a:ext cx="6791714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Theorists have to confront the observation!</a:t>
            </a:r>
            <a:endParaRPr lang="en-US" altLang="ja-JP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84997" name="正方形/長方形 4"/>
          <p:cNvSpPr>
            <a:spLocks noChangeArrowheads="1"/>
          </p:cNvSpPr>
          <p:nvPr/>
        </p:nvSpPr>
        <p:spPr bwMode="auto">
          <a:xfrm>
            <a:off x="683568" y="5436512"/>
            <a:ext cx="77575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i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</a:t>
            </a:r>
            <a:r>
              <a:rPr lang="en-US" altLang="ja-JP" sz="3200" i="1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hat </a:t>
            </a:r>
            <a:r>
              <a:rPr lang="en-US" altLang="ja-JP" sz="3200" i="1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happens in quark </a:t>
            </a:r>
            <a:r>
              <a:rPr lang="en-US" altLang="ja-JP" sz="3200" i="1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 case?</a:t>
            </a:r>
            <a:endParaRPr lang="ja-JP" altLang="en-US" sz="32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042017" y="1052736"/>
            <a:ext cx="5122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Nobel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Prize in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Physics 2013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4" y="744116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64704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276872"/>
            <a:ext cx="2520280" cy="353150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276872"/>
            <a:ext cx="2520280" cy="3531503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763688" y="5949280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F. </a:t>
            </a:r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Englert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745131" y="5949280"/>
            <a:ext cx="141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P. Higgs </a:t>
            </a:r>
            <a:endParaRPr lang="ja-JP" altLang="en-US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0" y="1988840"/>
            <a:ext cx="9144000" cy="4680520"/>
            <a:chOff x="0" y="1988840"/>
            <a:chExt cx="9144000" cy="4680520"/>
          </a:xfrm>
        </p:grpSpPr>
        <p:grpSp>
          <p:nvGrpSpPr>
            <p:cNvPr id="22" name="図形グループ 21"/>
            <p:cNvGrpSpPr/>
            <p:nvPr/>
          </p:nvGrpSpPr>
          <p:grpSpPr>
            <a:xfrm>
              <a:off x="0" y="1988840"/>
              <a:ext cx="9144000" cy="4680520"/>
              <a:chOff x="0" y="1988840"/>
              <a:chExt cx="9144000" cy="4680520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0" y="1988840"/>
                <a:ext cx="9144000" cy="46805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95536" y="2204864"/>
                <a:ext cx="8424936" cy="369742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2800" dirty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Theoretical discovery of </a:t>
                </a:r>
                <a:r>
                  <a:rPr lang="en-US" altLang="ja-JP" sz="28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a mechanism </a:t>
                </a:r>
                <a:r>
                  <a:rPr lang="en-US" altLang="ja-JP" sz="2800" dirty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that contributes </a:t>
                </a:r>
                <a:r>
                  <a:rPr lang="en-US" altLang="ja-JP" sz="28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to our understanding of the origin of mass of subatomic particles, and which recently was confirmed through the discovery of the predicted fundamental particle,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800" dirty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b</a:t>
                </a:r>
                <a:r>
                  <a:rPr lang="en-US" altLang="ja-JP" sz="28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y the ATLAS and CMS experiments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ja-JP" sz="28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at CERN’s Large Hadron Collider</a:t>
                </a:r>
              </a:p>
            </p:txBody>
          </p:sp>
        </p:grpSp>
        <p:sp>
          <p:nvSpPr>
            <p:cNvPr id="23" name="正方形/長方形 22"/>
            <p:cNvSpPr/>
            <p:nvPr/>
          </p:nvSpPr>
          <p:spPr>
            <a:xfrm>
              <a:off x="467544" y="6125234"/>
              <a:ext cx="81665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5AFF3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http://</a:t>
              </a:r>
              <a:r>
                <a:rPr lang="en-US" altLang="ja-JP" sz="2000" dirty="0" err="1" smtClean="0">
                  <a:solidFill>
                    <a:srgbClr val="5AFF3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www.nobelprize.org</a:t>
              </a:r>
              <a:r>
                <a:rPr lang="en-US" altLang="ja-JP" sz="2000" dirty="0" smtClean="0">
                  <a:solidFill>
                    <a:srgbClr val="5AFF3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/</a:t>
              </a:r>
              <a:r>
                <a:rPr lang="en-US" altLang="ja-JP" sz="2000" dirty="0" err="1" smtClean="0">
                  <a:solidFill>
                    <a:srgbClr val="5AFF3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nobel_prize</a:t>
              </a:r>
              <a:r>
                <a:rPr lang="en-US" altLang="ja-JP" sz="2000" dirty="0" smtClean="0">
                  <a:solidFill>
                    <a:srgbClr val="5AFF3B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/physics/laureates/2013 </a:t>
              </a:r>
              <a:endParaRPr lang="ja-JP" altLang="en-US" sz="2000" dirty="0">
                <a:solidFill>
                  <a:srgbClr val="5AFF3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5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862513" y="2565400"/>
            <a:ext cx="4175125" cy="3384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2555875" y="1628775"/>
            <a:ext cx="3816350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7044" name="正方形/長方形 1"/>
          <p:cNvSpPr>
            <a:spLocks noChangeArrowheads="1"/>
          </p:cNvSpPr>
          <p:nvPr/>
        </p:nvSpPr>
        <p:spPr bwMode="auto">
          <a:xfrm>
            <a:off x="1331913" y="581025"/>
            <a:ext cx="639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Maximum mass for (simple) quark matter</a:t>
            </a:r>
          </a:p>
        </p:txBody>
      </p:sp>
      <p:sp>
        <p:nvSpPr>
          <p:cNvPr id="87045" name="正方形/長方形 2"/>
          <p:cNvSpPr>
            <a:spLocks noChangeArrowheads="1"/>
          </p:cNvSpPr>
          <p:nvPr/>
        </p:nvSpPr>
        <p:spPr bwMode="auto">
          <a:xfrm>
            <a:off x="1124122" y="1012825"/>
            <a:ext cx="668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Ozel</a:t>
            </a:r>
            <a:r>
              <a:rPr lang="en-US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</a:t>
            </a:r>
            <a:r>
              <a:rPr lang="en-US" altLang="ja-JP" sz="2000" dirty="0" err="1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Psaltis</a:t>
            </a:r>
            <a:r>
              <a:rPr lang="en-US" altLang="ja-JP" sz="2000" dirty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-Ransom-Demorest-Alford, </a:t>
            </a:r>
            <a:r>
              <a:rPr lang="en-US" altLang="ja-JP" sz="2000" dirty="0" err="1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ApJL</a:t>
            </a:r>
            <a:r>
              <a:rPr lang="en-US" altLang="ja-JP" sz="2000" dirty="0" smtClean="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(2010)</a:t>
            </a:r>
            <a:endParaRPr lang="ja-JP" altLang="en-US" sz="2000" dirty="0">
              <a:solidFill>
                <a:srgbClr val="FF42BB"/>
              </a:solidFill>
            </a:endParaRPr>
          </a:p>
        </p:txBody>
      </p:sp>
      <p:graphicFrame>
        <p:nvGraphicFramePr>
          <p:cNvPr id="87046" name="Object 2"/>
          <p:cNvGraphicFramePr>
            <a:graphicFrameLocks noChangeAspect="1"/>
          </p:cNvGraphicFramePr>
          <p:nvPr/>
        </p:nvGraphicFramePr>
        <p:xfrm>
          <a:off x="2682875" y="1628775"/>
          <a:ext cx="35448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2" name="Equation" r:id="rId3" imgW="1524000" imgH="254000" progId="Equation.3">
                  <p:embed/>
                </p:oleObj>
              </mc:Choice>
              <mc:Fallback>
                <p:oleObj name="Equation" r:id="rId3" imgW="15240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5" y="1628775"/>
                        <a:ext cx="3544888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7" name="正方形/長方形 3"/>
          <p:cNvSpPr>
            <a:spLocks noChangeArrowheads="1"/>
          </p:cNvSpPr>
          <p:nvPr/>
        </p:nvSpPr>
        <p:spPr bwMode="auto">
          <a:xfrm>
            <a:off x="4859338" y="2686050"/>
            <a:ext cx="50641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40000"/>
              </a:lnSpc>
            </a:pPr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endParaRPr lang="en-US" altLang="ja-JP" b="1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80000"/>
              </a:lnSpc>
            </a:pPr>
            <a:r>
              <a:rPr lang="en-US" altLang="ja-JP" b="1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</a:p>
        </p:txBody>
      </p:sp>
      <p:graphicFrame>
        <p:nvGraphicFramePr>
          <p:cNvPr id="87048" name="Object 2"/>
          <p:cNvGraphicFramePr>
            <a:graphicFrameLocks noChangeAspect="1"/>
          </p:cNvGraphicFramePr>
          <p:nvPr/>
        </p:nvGraphicFramePr>
        <p:xfrm>
          <a:off x="5365750" y="2636838"/>
          <a:ext cx="1241425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3" name="Equation" r:id="rId5" imgW="533400" imgH="444500" progId="Equation.3">
                  <p:embed/>
                </p:oleObj>
              </mc:Choice>
              <mc:Fallback>
                <p:oleObj name="Equation" r:id="rId5" imgW="5334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2636838"/>
                        <a:ext cx="1241425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9" name="正方形/長方形 6"/>
          <p:cNvSpPr>
            <a:spLocks noChangeArrowheads="1"/>
          </p:cNvSpPr>
          <p:nvPr/>
        </p:nvSpPr>
        <p:spPr bwMode="auto">
          <a:xfrm>
            <a:off x="6373813" y="2651125"/>
            <a:ext cx="245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for free quarks</a:t>
            </a:r>
            <a:endParaRPr lang="ja-JP" altLang="en-US"/>
          </a:p>
        </p:txBody>
      </p:sp>
      <p:sp>
        <p:nvSpPr>
          <p:cNvPr id="87050" name="正方形/長方形 9"/>
          <p:cNvSpPr>
            <a:spLocks noChangeArrowheads="1"/>
          </p:cNvSpPr>
          <p:nvPr/>
        </p:nvSpPr>
        <p:spPr bwMode="auto">
          <a:xfrm>
            <a:off x="6661150" y="3227388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to</a:t>
            </a:r>
            <a:endParaRPr lang="ja-JP" altLang="en-US"/>
          </a:p>
        </p:txBody>
      </p:sp>
      <p:graphicFrame>
        <p:nvGraphicFramePr>
          <p:cNvPr id="87051" name="Object 2"/>
          <p:cNvGraphicFramePr>
            <a:graphicFrameLocks noChangeAspect="1"/>
          </p:cNvGraphicFramePr>
          <p:nvPr/>
        </p:nvGraphicFramePr>
        <p:xfrm>
          <a:off x="7197725" y="3154363"/>
          <a:ext cx="9763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4" name="Equation" r:id="rId7" imgW="419100" imgH="241300" progId="Equation.3">
                  <p:embed/>
                </p:oleObj>
              </mc:Choice>
              <mc:Fallback>
                <p:oleObj name="Equation" r:id="rId7" imgW="4191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7725" y="3154363"/>
                        <a:ext cx="97631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2" name="Object 2"/>
          <p:cNvGraphicFramePr>
            <a:graphicFrameLocks noChangeAspect="1"/>
          </p:cNvGraphicFramePr>
          <p:nvPr/>
        </p:nvGraphicFramePr>
        <p:xfrm>
          <a:off x="5365750" y="3789363"/>
          <a:ext cx="23082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5" name="Equation" r:id="rId9" imgW="990600" imgH="241300" progId="Equation.3">
                  <p:embed/>
                </p:oleObj>
              </mc:Choice>
              <mc:Fallback>
                <p:oleObj name="Equation" r:id="rId9" imgW="9906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789363"/>
                        <a:ext cx="230822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3" name="正方形/長方形 10"/>
          <p:cNvSpPr>
            <a:spLocks noChangeArrowheads="1"/>
          </p:cNvSpPr>
          <p:nvPr/>
        </p:nvSpPr>
        <p:spPr bwMode="auto">
          <a:xfrm>
            <a:off x="7740650" y="3860800"/>
            <a:ext cx="63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for</a:t>
            </a:r>
          </a:p>
        </p:txBody>
      </p:sp>
      <p:sp>
        <p:nvSpPr>
          <p:cNvPr id="87054" name="正方形/長方形 13"/>
          <p:cNvSpPr>
            <a:spLocks noChangeArrowheads="1"/>
          </p:cNvSpPr>
          <p:nvPr/>
        </p:nvSpPr>
        <p:spPr bwMode="auto">
          <a:xfrm>
            <a:off x="5365750" y="4365625"/>
            <a:ext cx="2876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CFL quark matter</a:t>
            </a:r>
          </a:p>
        </p:txBody>
      </p:sp>
      <p:graphicFrame>
        <p:nvGraphicFramePr>
          <p:cNvPr id="87055" name="Object 2"/>
          <p:cNvGraphicFramePr>
            <a:graphicFrameLocks noChangeAspect="1"/>
          </p:cNvGraphicFramePr>
          <p:nvPr/>
        </p:nvGraphicFramePr>
        <p:xfrm>
          <a:off x="5365750" y="4954588"/>
          <a:ext cx="5619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6" name="Equation" r:id="rId11" imgW="241300" imgH="228600" progId="Equation.3">
                  <p:embed/>
                </p:oleObj>
              </mc:Choice>
              <mc:Fallback>
                <p:oleObj name="Equation" r:id="rId11" imgW="2413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4954588"/>
                        <a:ext cx="56197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6" name="正方形/長方形 14"/>
          <p:cNvSpPr>
            <a:spLocks noChangeArrowheads="1"/>
          </p:cNvSpPr>
          <p:nvPr/>
        </p:nvSpPr>
        <p:spPr bwMode="auto">
          <a:xfrm>
            <a:off x="5868988" y="4941888"/>
            <a:ext cx="2887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chosen to provide</a:t>
            </a:r>
            <a:endParaRPr lang="ja-JP" altLang="en-US"/>
          </a:p>
        </p:txBody>
      </p:sp>
      <p:sp>
        <p:nvSpPr>
          <p:cNvPr id="87057" name="正方形/長方形 16"/>
          <p:cNvSpPr>
            <a:spLocks noChangeArrowheads="1"/>
          </p:cNvSpPr>
          <p:nvPr/>
        </p:nvSpPr>
        <p:spPr bwMode="auto">
          <a:xfrm>
            <a:off x="5292725" y="5445125"/>
            <a:ext cx="2433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</a:rPr>
              <a:t>nuclear</a:t>
            </a:r>
            <a:r>
              <a:rPr lang="en-US" altLang="ja-JP">
                <a:latin typeface="ヒラギノ丸ゴ Pro W4" charset="0"/>
                <a:ea typeface="ヒラギノ丸ゴ Pro W4" charset="0"/>
                <a:cs typeface="ヒラギノ丸ゴ Pro W4" charset="0"/>
                <a:sym typeface="Wingdings" charset="0"/>
              </a:rPr>
              <a:t>quark</a:t>
            </a:r>
            <a:endParaRPr lang="ja-JP" altLang="en-US"/>
          </a:p>
        </p:txBody>
      </p:sp>
      <p:graphicFrame>
        <p:nvGraphicFramePr>
          <p:cNvPr id="87058" name="Object 2"/>
          <p:cNvGraphicFramePr>
            <a:graphicFrameLocks noChangeAspect="1"/>
          </p:cNvGraphicFramePr>
          <p:nvPr/>
        </p:nvGraphicFramePr>
        <p:xfrm>
          <a:off x="7634288" y="5445125"/>
          <a:ext cx="13319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487" name="Equation" r:id="rId13" imgW="571500" imgH="215900" progId="Equation.3">
                  <p:embed/>
                </p:oleObj>
              </mc:Choice>
              <mc:Fallback>
                <p:oleObj name="Equation" r:id="rId13" imgW="5715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288" y="5445125"/>
                        <a:ext cx="1331912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9" name="正方形/長方形 19"/>
          <p:cNvSpPr>
            <a:spLocks noChangeArrowheads="1"/>
          </p:cNvSpPr>
          <p:nvPr/>
        </p:nvSpPr>
        <p:spPr bwMode="auto">
          <a:xfrm>
            <a:off x="5265738" y="6237288"/>
            <a:ext cx="377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(Slide from Alford @ Vienna)</a:t>
            </a:r>
            <a:endParaRPr lang="ja-JP" altLang="en-US" sz="2000">
              <a:solidFill>
                <a:srgbClr val="37FF81"/>
              </a:solidFill>
            </a:endParaRPr>
          </a:p>
        </p:txBody>
      </p:sp>
      <p:pic>
        <p:nvPicPr>
          <p:cNvPr id="87060" name="図 1" descr="contour_plot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492375"/>
            <a:ext cx="4768850" cy="4129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2771800" y="5805264"/>
            <a:ext cx="251520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240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8"/>
          <p:cNvSpPr>
            <a:spLocks noChangeArrowheads="1"/>
          </p:cNvSpPr>
          <p:nvPr/>
        </p:nvSpPr>
        <p:spPr bwMode="auto">
          <a:xfrm>
            <a:off x="762000" y="563880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It says this is QUARK, but I cannot see its color.</a:t>
            </a:r>
          </a:p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Maybe this should be called “QUARKs” ?</a:t>
            </a:r>
            <a:endParaRPr lang="ja-JP" altLang="en-US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1835696" y="692696"/>
            <a:ext cx="576064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“Quark” in Germany </a:t>
            </a:r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(^0^)</a:t>
            </a:r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/</a:t>
            </a:r>
            <a:endParaRPr lang="ja-JP" altLang="en-US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419872" y="3284984"/>
            <a:ext cx="648072" cy="23762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テキスト ボックス 1"/>
          <p:cNvSpPr txBox="1">
            <a:spLocks noChangeArrowheads="1"/>
          </p:cNvSpPr>
          <p:nvPr/>
        </p:nvSpPr>
        <p:spPr bwMode="auto">
          <a:xfrm>
            <a:off x="1604378" y="3141663"/>
            <a:ext cx="60639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behavior</a:t>
            </a:r>
            <a:endParaRPr lang="ja-JP" altLang="en-US" sz="5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447800" y="1676400"/>
            <a:ext cx="6324600" cy="1676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6803" name="テキスト ボックス 2"/>
          <p:cNvSpPr txBox="1">
            <a:spLocks noChangeArrowheads="1"/>
          </p:cNvSpPr>
          <p:nvPr/>
        </p:nvSpPr>
        <p:spPr bwMode="auto">
          <a:xfrm>
            <a:off x="1752600" y="604838"/>
            <a:ext cx="557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u="sng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history of a Neutron Star I</a:t>
            </a:r>
            <a:endParaRPr lang="ja-JP" altLang="en-US" u="sng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04" name="テキスト ボックス 2"/>
          <p:cNvSpPr txBox="1">
            <a:spLocks noChangeArrowheads="1"/>
          </p:cNvSpPr>
          <p:nvPr/>
        </p:nvSpPr>
        <p:spPr bwMode="auto">
          <a:xfrm>
            <a:off x="1614488" y="1447800"/>
            <a:ext cx="1585912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eq.</a:t>
            </a:r>
            <a:endParaRPr lang="ja-JP" altLang="en-US" sz="200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6805" name="Object 2"/>
          <p:cNvGraphicFramePr>
            <a:graphicFrameLocks noChangeAspect="1"/>
          </p:cNvGraphicFramePr>
          <p:nvPr/>
        </p:nvGraphicFramePr>
        <p:xfrm>
          <a:off x="2057400" y="1905000"/>
          <a:ext cx="5018088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52" name="数式" r:id="rId3" imgW="1384300" imgH="368300" progId="Equation.3">
                  <p:embed/>
                </p:oleObj>
              </mc:Choice>
              <mc:Fallback>
                <p:oleObj name="数式" r:id="rId3" imgW="13843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5018088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テキスト ボックス 8"/>
          <p:cNvSpPr txBox="1">
            <a:spLocks noChangeArrowheads="1"/>
          </p:cNvSpPr>
          <p:nvPr/>
        </p:nvSpPr>
        <p:spPr bwMode="auto">
          <a:xfrm>
            <a:off x="1547813" y="3505200"/>
            <a:ext cx="591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2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heat capacity         L : luminosity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9" name="曲線コネクタ 8"/>
          <p:cNvCxnSpPr/>
          <p:nvPr/>
        </p:nvCxnSpPr>
        <p:spPr>
          <a:xfrm rot="16200000" flipV="1">
            <a:off x="20193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テキスト ボックス 11"/>
          <p:cNvSpPr txBox="1">
            <a:spLocks noChangeArrowheads="1"/>
          </p:cNvSpPr>
          <p:nvPr/>
        </p:nvSpPr>
        <p:spPr bwMode="auto">
          <a:xfrm>
            <a:off x="1905000" y="4757738"/>
            <a:ext cx="223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Bulk property</a:t>
            </a:r>
            <a:endParaRPr lang="ja-JP" altLang="en-US" dirty="0" smtClean="0">
              <a:solidFill>
                <a:srgbClr val="79A3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1" name="曲線コネクタ 10"/>
          <p:cNvCxnSpPr/>
          <p:nvPr/>
        </p:nvCxnSpPr>
        <p:spPr>
          <a:xfrm rot="16200000" flipV="1">
            <a:off x="53721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3" name="テキスト ボックス 16"/>
          <p:cNvSpPr txBox="1">
            <a:spLocks noChangeArrowheads="1"/>
          </p:cNvSpPr>
          <p:nvPr/>
        </p:nvSpPr>
        <p:spPr bwMode="auto">
          <a:xfrm>
            <a:off x="5410200" y="4757738"/>
            <a:ext cx="2005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Microscopic</a:t>
            </a:r>
            <a:endParaRPr lang="ja-JP" alt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11" name="テキスト ボックス 17"/>
          <p:cNvSpPr txBox="1">
            <a:spLocks noChangeArrowheads="1"/>
          </p:cNvSpPr>
          <p:nvPr/>
        </p:nvSpPr>
        <p:spPr bwMode="auto">
          <a:xfrm>
            <a:off x="533400" y="5715000"/>
            <a:ext cx="7999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 smtClean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Particle physics 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comes into THE GAME !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endParaRPr lang="ja-JP" altLang="en-US" sz="28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828800" y="4800600"/>
            <a:ext cx="5562600" cy="16002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2514600" y="2362200"/>
            <a:ext cx="4114800" cy="16002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7828" name="テキスト ボックス 2"/>
          <p:cNvSpPr txBox="1">
            <a:spLocks noChangeArrowheads="1"/>
          </p:cNvSpPr>
          <p:nvPr/>
        </p:nvSpPr>
        <p:spPr bwMode="auto">
          <a:xfrm>
            <a:off x="1752600" y="604838"/>
            <a:ext cx="565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Thermal history of a Neutron Star II</a:t>
            </a:r>
            <a:endParaRPr lang="ja-JP" altLang="en-US" u="sng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7829" name="テキスト ボックス 2"/>
          <p:cNvSpPr txBox="1">
            <a:spLocks noChangeArrowheads="1"/>
          </p:cNvSpPr>
          <p:nvPr/>
        </p:nvSpPr>
        <p:spPr bwMode="auto">
          <a:xfrm>
            <a:off x="457200" y="1295400"/>
            <a:ext cx="837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</a:t>
            </a:r>
            <a:r>
              <a:rPr lang="en-US" altLang="ja-JP" sz="2000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regular</a:t>
            </a: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NS cooling via neutrino emissions, there are 2 types: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7830" name="テキスト ボックス 3"/>
          <p:cNvSpPr txBox="1">
            <a:spLocks noChangeArrowheads="1"/>
          </p:cNvSpPr>
          <p:nvPr/>
        </p:nvSpPr>
        <p:spPr bwMode="auto">
          <a:xfrm>
            <a:off x="762000" y="1828800"/>
            <a:ext cx="7772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</a:rPr>
              <a:t>①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Direct URCA process (rapid cooling, sub-dominant effect)</a:t>
            </a: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pPr>
              <a:spcAft>
                <a:spcPts val="2400"/>
              </a:spcAft>
            </a:pPr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en-US" altLang="ja-JP" sz="2000" dirty="0">
                <a:solidFill>
                  <a:srgbClr val="FFFFFF"/>
                </a:solidFill>
              </a:rPr>
              <a:t>②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Modified URCA process (slow cooling, dominant)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78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40491"/>
              </p:ext>
            </p:extLst>
          </p:nvPr>
        </p:nvGraphicFramePr>
        <p:xfrm>
          <a:off x="2887663" y="2319338"/>
          <a:ext cx="3314700" cy="16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49" name="Equation" r:id="rId3" imgW="939800" imgH="482600" progId="Equation.3">
                  <p:embed/>
                </p:oleObj>
              </mc:Choice>
              <mc:Fallback>
                <p:oleObj name="Equation" r:id="rId3" imgW="9398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2319338"/>
                        <a:ext cx="3314700" cy="163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3"/>
          <p:cNvGraphicFramePr>
            <a:graphicFrameLocks noChangeAspect="1"/>
          </p:cNvGraphicFramePr>
          <p:nvPr/>
        </p:nvGraphicFramePr>
        <p:xfrm>
          <a:off x="2057400" y="4835525"/>
          <a:ext cx="503237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50" name="数式" r:id="rId5" imgW="1485900" imgH="457200" progId="Equation.3">
                  <p:embed/>
                </p:oleObj>
              </mc:Choice>
              <mc:Fallback>
                <p:oleObj name="数式" r:id="rId5" imgW="14859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835525"/>
                        <a:ext cx="5032375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833" name="図形グループ 13"/>
          <p:cNvGrpSpPr>
            <a:grpSpLocks/>
          </p:cNvGrpSpPr>
          <p:nvPr/>
        </p:nvGrpSpPr>
        <p:grpSpPr bwMode="auto">
          <a:xfrm>
            <a:off x="1981200" y="4800600"/>
            <a:ext cx="7134225" cy="1524000"/>
            <a:chOff x="1981200" y="4800600"/>
            <a:chExt cx="7134312" cy="1524000"/>
          </a:xfrm>
        </p:grpSpPr>
        <p:sp>
          <p:nvSpPr>
            <p:cNvPr id="10" name="円/楕円 9"/>
            <p:cNvSpPr/>
            <p:nvPr/>
          </p:nvSpPr>
          <p:spPr>
            <a:xfrm>
              <a:off x="1981200" y="48006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981200" y="56388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886223" y="48006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4800634" y="5638800"/>
              <a:ext cx="685808" cy="685800"/>
            </a:xfrm>
            <a:prstGeom prst="ellipse">
              <a:avLst/>
            </a:prstGeom>
            <a:noFill/>
            <a:ln w="19050" cmpd="sng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838" name="テキスト ボックス 12"/>
            <p:cNvSpPr txBox="1">
              <a:spLocks noChangeArrowheads="1"/>
            </p:cNvSpPr>
            <p:nvPr/>
          </p:nvSpPr>
          <p:spPr bwMode="auto">
            <a:xfrm>
              <a:off x="7543800" y="5080337"/>
              <a:ext cx="157171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spectator</a:t>
              </a:r>
            </a:p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carrying</a:t>
              </a:r>
            </a:p>
            <a:p>
              <a:r>
                <a:rPr lang="en-US" altLang="ja-JP" sz="2000">
                  <a:solidFill>
                    <a:srgbClr val="37FF8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momentum</a:t>
              </a:r>
              <a:endParaRPr lang="ja-JP" altLang="en-US" sz="200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テキスト ボックス 1"/>
          <p:cNvSpPr txBox="1">
            <a:spLocks noChangeArrowheads="1"/>
          </p:cNvSpPr>
          <p:nvPr/>
        </p:nvSpPr>
        <p:spPr bwMode="auto">
          <a:xfrm>
            <a:off x="2286000" y="294482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r>
              <a:rPr lang="en-US" altLang="ja-JP" sz="2800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URCA process</a:t>
            </a:r>
          </a:p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(named by Gamow-Schoenberg)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08550" name="テキスト ボックス 3"/>
          <p:cNvSpPr txBox="1">
            <a:spLocks noChangeArrowheads="1"/>
          </p:cNvSpPr>
          <p:nvPr/>
        </p:nvSpPr>
        <p:spPr bwMode="auto">
          <a:xfrm>
            <a:off x="753032" y="1196752"/>
            <a:ext cx="77794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sz="2800" dirty="0" smtClean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rom 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name of </a:t>
            </a:r>
            <a:r>
              <a:rPr lang="en-US" altLang="ja-JP" sz="2800" i="1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Casino in Rio de Janeiro</a:t>
            </a:r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</a:t>
            </a:r>
          </a:p>
          <a:p>
            <a:r>
              <a:rPr lang="en-US" altLang="ja-JP" sz="2800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where these two gentlemen were visiting</a:t>
            </a:r>
            <a:endParaRPr lang="ja-JP" altLang="en-US" sz="2800" dirty="0">
              <a:solidFill>
                <a:srgbClr val="5AFF3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108551" name="正方形/長方形 4"/>
          <p:cNvSpPr>
            <a:spLocks noChangeArrowheads="1"/>
          </p:cNvSpPr>
          <p:nvPr/>
        </p:nvSpPr>
        <p:spPr bwMode="auto">
          <a:xfrm>
            <a:off x="3491880" y="4869160"/>
            <a:ext cx="5410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In Gamow’s South Russian dialect, </a:t>
            </a:r>
          </a:p>
          <a:p>
            <a:r>
              <a:rPr lang="en-US" altLang="ja-JP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it can also mean a “robber” or “gangster”</a:t>
            </a:r>
            <a:endParaRPr lang="ja-JP" altLang="en-US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3059832" y="2420888"/>
            <a:ext cx="3302000" cy="2395537"/>
            <a:chOff x="152400" y="4233863"/>
            <a:chExt cx="3302000" cy="2395537"/>
          </a:xfrm>
        </p:grpSpPr>
        <p:pic>
          <p:nvPicPr>
            <p:cNvPr id="10854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233863"/>
              <a:ext cx="1787525" cy="239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2" name="テキスト ボックス 7"/>
            <p:cNvSpPr txBox="1">
              <a:spLocks noChangeArrowheads="1"/>
            </p:cNvSpPr>
            <p:nvPr/>
          </p:nvSpPr>
          <p:spPr bwMode="auto">
            <a:xfrm>
              <a:off x="1981200" y="6153150"/>
              <a:ext cx="1473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G. Gamow</a:t>
              </a:r>
              <a:endParaRPr lang="ja-JP" altLang="en-US" sz="200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</p:grpSp>
      <p:sp>
        <p:nvSpPr>
          <p:cNvPr id="3" name="角丸四角形吹き出し 2"/>
          <p:cNvSpPr/>
          <p:nvPr/>
        </p:nvSpPr>
        <p:spPr>
          <a:xfrm>
            <a:off x="685800" y="2438400"/>
            <a:ext cx="7772400" cy="1600200"/>
          </a:xfrm>
          <a:prstGeom prst="wedgeRoundRectCallout">
            <a:avLst>
              <a:gd name="adj1" fmla="val -39133"/>
              <a:gd name="adj2" fmla="val 972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8549" name="テキスト ボックス 2"/>
          <p:cNvSpPr txBox="1">
            <a:spLocks noChangeArrowheads="1"/>
          </p:cNvSpPr>
          <p:nvPr/>
        </p:nvSpPr>
        <p:spPr bwMode="auto">
          <a:xfrm>
            <a:off x="946150" y="2501900"/>
            <a:ext cx="75882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“The energy disappears in the nucleus of </a:t>
            </a:r>
          </a:p>
          <a:p>
            <a:pPr>
              <a:spcAft>
                <a:spcPts val="600"/>
              </a:spcAft>
            </a:pPr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the supernova as quickly as the money </a:t>
            </a:r>
          </a:p>
          <a:p>
            <a:r>
              <a:rPr lang="en-US" altLang="ja-JP" sz="2800" dirty="0">
                <a:latin typeface="ヒラギノ丸ゴ Pro W4" charset="0"/>
                <a:ea typeface="ヒラギノ丸ゴ Pro W4" charset="0"/>
                <a:cs typeface="ヒラギノ丸ゴ Pro W4" charset="0"/>
              </a:rPr>
              <a:t>    disappeared at that roulette table”</a:t>
            </a:r>
            <a:endParaRPr lang="ja-JP" altLang="en-US" sz="2800" dirty="0"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27552 0.27292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/>
      <p:bldP spid="3" grpId="0" animBg="1"/>
      <p:bldP spid="1085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1"/>
          <p:cNvSpPr txBox="1">
            <a:spLocks noChangeArrowheads="1"/>
          </p:cNvSpPr>
          <p:nvPr/>
        </p:nvSpPr>
        <p:spPr bwMode="auto">
          <a:xfrm>
            <a:off x="1403648" y="332656"/>
            <a:ext cx="64556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curves of Neutron Star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885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テキスト ボックス 3"/>
          <p:cNvSpPr txBox="1">
            <a:spLocks noChangeArrowheads="1"/>
          </p:cNvSpPr>
          <p:nvPr/>
        </p:nvSpPr>
        <p:spPr bwMode="auto">
          <a:xfrm>
            <a:off x="8229600" y="6243638"/>
            <a:ext cx="42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endParaRPr lang="ja-JP" altLang="en-US" i="1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8853" name="テキスト ボックス 4"/>
          <p:cNvSpPr txBox="1">
            <a:spLocks noChangeArrowheads="1"/>
          </p:cNvSpPr>
          <p:nvPr/>
        </p:nvSpPr>
        <p:spPr bwMode="auto">
          <a:xfrm>
            <a:off x="511175" y="914400"/>
            <a:ext cx="50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i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</a:t>
            </a:r>
            <a:endParaRPr lang="ja-JP" altLang="en-US" i="1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2" name="図形グループ 14"/>
          <p:cNvGrpSpPr>
            <a:grpSpLocks/>
          </p:cNvGrpSpPr>
          <p:nvPr/>
        </p:nvGrpSpPr>
        <p:grpSpPr bwMode="auto">
          <a:xfrm>
            <a:off x="838200" y="1524000"/>
            <a:ext cx="6099175" cy="4365625"/>
            <a:chOff x="838200" y="1524000"/>
            <a:chExt cx="6098724" cy="4365625"/>
          </a:xfrm>
        </p:grpSpPr>
        <p:grpSp>
          <p:nvGrpSpPr>
            <p:cNvPr id="78855" name="図形グループ 11"/>
            <p:cNvGrpSpPr>
              <a:grpSpLocks/>
            </p:cNvGrpSpPr>
            <p:nvPr/>
          </p:nvGrpSpPr>
          <p:grpSpPr bwMode="auto">
            <a:xfrm>
              <a:off x="838200" y="2743200"/>
              <a:ext cx="1905000" cy="3146425"/>
              <a:chOff x="838200" y="2743200"/>
              <a:chExt cx="1905000" cy="3146286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1828727" y="2743200"/>
                <a:ext cx="914332" cy="2514489"/>
              </a:xfrm>
              <a:prstGeom prst="ellipse">
                <a:avLst/>
              </a:prstGeom>
              <a:noFill/>
              <a:ln w="19050" cmpd="sng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13" name="直線矢印コネクタ 12"/>
              <p:cNvCxnSpPr/>
              <p:nvPr/>
            </p:nvCxnSpPr>
            <p:spPr>
              <a:xfrm rot="5400000" flipH="1" flipV="1">
                <a:off x="1257255" y="4533829"/>
                <a:ext cx="914360" cy="5333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862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838200" y="5181600"/>
                <a:ext cx="1069524" cy="7078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20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rapid</a:t>
                </a:r>
              </a:p>
              <a:p>
                <a:r>
                  <a:rPr lang="en-US" altLang="ja-JP" sz="20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cooling</a:t>
                </a:r>
                <a:endParaRPr lang="ja-JP" altLang="en-US" sz="2000">
                  <a:latin typeface="ヒラギノ丸ゴ Pro W4" charset="0"/>
                  <a:ea typeface="ヒラギノ丸ゴ Pro W4" charset="0"/>
                  <a:cs typeface="ヒラギノ丸ゴ Pro W4" charset="0"/>
                </a:endParaRPr>
              </a:p>
            </p:txBody>
          </p:sp>
        </p:grpSp>
        <p:grpSp>
          <p:nvGrpSpPr>
            <p:cNvPr id="78856" name="図形グループ 13"/>
            <p:cNvGrpSpPr>
              <a:grpSpLocks/>
            </p:cNvGrpSpPr>
            <p:nvPr/>
          </p:nvGrpSpPr>
          <p:grpSpPr bwMode="auto">
            <a:xfrm>
              <a:off x="2819400" y="1524000"/>
              <a:ext cx="4117524" cy="1219200"/>
              <a:chOff x="2819400" y="1524000"/>
              <a:chExt cx="4117524" cy="1219200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2819253" y="1905000"/>
                <a:ext cx="2666803" cy="838200"/>
              </a:xfrm>
              <a:prstGeom prst="ellipse">
                <a:avLst/>
              </a:prstGeom>
              <a:noFill/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rot="10800000" flipV="1">
                <a:off x="4952695" y="1905000"/>
                <a:ext cx="914332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859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5867400" y="1524000"/>
                <a:ext cx="1069524" cy="707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20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slow</a:t>
                </a:r>
              </a:p>
              <a:p>
                <a:r>
                  <a:rPr lang="en-US" altLang="ja-JP" sz="20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cooling</a:t>
                </a:r>
                <a:endParaRPr lang="ja-JP" altLang="en-US" sz="2000">
                  <a:latin typeface="ヒラギノ丸ゴ Pro W4" charset="0"/>
                  <a:ea typeface="ヒラギノ丸ゴ Pro W4" charset="0"/>
                  <a:cs typeface="ヒラギノ丸ゴ Pro W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676400" y="1828800"/>
            <a:ext cx="57912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0661" name="テキスト ボックス 3"/>
          <p:cNvSpPr txBox="1">
            <a:spLocks noChangeArrowheads="1"/>
          </p:cNvSpPr>
          <p:nvPr/>
        </p:nvSpPr>
        <p:spPr bwMode="auto">
          <a:xfrm>
            <a:off x="1258888" y="609600"/>
            <a:ext cx="6589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ja-JP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Example of ν emissivity and cooling of NS</a:t>
            </a:r>
          </a:p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- Direct URCA process in quark matter -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7794"/>
              </p:ext>
            </p:extLst>
          </p:nvPr>
        </p:nvGraphicFramePr>
        <p:xfrm>
          <a:off x="1816100" y="1752600"/>
          <a:ext cx="55149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88" name="数式" r:id="rId3" imgW="2095500" imgH="292100" progId="Equation.3">
                  <p:embed/>
                </p:oleObj>
              </mc:Choice>
              <mc:Fallback>
                <p:oleObj name="数式" r:id="rId3" imgW="2095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1752600"/>
                        <a:ext cx="5514975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42573"/>
              </p:ext>
            </p:extLst>
          </p:nvPr>
        </p:nvGraphicFramePr>
        <p:xfrm>
          <a:off x="1882775" y="2286000"/>
          <a:ext cx="537051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89" name="数式" r:id="rId5" imgW="2044700" imgH="292100" progId="Equation.3">
                  <p:embed/>
                </p:oleObj>
              </mc:Choice>
              <mc:Fallback>
                <p:oleObj name="数式" r:id="rId5" imgW="2044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775" y="2286000"/>
                        <a:ext cx="5370513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2" name="テキスト ボックス 7"/>
          <p:cNvSpPr txBox="1">
            <a:spLocks noChangeArrowheads="1"/>
          </p:cNvSpPr>
          <p:nvPr/>
        </p:nvSpPr>
        <p:spPr bwMode="auto">
          <a:xfrm>
            <a:off x="1062038" y="3352800"/>
            <a:ext cx="69897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To compute ν emissivity, one needs ν self-energy </a:t>
            </a:r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Σ</a:t>
            </a:r>
          </a:p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and the W-boson polarization tensor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79512" y="4293096"/>
            <a:ext cx="4392488" cy="2376264"/>
            <a:chOff x="179512" y="4293096"/>
            <a:chExt cx="4392488" cy="2376264"/>
          </a:xfrm>
        </p:grpSpPr>
        <p:sp>
          <p:nvSpPr>
            <p:cNvPr id="2" name="正方形/長方形 1"/>
            <p:cNvSpPr/>
            <p:nvPr/>
          </p:nvSpPr>
          <p:spPr>
            <a:xfrm>
              <a:off x="179512" y="4293096"/>
              <a:ext cx="4392488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663" name="図形グループ 47"/>
            <p:cNvGrpSpPr>
              <a:grpSpLocks/>
            </p:cNvGrpSpPr>
            <p:nvPr/>
          </p:nvGrpSpPr>
          <p:grpSpPr bwMode="auto">
            <a:xfrm>
              <a:off x="304800" y="4343400"/>
              <a:ext cx="4076700" cy="1817688"/>
              <a:chOff x="304800" y="4495800"/>
              <a:chExt cx="4077434" cy="1817132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>
                <a:off x="1409899" y="5865394"/>
                <a:ext cx="457282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/>
              <p:cNvCxnSpPr/>
              <p:nvPr/>
            </p:nvCxnSpPr>
            <p:spPr>
              <a:xfrm>
                <a:off x="1790968" y="5865394"/>
                <a:ext cx="1143206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>
                <a:off x="2476891" y="5865394"/>
                <a:ext cx="1600488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 rot="5400000">
                <a:off x="1753821" y="5523391"/>
                <a:ext cx="68559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rot="5400000">
                <a:off x="3201882" y="5521805"/>
                <a:ext cx="68559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4001165" y="5865394"/>
                <a:ext cx="38106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円/楕円 24"/>
              <p:cNvSpPr/>
              <p:nvPr/>
            </p:nvSpPr>
            <p:spPr>
              <a:xfrm>
                <a:off x="2095822" y="4875097"/>
                <a:ext cx="1448061" cy="609414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0681" name="正方形/長方形 27"/>
              <p:cNvSpPr>
                <a:spLocks noChangeArrowheads="1"/>
              </p:cNvSpPr>
              <p:nvPr/>
            </p:nvSpPr>
            <p:spPr bwMode="auto">
              <a:xfrm>
                <a:off x="1562834" y="59436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endParaRPr lang="ja-JP" altLang="en-US" sz="1800"/>
              </a:p>
            </p:txBody>
          </p:sp>
          <p:sp>
            <p:nvSpPr>
              <p:cNvPr id="70682" name="正方形/長方形 28"/>
              <p:cNvSpPr>
                <a:spLocks noChangeArrowheads="1"/>
              </p:cNvSpPr>
              <p:nvPr/>
            </p:nvSpPr>
            <p:spPr bwMode="auto">
              <a:xfrm>
                <a:off x="3772634" y="59436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endParaRPr lang="ja-JP" altLang="en-US" sz="1800"/>
              </a:p>
            </p:txBody>
          </p:sp>
          <p:sp>
            <p:nvSpPr>
              <p:cNvPr id="70683" name="正方形/長方形 29"/>
              <p:cNvSpPr>
                <a:spLocks noChangeArrowheads="1"/>
              </p:cNvSpPr>
              <p:nvPr/>
            </p:nvSpPr>
            <p:spPr bwMode="auto">
              <a:xfrm>
                <a:off x="2629634" y="5943600"/>
                <a:ext cx="3171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e</a:t>
                </a:r>
                <a:endParaRPr lang="ja-JP" altLang="en-US" sz="1800"/>
              </a:p>
            </p:txBody>
          </p:sp>
          <p:sp>
            <p:nvSpPr>
              <p:cNvPr id="70684" name="正方形/長方形 30"/>
              <p:cNvSpPr>
                <a:spLocks noChangeArrowheads="1"/>
              </p:cNvSpPr>
              <p:nvPr/>
            </p:nvSpPr>
            <p:spPr bwMode="auto">
              <a:xfrm>
                <a:off x="1639034" y="5334000"/>
                <a:ext cx="423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W</a:t>
                </a:r>
                <a:endParaRPr lang="ja-JP" altLang="en-US" sz="1800"/>
              </a:p>
            </p:txBody>
          </p:sp>
          <p:sp>
            <p:nvSpPr>
              <p:cNvPr id="70685" name="正方形/長方形 31"/>
              <p:cNvSpPr>
                <a:spLocks noChangeArrowheads="1"/>
              </p:cNvSpPr>
              <p:nvPr/>
            </p:nvSpPr>
            <p:spPr bwMode="auto">
              <a:xfrm>
                <a:off x="3620234" y="5334000"/>
                <a:ext cx="423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W</a:t>
                </a:r>
                <a:endParaRPr lang="ja-JP" altLang="en-US" sz="1800"/>
              </a:p>
            </p:txBody>
          </p:sp>
          <p:sp>
            <p:nvSpPr>
              <p:cNvPr id="70686" name="正方形/長方形 32"/>
              <p:cNvSpPr>
                <a:spLocks noChangeArrowheads="1"/>
              </p:cNvSpPr>
              <p:nvPr/>
            </p:nvSpPr>
            <p:spPr bwMode="auto">
              <a:xfrm>
                <a:off x="2629634" y="5105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 dirty="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u</a:t>
                </a:r>
                <a:endParaRPr lang="ja-JP" altLang="en-US" sz="1800" dirty="0"/>
              </a:p>
            </p:txBody>
          </p:sp>
          <p:sp>
            <p:nvSpPr>
              <p:cNvPr id="70687" name="正方形/長方形 33"/>
              <p:cNvSpPr>
                <a:spLocks noChangeArrowheads="1"/>
              </p:cNvSpPr>
              <p:nvPr/>
            </p:nvSpPr>
            <p:spPr bwMode="auto">
              <a:xfrm>
                <a:off x="2642864" y="4495800"/>
                <a:ext cx="328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d</a:t>
                </a:r>
                <a:endParaRPr lang="ja-JP" altLang="en-US" sz="1800"/>
              </a:p>
            </p:txBody>
          </p:sp>
          <p:sp>
            <p:nvSpPr>
              <p:cNvPr id="70688" name="正方形/長方形 34"/>
              <p:cNvSpPr>
                <a:spLocks noChangeArrowheads="1"/>
              </p:cNvSpPr>
              <p:nvPr/>
            </p:nvSpPr>
            <p:spPr bwMode="auto">
              <a:xfrm>
                <a:off x="304800" y="5562600"/>
                <a:ext cx="105731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Σ</a:t>
                </a:r>
                <a:r>
                  <a:rPr lang="en-US" altLang="ja-JP" sz="16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</a:t>
                </a:r>
                <a:r>
                  <a:rPr lang="en-US" altLang="ja-JP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=</a:t>
                </a:r>
                <a:endParaRPr lang="ja-JP" altLang="en-US"/>
              </a:p>
            </p:txBody>
          </p:sp>
        </p:grpSp>
        <p:sp>
          <p:nvSpPr>
            <p:cNvPr id="70665" name="正方形/長方形 49"/>
            <p:cNvSpPr>
              <a:spLocks noChangeArrowheads="1"/>
            </p:cNvSpPr>
            <p:nvPr/>
          </p:nvSpPr>
          <p:spPr bwMode="auto">
            <a:xfrm>
              <a:off x="1676400" y="6229350"/>
              <a:ext cx="21415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[ν self-energy] </a:t>
              </a:r>
              <a:endParaRPr lang="ja-JP" altLang="en-US" sz="200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932040" y="4293096"/>
            <a:ext cx="4104456" cy="2376264"/>
            <a:chOff x="4932040" y="4293096"/>
            <a:chExt cx="4104456" cy="2376264"/>
          </a:xfrm>
        </p:grpSpPr>
        <p:sp>
          <p:nvSpPr>
            <p:cNvPr id="34" name="正方形/長方形 33"/>
            <p:cNvSpPr/>
            <p:nvPr/>
          </p:nvSpPr>
          <p:spPr>
            <a:xfrm>
              <a:off x="4932040" y="4293096"/>
              <a:ext cx="4104456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0664" name="図形グループ 48"/>
            <p:cNvGrpSpPr>
              <a:grpSpLocks/>
            </p:cNvGrpSpPr>
            <p:nvPr/>
          </p:nvGrpSpPr>
          <p:grpSpPr bwMode="auto">
            <a:xfrm>
              <a:off x="5181600" y="5029200"/>
              <a:ext cx="3505200" cy="979488"/>
              <a:chOff x="5257800" y="5193268"/>
              <a:chExt cx="3505200" cy="978932"/>
            </a:xfrm>
          </p:grpSpPr>
          <p:sp>
            <p:nvSpPr>
              <p:cNvPr id="37" name="円/楕円 36"/>
              <p:cNvSpPr/>
              <p:nvPr/>
            </p:nvSpPr>
            <p:spPr>
              <a:xfrm>
                <a:off x="6781800" y="5562946"/>
                <a:ext cx="1447800" cy="609254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39" name="直線コネクタ 38"/>
              <p:cNvCxnSpPr>
                <a:stCxn id="37" idx="6"/>
              </p:cNvCxnSpPr>
              <p:nvPr/>
            </p:nvCxnSpPr>
            <p:spPr>
              <a:xfrm>
                <a:off x="8229600" y="5867573"/>
                <a:ext cx="533400" cy="158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>
                <a:stCxn id="37" idx="2"/>
              </p:cNvCxnSpPr>
              <p:nvPr/>
            </p:nvCxnSpPr>
            <p:spPr>
              <a:xfrm rot="10800000">
                <a:off x="6096000" y="5867573"/>
                <a:ext cx="685800" cy="158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671" name="正方形/長方形 41"/>
              <p:cNvSpPr>
                <a:spLocks noChangeArrowheads="1"/>
              </p:cNvSpPr>
              <p:nvPr/>
            </p:nvSpPr>
            <p:spPr bwMode="auto">
              <a:xfrm>
                <a:off x="7315200" y="5802868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u</a:t>
                </a:r>
                <a:endParaRPr lang="ja-JP" altLang="en-US" sz="1800"/>
              </a:p>
            </p:txBody>
          </p:sp>
          <p:sp>
            <p:nvSpPr>
              <p:cNvPr id="70672" name="正方形/長方形 42"/>
              <p:cNvSpPr>
                <a:spLocks noChangeArrowheads="1"/>
              </p:cNvSpPr>
              <p:nvPr/>
            </p:nvSpPr>
            <p:spPr bwMode="auto">
              <a:xfrm>
                <a:off x="7291064" y="5193268"/>
                <a:ext cx="328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d</a:t>
                </a:r>
                <a:endParaRPr lang="ja-JP" altLang="en-US" sz="1800"/>
              </a:p>
            </p:txBody>
          </p:sp>
          <p:sp>
            <p:nvSpPr>
              <p:cNvPr id="7067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5257800" y="5584448"/>
                <a:ext cx="77604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2800"/>
                  <a:t>Π =</a:t>
                </a:r>
                <a:endParaRPr lang="ja-JP" altLang="en-US" sz="2800"/>
              </a:p>
            </p:txBody>
          </p:sp>
        </p:grpSp>
        <p:sp>
          <p:nvSpPr>
            <p:cNvPr id="70666" name="正方形/長方形 50"/>
            <p:cNvSpPr>
              <a:spLocks noChangeArrowheads="1"/>
            </p:cNvSpPr>
            <p:nvPr/>
          </p:nvSpPr>
          <p:spPr bwMode="auto">
            <a:xfrm>
              <a:off x="6172200" y="6229350"/>
              <a:ext cx="21732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ヒラギノ丸ゴ Pro W4" charset="0"/>
                  <a:ea typeface="ヒラギノ丸ゴ Pro W4" charset="0"/>
                  <a:cs typeface="ヒラギノ丸ゴ Pro W4" charset="0"/>
                </a:rPr>
                <a:t>[W polarization] </a:t>
              </a:r>
              <a:endParaRPr lang="ja-JP" altLang="en-US" sz="2000"/>
            </a:p>
          </p:txBody>
        </p:sp>
      </p:grpSp>
      <p:sp>
        <p:nvSpPr>
          <p:cNvPr id="70667" name="テキスト ボックス 51"/>
          <p:cNvSpPr txBox="1">
            <a:spLocks noChangeArrowheads="1"/>
          </p:cNvSpPr>
          <p:nvPr/>
        </p:nvSpPr>
        <p:spPr bwMode="auto">
          <a:xfrm>
            <a:off x="5791200" y="3775075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FFFFF"/>
                </a:solidFill>
              </a:rPr>
              <a:t>Π</a:t>
            </a:r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1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2667000" y="5105400"/>
            <a:ext cx="37338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438400" y="3352800"/>
            <a:ext cx="4191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828800" y="1219200"/>
            <a:ext cx="54864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1688" name="テキスト ボックス 1"/>
          <p:cNvSpPr txBox="1">
            <a:spLocks noChangeArrowheads="1"/>
          </p:cNvSpPr>
          <p:nvPr/>
        </p:nvSpPr>
        <p:spPr bwMode="auto">
          <a:xfrm>
            <a:off x="533400" y="609600"/>
            <a:ext cx="7859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Then (after a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straightforward/tedious comp.)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we end up with</a:t>
            </a: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624416"/>
              </p:ext>
            </p:extLst>
          </p:nvPr>
        </p:nvGraphicFramePr>
        <p:xfrm>
          <a:off x="1981200" y="1371600"/>
          <a:ext cx="51816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61" name="数式" r:id="rId3" imgW="1968500" imgH="368300" progId="Equation.3">
                  <p:embed/>
                </p:oleObj>
              </mc:Choice>
              <mc:Fallback>
                <p:oleObj name="数式" r:id="rId3" imgW="1968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51816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21117"/>
              </p:ext>
            </p:extLst>
          </p:nvPr>
        </p:nvGraphicFramePr>
        <p:xfrm>
          <a:off x="2590800" y="3524250"/>
          <a:ext cx="3810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62" name="数式" r:id="rId5" imgW="1447800" imgH="254000" progId="Equation.3">
                  <p:embed/>
                </p:oleObj>
              </mc:Choice>
              <mc:Fallback>
                <p:oleObj name="数式" r:id="rId5" imgW="1447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24250"/>
                        <a:ext cx="3810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9" name="正方形/長方形 6"/>
          <p:cNvSpPr>
            <a:spLocks noChangeArrowheads="1"/>
          </p:cNvSpPr>
          <p:nvPr/>
        </p:nvSpPr>
        <p:spPr bwMode="auto">
          <a:xfrm>
            <a:off x="533400" y="2743200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On the other hand,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heat 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capacity for u and d quarks is</a:t>
            </a:r>
            <a:endParaRPr lang="ja-JP" altLang="en-US" sz="2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1690" name="テキスト ボックス 7"/>
          <p:cNvSpPr txBox="1">
            <a:spLocks noChangeArrowheads="1"/>
          </p:cNvSpPr>
          <p:nvPr/>
        </p:nvSpPr>
        <p:spPr bwMode="auto">
          <a:xfrm>
            <a:off x="533400" y="4552950"/>
            <a:ext cx="2106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Thus we obtain</a:t>
            </a:r>
            <a:endParaRPr lang="ja-JP" altLang="en-US" sz="200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874963" y="5157788"/>
          <a:ext cx="324167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63" name="数式" r:id="rId7" imgW="1231900" imgH="457200" progId="Equation.3">
                  <p:embed/>
                </p:oleObj>
              </mc:Choice>
              <mc:Fallback>
                <p:oleObj name="数式" r:id="rId7" imgW="1231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5157788"/>
                        <a:ext cx="3241675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38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図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64" y="1988840"/>
            <a:ext cx="8028384" cy="4081353"/>
          </a:xfrm>
          <a:prstGeom prst="rect">
            <a:avLst/>
          </a:prstGeom>
        </p:spPr>
      </p:pic>
      <p:sp>
        <p:nvSpPr>
          <p:cNvPr id="161" name="正方形/長方形 160"/>
          <p:cNvSpPr/>
          <p:nvPr/>
        </p:nvSpPr>
        <p:spPr>
          <a:xfrm>
            <a:off x="1187624" y="653787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 interesting example of the medium effect</a:t>
            </a:r>
          </a:p>
          <a:p>
            <a:r>
              <a:rPr lang="ja-JP" altLang="en-US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</a:t>
            </a:r>
            <a:r>
              <a:rPr lang="ja-JP" altLang="en-US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weak decay of CFL mesons</a:t>
            </a:r>
            <a:r>
              <a:rPr lang="ja-JP" altLang="en-US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66" name="図 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333889"/>
            <a:ext cx="2304256" cy="494435"/>
          </a:xfrm>
          <a:prstGeom prst="rect">
            <a:avLst/>
          </a:prstGeom>
          <a:solidFill>
            <a:srgbClr val="79A3FF"/>
          </a:solidFill>
        </p:spPr>
      </p:pic>
      <p:pic>
        <p:nvPicPr>
          <p:cNvPr id="168" name="図 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405897"/>
            <a:ext cx="2304256" cy="608671"/>
          </a:xfrm>
          <a:prstGeom prst="rect">
            <a:avLst/>
          </a:prstGeom>
        </p:spPr>
      </p:pic>
      <p:sp>
        <p:nvSpPr>
          <p:cNvPr id="173" name="正方形/長方形 172"/>
          <p:cNvSpPr/>
          <p:nvPr/>
        </p:nvSpPr>
        <p:spPr>
          <a:xfrm>
            <a:off x="4496021" y="1628800"/>
            <a:ext cx="425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Reddy-</a:t>
            </a:r>
            <a:r>
              <a:rPr lang="en-US" altLang="ja-JP" sz="1600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Sadzikowski</a:t>
            </a:r>
            <a:r>
              <a:rPr lang="en-US" altLang="ja-JP" sz="1600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-Tachibana, NPA(‘02)</a:t>
            </a:r>
            <a:endParaRPr lang="ja-JP" altLang="en-US" sz="1600" dirty="0">
              <a:solidFill>
                <a:srgbClr val="FF68C6"/>
              </a:solidFill>
            </a:endParaRPr>
          </a:p>
        </p:txBody>
      </p:sp>
      <p:grpSp>
        <p:nvGrpSpPr>
          <p:cNvPr id="175" name="図形グループ 174"/>
          <p:cNvGrpSpPr/>
          <p:nvPr/>
        </p:nvGrpSpPr>
        <p:grpSpPr>
          <a:xfrm>
            <a:off x="805895" y="3045857"/>
            <a:ext cx="7754119" cy="2355992"/>
            <a:chOff x="805895" y="3045857"/>
            <a:chExt cx="7754119" cy="2355992"/>
          </a:xfrm>
        </p:grpSpPr>
        <p:grpSp>
          <p:nvGrpSpPr>
            <p:cNvPr id="171" name="図形グループ 170"/>
            <p:cNvGrpSpPr/>
            <p:nvPr/>
          </p:nvGrpSpPr>
          <p:grpSpPr>
            <a:xfrm>
              <a:off x="805895" y="3045857"/>
              <a:ext cx="7754119" cy="1506626"/>
              <a:chOff x="805895" y="2852936"/>
              <a:chExt cx="7754119" cy="1506626"/>
            </a:xfrm>
          </p:grpSpPr>
          <p:sp>
            <p:nvSpPr>
              <p:cNvPr id="162" name="正方形/長方形 161"/>
              <p:cNvSpPr/>
              <p:nvPr/>
            </p:nvSpPr>
            <p:spPr>
              <a:xfrm rot="1116568">
                <a:off x="805895" y="3713231"/>
                <a:ext cx="7754119" cy="646331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3600" dirty="0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Neutral pion can decay into </a:t>
                </a:r>
                <a:r>
                  <a:rPr lang="en-US" altLang="ja-JP" sz="3600" dirty="0" err="1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νν</a:t>
                </a:r>
                <a:r>
                  <a:rPr lang="en-US" altLang="ja-JP" sz="3600" dirty="0" smtClean="0">
                    <a:solidFill>
                      <a:schemeClr val="bg1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 !</a:t>
                </a:r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0" name="曲線コネクタ 169"/>
              <p:cNvCxnSpPr/>
              <p:nvPr/>
            </p:nvCxnSpPr>
            <p:spPr>
              <a:xfrm flipV="1">
                <a:off x="4716016" y="2852936"/>
                <a:ext cx="1368152" cy="792088"/>
              </a:xfrm>
              <a:prstGeom prst="curvedConnector3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正方形/長方形 173"/>
            <p:cNvSpPr/>
            <p:nvPr/>
          </p:nvSpPr>
          <p:spPr>
            <a:xfrm rot="1290871">
              <a:off x="7529320" y="4878629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800" dirty="0">
                  <a:solidFill>
                    <a:schemeClr val="bg1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ー</a:t>
              </a:r>
              <a:endParaRPr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47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901700" y="333376"/>
            <a:ext cx="7369175" cy="431800"/>
            <a:chOff x="778" y="288"/>
            <a:chExt cx="4642" cy="272"/>
          </a:xfrm>
        </p:grpSpPr>
        <p:sp>
          <p:nvSpPr>
            <p:cNvPr id="486409" name="Rectangle 9"/>
            <p:cNvSpPr>
              <a:spLocks noChangeArrowheads="1"/>
            </p:cNvSpPr>
            <p:nvPr/>
          </p:nvSpPr>
          <p:spPr bwMode="auto">
            <a:xfrm>
              <a:off x="778" y="288"/>
              <a:ext cx="4642" cy="2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114FFB"/>
              </a:outerShdw>
            </a:effectLst>
          </p:spPr>
          <p:txBody>
            <a:bodyPr lIns="90488" tIns="44450" rIns="90488" bIns="44450" anchor="ctr"/>
            <a:lstStyle/>
            <a:p>
              <a:pPr>
                <a:defRPr/>
              </a:pPr>
              <a:r>
                <a:rPr lang="en-US" altLang="ja-JP" sz="2400" i="1" dirty="0">
                  <a:latin typeface="Tahoma" pitchFamily="34" charset="0"/>
                  <a:ea typeface="ＭＳ Ｐゴシック" charset="-128"/>
                  <a:cs typeface="+mn-cs"/>
                </a:rPr>
                <a:t>   </a:t>
              </a:r>
              <a:r>
                <a:rPr lang="en-US" altLang="ja-JP" sz="2400" dirty="0">
                  <a:latin typeface="Tahoma" pitchFamily="34" charset="0"/>
                  <a:ea typeface="ＭＳ Ｐゴシック" charset="-128"/>
                  <a:cs typeface="+mn-cs"/>
                </a:rPr>
                <a:t>Origin of masses             Structure of the vacuum</a:t>
              </a:r>
            </a:p>
          </p:txBody>
        </p:sp>
        <p:sp>
          <p:nvSpPr>
            <p:cNvPr id="41029" name="AutoShape 10"/>
            <p:cNvSpPr>
              <a:spLocks noChangeArrowheads="1"/>
            </p:cNvSpPr>
            <p:nvPr/>
          </p:nvSpPr>
          <p:spPr bwMode="auto">
            <a:xfrm>
              <a:off x="2698" y="359"/>
              <a:ext cx="350" cy="155"/>
            </a:xfrm>
            <a:prstGeom prst="leftRightArrow">
              <a:avLst>
                <a:gd name="adj1" fmla="val 50000"/>
                <a:gd name="adj2" fmla="val 4516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7824" y="1124744"/>
            <a:ext cx="3444056" cy="5400600"/>
            <a:chOff x="47824" y="692696"/>
            <a:chExt cx="3444056" cy="5400600"/>
          </a:xfrm>
        </p:grpSpPr>
        <p:sp>
          <p:nvSpPr>
            <p:cNvPr id="2" name="正方形/長方形 1"/>
            <p:cNvSpPr/>
            <p:nvPr/>
          </p:nvSpPr>
          <p:spPr>
            <a:xfrm>
              <a:off x="47824" y="692696"/>
              <a:ext cx="3444056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107504" y="880963"/>
              <a:ext cx="3373438" cy="5140325"/>
              <a:chOff x="113" y="542"/>
              <a:chExt cx="2125" cy="3238"/>
            </a:xfrm>
          </p:grpSpPr>
          <p:sp>
            <p:nvSpPr>
              <p:cNvPr id="41008" name="Text Box 5"/>
              <p:cNvSpPr txBox="1">
                <a:spLocks noChangeArrowheads="1"/>
              </p:cNvSpPr>
              <p:nvPr/>
            </p:nvSpPr>
            <p:spPr bwMode="auto">
              <a:xfrm>
                <a:off x="609" y="3567"/>
                <a:ext cx="10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WMAP, </a:t>
                </a:r>
                <a:r>
                  <a:rPr lang="en-US" altLang="ja-JP" sz="1600" b="1" dirty="0">
                    <a:solidFill>
                      <a:srgbClr val="FF3399"/>
                    </a:solidFill>
                  </a:rPr>
                  <a:t>Planck </a:t>
                </a:r>
              </a:p>
            </p:txBody>
          </p:sp>
          <p:grpSp>
            <p:nvGrpSpPr>
              <p:cNvPr id="41009" name="Group 14"/>
              <p:cNvGrpSpPr>
                <a:grpSpLocks/>
              </p:cNvGrpSpPr>
              <p:nvPr/>
            </p:nvGrpSpPr>
            <p:grpSpPr bwMode="auto">
              <a:xfrm>
                <a:off x="113" y="542"/>
                <a:ext cx="2125" cy="2782"/>
                <a:chOff x="113" y="663"/>
                <a:chExt cx="2125" cy="2782"/>
              </a:xfrm>
            </p:grpSpPr>
            <p:sp>
              <p:nvSpPr>
                <p:cNvPr id="410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0" y="3022"/>
                  <a:ext cx="1944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Cosmological </a:t>
                  </a:r>
                  <a:r>
                    <a:rPr lang="en-US" altLang="ja-JP" sz="2000" b="1" dirty="0" smtClean="0">
                      <a:solidFill>
                        <a:schemeClr val="accent2"/>
                      </a:solidFill>
                    </a:rPr>
                    <a:t>constant</a:t>
                  </a:r>
                  <a:endParaRPr lang="en-US" altLang="ja-JP" sz="20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10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98" y="3253"/>
                  <a:ext cx="8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Einstein (1917)</a:t>
                  </a:r>
                </a:p>
              </p:txBody>
            </p:sp>
            <p:grpSp>
              <p:nvGrpSpPr>
                <p:cNvPr id="41012" name="Group 17"/>
                <p:cNvGrpSpPr>
                  <a:grpSpLocks/>
                </p:cNvGrpSpPr>
                <p:nvPr/>
              </p:nvGrpSpPr>
              <p:grpSpPr bwMode="auto">
                <a:xfrm>
                  <a:off x="113" y="663"/>
                  <a:ext cx="2125" cy="2211"/>
                  <a:chOff x="113" y="663"/>
                  <a:chExt cx="2125" cy="2211"/>
                </a:xfrm>
              </p:grpSpPr>
              <p:sp>
                <p:nvSpPr>
                  <p:cNvPr id="4101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58" y="2160"/>
                    <a:ext cx="190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1014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13" y="663"/>
                    <a:ext cx="2125" cy="1497"/>
                    <a:chOff x="113" y="663"/>
                    <a:chExt cx="2125" cy="1497"/>
                  </a:xfrm>
                </p:grpSpPr>
                <p:sp>
                  <p:nvSpPr>
                    <p:cNvPr id="41016" name="Line 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32" y="774"/>
                      <a:ext cx="4" cy="1307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7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" y="663"/>
                      <a:ext cx="1493" cy="584"/>
                    </a:xfrm>
                    <a:prstGeom prst="line">
                      <a:avLst/>
                    </a:prstGeom>
                    <a:noFill/>
                    <a:ln w="76200" cmpd="tri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0" y="691"/>
                      <a:ext cx="111" cy="1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19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7" y="691"/>
                      <a:ext cx="0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9" y="885"/>
                      <a:ext cx="55" cy="5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1021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" y="1191"/>
                      <a:ext cx="0" cy="2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2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" y="1385"/>
                      <a:ext cx="774" cy="751"/>
                    </a:xfrm>
                    <a:prstGeom prst="ellipse">
                      <a:avLst/>
                    </a:prstGeom>
                    <a:solidFill>
                      <a:srgbClr val="CCEC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3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2" y="2055"/>
                      <a:ext cx="679" cy="10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1024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3" y="1661"/>
                      <a:ext cx="82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Universe</a:t>
                      </a:r>
                    </a:p>
                  </p:txBody>
                </p:sp>
                <p:sp>
                  <p:nvSpPr>
                    <p:cNvPr id="41025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4" y="981"/>
                      <a:ext cx="764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baryons</a:t>
                      </a:r>
                    </a:p>
                  </p:txBody>
                </p:sp>
              </p:grpSp>
              <p:pic>
                <p:nvPicPr>
                  <p:cNvPr id="41015" name="Picture 30" descr="txp_fig"/>
                  <p:cNvPicPr>
                    <a:picLocks noChangeAspect="1" noChangeArrowheads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0" y="2294"/>
                    <a:ext cx="1546" cy="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9" name="図形グループ 8"/>
          <p:cNvGrpSpPr/>
          <p:nvPr/>
        </p:nvGrpSpPr>
        <p:grpSpPr>
          <a:xfrm>
            <a:off x="3059832" y="1124744"/>
            <a:ext cx="3240360" cy="5400600"/>
            <a:chOff x="3059832" y="692696"/>
            <a:chExt cx="3240360" cy="5400600"/>
          </a:xfrm>
        </p:grpSpPr>
        <p:sp>
          <p:nvSpPr>
            <p:cNvPr id="72" name="正方形/長方形 71"/>
            <p:cNvSpPr/>
            <p:nvPr/>
          </p:nvSpPr>
          <p:spPr>
            <a:xfrm>
              <a:off x="341987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3059832" y="860425"/>
              <a:ext cx="3162300" cy="5160963"/>
              <a:chOff x="2018" y="542"/>
              <a:chExt cx="1992" cy="3251"/>
            </a:xfrm>
          </p:grpSpPr>
          <p:sp>
            <p:nvSpPr>
              <p:cNvPr id="40986" name="Text Box 6"/>
              <p:cNvSpPr txBox="1">
                <a:spLocks noChangeArrowheads="1"/>
              </p:cNvSpPr>
              <p:nvPr/>
            </p:nvSpPr>
            <p:spPr bwMode="auto">
              <a:xfrm>
                <a:off x="2516" y="3581"/>
                <a:ext cx="10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RHIC,  LHC</a:t>
                </a:r>
                <a:endParaRPr lang="en-US" altLang="ja-JP" sz="1600" b="1" dirty="0">
                  <a:solidFill>
                    <a:srgbClr val="FF3399"/>
                  </a:solidFill>
                </a:endParaRPr>
              </a:p>
            </p:txBody>
          </p:sp>
          <p:grpSp>
            <p:nvGrpSpPr>
              <p:cNvPr id="40987" name="Group 31"/>
              <p:cNvGrpSpPr>
                <a:grpSpLocks/>
              </p:cNvGrpSpPr>
              <p:nvPr/>
            </p:nvGrpSpPr>
            <p:grpSpPr bwMode="auto">
              <a:xfrm>
                <a:off x="2018" y="542"/>
                <a:ext cx="1992" cy="2782"/>
                <a:chOff x="2018" y="663"/>
                <a:chExt cx="1992" cy="2782"/>
              </a:xfrm>
            </p:grpSpPr>
            <p:sp>
              <p:nvSpPr>
                <p:cNvPr id="4098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064" y="3022"/>
                  <a:ext cx="173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“Chiral” condensate</a:t>
                  </a:r>
                </a:p>
              </p:txBody>
            </p:sp>
            <p:sp>
              <p:nvSpPr>
                <p:cNvPr id="4098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508" y="3253"/>
                  <a:ext cx="82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Nambu (1960)</a:t>
                  </a:r>
                </a:p>
              </p:txBody>
            </p:sp>
            <p:grpSp>
              <p:nvGrpSpPr>
                <p:cNvPr id="40990" name="Group 34"/>
                <p:cNvGrpSpPr>
                  <a:grpSpLocks/>
                </p:cNvGrpSpPr>
                <p:nvPr/>
              </p:nvGrpSpPr>
              <p:grpSpPr bwMode="auto">
                <a:xfrm>
                  <a:off x="2018" y="663"/>
                  <a:ext cx="1992" cy="1988"/>
                  <a:chOff x="2018" y="663"/>
                  <a:chExt cx="1992" cy="1988"/>
                </a:xfrm>
              </p:grpSpPr>
              <p:grpSp>
                <p:nvGrpSpPr>
                  <p:cNvPr id="4099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018" y="663"/>
                    <a:ext cx="1992" cy="1988"/>
                    <a:chOff x="2018" y="663"/>
                    <a:chExt cx="1992" cy="1988"/>
                  </a:xfrm>
                </p:grpSpPr>
                <p:grpSp>
                  <p:nvGrpSpPr>
                    <p:cNvPr id="40993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663"/>
                      <a:ext cx="1678" cy="1497"/>
                      <a:chOff x="2064" y="663"/>
                      <a:chExt cx="1678" cy="1497"/>
                    </a:xfrm>
                  </p:grpSpPr>
                  <p:sp>
                    <p:nvSpPr>
                      <p:cNvPr id="40997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96" y="765"/>
                        <a:ext cx="0" cy="1303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8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49" y="663"/>
                        <a:ext cx="1493" cy="536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9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40" y="689"/>
                        <a:ext cx="111" cy="10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0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87" y="689"/>
                        <a:ext cx="0" cy="2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1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60" y="1148"/>
                        <a:ext cx="0" cy="2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2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1344"/>
                        <a:ext cx="634" cy="606"/>
                      </a:xfrm>
                      <a:prstGeom prst="ellipse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3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480"/>
                        <a:ext cx="83" cy="77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4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54" y="1616"/>
                        <a:ext cx="83" cy="77"/>
                      </a:xfrm>
                      <a:prstGeom prst="ellipse">
                        <a:avLst/>
                      </a:prstGeom>
                      <a:solidFill>
                        <a:srgbClr val="FF33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26" y="1752"/>
                        <a:ext cx="82" cy="76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6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31" y="842"/>
                        <a:ext cx="83" cy="7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1007" name="AutoShap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1" y="2063"/>
                        <a:ext cx="679" cy="97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94" name="Text Box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18" y="1933"/>
                      <a:ext cx="681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baryon</a:t>
                      </a:r>
                    </a:p>
                  </p:txBody>
                </p:sp>
                <p:sp>
                  <p:nvSpPr>
                    <p:cNvPr id="40995" name="Text 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24" y="890"/>
                      <a:ext cx="58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96" name="Picture 50" descr="txp_fig"/>
                    <p:cNvPicPr>
                      <a:picLocks noChangeAspect="1" noChangeArrowheads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52" y="2293"/>
                      <a:ext cx="1346" cy="35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9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018" y="2164"/>
                    <a:ext cx="199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  <p:grpSp>
        <p:nvGrpSpPr>
          <p:cNvPr id="7" name="図形グループ 6"/>
          <p:cNvGrpSpPr/>
          <p:nvPr/>
        </p:nvGrpSpPr>
        <p:grpSpPr>
          <a:xfrm>
            <a:off x="5940426" y="1124744"/>
            <a:ext cx="3240086" cy="5400600"/>
            <a:chOff x="5940426" y="692696"/>
            <a:chExt cx="3240086" cy="5400600"/>
          </a:xfrm>
        </p:grpSpPr>
        <p:sp>
          <p:nvSpPr>
            <p:cNvPr id="71" name="正方形/長方形 70"/>
            <p:cNvSpPr/>
            <p:nvPr/>
          </p:nvSpPr>
          <p:spPr>
            <a:xfrm>
              <a:off x="6300192" y="692696"/>
              <a:ext cx="2880320" cy="54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Group 76"/>
            <p:cNvGrpSpPr>
              <a:grpSpLocks/>
            </p:cNvGrpSpPr>
            <p:nvPr/>
          </p:nvGrpSpPr>
          <p:grpSpPr bwMode="auto">
            <a:xfrm>
              <a:off x="5940426" y="860425"/>
              <a:ext cx="3090863" cy="5138738"/>
              <a:chOff x="3742" y="542"/>
              <a:chExt cx="1947" cy="3237"/>
            </a:xfrm>
          </p:grpSpPr>
          <p:sp>
            <p:nvSpPr>
              <p:cNvPr id="40967" name="Text Box 7"/>
              <p:cNvSpPr txBox="1">
                <a:spLocks noChangeArrowheads="1"/>
              </p:cNvSpPr>
              <p:nvPr/>
            </p:nvSpPr>
            <p:spPr bwMode="auto">
              <a:xfrm>
                <a:off x="4513" y="3566"/>
                <a:ext cx="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600" b="1" dirty="0" smtClean="0">
                    <a:solidFill>
                      <a:srgbClr val="FF3399"/>
                    </a:solidFill>
                  </a:rPr>
                  <a:t>LHC, ILC</a:t>
                </a:r>
                <a:endParaRPr lang="en-US" altLang="ja-JP" sz="1600" b="1" dirty="0">
                  <a:solidFill>
                    <a:srgbClr val="FF3399"/>
                  </a:solidFill>
                </a:endParaRPr>
              </a:p>
            </p:txBody>
          </p:sp>
          <p:grpSp>
            <p:nvGrpSpPr>
              <p:cNvPr id="40968" name="Group 52"/>
              <p:cNvGrpSpPr>
                <a:grpSpLocks/>
              </p:cNvGrpSpPr>
              <p:nvPr/>
            </p:nvGrpSpPr>
            <p:grpSpPr bwMode="auto">
              <a:xfrm>
                <a:off x="3742" y="542"/>
                <a:ext cx="1947" cy="2916"/>
                <a:chOff x="3742" y="663"/>
                <a:chExt cx="1947" cy="2916"/>
              </a:xfrm>
            </p:grpSpPr>
            <p:sp>
              <p:nvSpPr>
                <p:cNvPr id="4096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923" y="3022"/>
                  <a:ext cx="171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2000" b="1" dirty="0">
                      <a:solidFill>
                        <a:schemeClr val="accent2"/>
                      </a:solidFill>
                    </a:rPr>
                    <a:t>“Higgs” condensate</a:t>
                  </a:r>
                </a:p>
              </p:txBody>
            </p:sp>
            <p:sp>
              <p:nvSpPr>
                <p:cNvPr id="4097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152" y="3253"/>
                  <a:ext cx="1537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Anderson (1963)</a:t>
                  </a:r>
                </a:p>
                <a:p>
                  <a:pPr eaLnBrk="1" hangingPunct="1"/>
                  <a:r>
                    <a:rPr lang="en-US" altLang="ja-JP" sz="1400">
                      <a:solidFill>
                        <a:srgbClr val="008000"/>
                      </a:solidFill>
                    </a:rPr>
                    <a:t>  Englert-Brout, Higgs (1964)</a:t>
                  </a:r>
                </a:p>
              </p:txBody>
            </p:sp>
            <p:grpSp>
              <p:nvGrpSpPr>
                <p:cNvPr id="40971" name="Group 55"/>
                <p:cNvGrpSpPr>
                  <a:grpSpLocks/>
                </p:cNvGrpSpPr>
                <p:nvPr/>
              </p:nvGrpSpPr>
              <p:grpSpPr bwMode="auto">
                <a:xfrm>
                  <a:off x="3742" y="663"/>
                  <a:ext cx="1947" cy="2000"/>
                  <a:chOff x="3742" y="663"/>
                  <a:chExt cx="1947" cy="2000"/>
                </a:xfrm>
              </p:grpSpPr>
              <p:sp>
                <p:nvSpPr>
                  <p:cNvPr id="40972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2" y="1480"/>
                    <a:ext cx="586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Tahom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altLang="ja-JP" sz="2000" b="1" dirty="0"/>
                      <a:t>quark</a:t>
                    </a:r>
                  </a:p>
                </p:txBody>
              </p:sp>
              <p:grpSp>
                <p:nvGrpSpPr>
                  <p:cNvPr id="4097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878" y="663"/>
                    <a:ext cx="1811" cy="2000"/>
                    <a:chOff x="3878" y="663"/>
                    <a:chExt cx="1811" cy="2000"/>
                  </a:xfrm>
                </p:grpSpPr>
                <p:grpSp>
                  <p:nvGrpSpPr>
                    <p:cNvPr id="40975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78" y="663"/>
                      <a:ext cx="1542" cy="1497"/>
                      <a:chOff x="816" y="912"/>
                      <a:chExt cx="2592" cy="2791"/>
                    </a:xfrm>
                  </p:grpSpPr>
                  <p:sp>
                    <p:nvSpPr>
                      <p:cNvPr id="40978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12" y="1104"/>
                        <a:ext cx="0" cy="244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79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16" y="912"/>
                        <a:ext cx="2592" cy="1008"/>
                      </a:xfrm>
                      <a:prstGeom prst="line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0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6" y="960"/>
                        <a:ext cx="192" cy="19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1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12" y="960"/>
                        <a:ext cx="0" cy="38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8" y="1824"/>
                        <a:ext cx="0" cy="48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3" name="Oval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64" y="1344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4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2296"/>
                        <a:ext cx="144" cy="14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0985" name="AutoShape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521"/>
                        <a:ext cx="1179" cy="18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0976" name="Text Box 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03" y="981"/>
                      <a:ext cx="586" cy="4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ahom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ja-JP" sz="2000" b="1" dirty="0"/>
                        <a:t>bare</a:t>
                      </a:r>
                    </a:p>
                    <a:p>
                      <a:pPr eaLnBrk="1" hangingPunct="1"/>
                      <a:r>
                        <a:rPr lang="en-US" altLang="ja-JP" sz="2000" b="1" dirty="0"/>
                        <a:t>quark</a:t>
                      </a:r>
                    </a:p>
                  </p:txBody>
                </p:sp>
                <p:pic>
                  <p:nvPicPr>
                    <p:cNvPr id="40977" name="Picture 68" descr="txp_fig"/>
                    <p:cNvPicPr>
                      <a:picLocks noChangeAspect="1" noChangeArrowheads="1"/>
                    </p:cNvPicPr>
                    <p:nvPr>
                      <p:custDataLst>
                        <p:tags r:id="rId1"/>
                      </p:custDataLst>
                    </p:nvPr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41" y="2298"/>
                      <a:ext cx="1152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0974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2" y="2160"/>
                    <a:ext cx="1860" cy="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7302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611560" y="2805316"/>
            <a:ext cx="797041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as </a:t>
            </a:r>
            <a:r>
              <a:rPr lang="en-US" altLang="ja-JP" sz="54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</a:t>
            </a:r>
            <a:r>
              <a:rPr lang="en-US" altLang="ja-JP" sz="5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ulsar</a:t>
            </a:r>
          </a:p>
          <a:p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gravitational wave radiation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3748121" cy="4104456"/>
          </a:xfrm>
          <a:prstGeom prst="rect">
            <a:avLst/>
          </a:prstGeom>
        </p:spPr>
      </p:pic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325755"/>
              </p:ext>
            </p:extLst>
          </p:nvPr>
        </p:nvGraphicFramePr>
        <p:xfrm>
          <a:off x="209550" y="2300288"/>
          <a:ext cx="4694238" cy="175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740" name="Equation" r:id="rId4" imgW="2324100" imgH="901700" progId="Equation.3">
                  <p:embed/>
                </p:oleObj>
              </mc:Choice>
              <mc:Fallback>
                <p:oleObj name="Equation" r:id="rId4" imgW="23241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2300288"/>
                        <a:ext cx="4694238" cy="17510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467544" y="836712"/>
            <a:ext cx="8280920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Pulsar = a star emitting the EM wave regularly </a:t>
            </a:r>
            <a:endParaRPr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451501" y="1700808"/>
            <a:ext cx="4048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“rapid” means “compact” 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7504" y="4182179"/>
            <a:ext cx="502475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 loses the energy by dipole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EM radiation. This provides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ome information of the surface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agnetic field (later). Moreover,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There could be another source</a:t>
            </a: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or the energy loss of NS.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012160" y="6093296"/>
            <a:ext cx="2830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“P-</a:t>
            </a:r>
            <a:r>
              <a:rPr lang="en-US" altLang="ja-JP" dirty="0" err="1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Pdot</a:t>
            </a:r>
            <a:r>
              <a:rPr lang="en-US" altLang="ja-JP" dirty="0" smtClean="0">
                <a:solidFill>
                  <a:srgbClr val="FF68C6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diagram”</a:t>
            </a:r>
            <a:endParaRPr lang="ja-JP" altLang="en-US" dirty="0">
              <a:solidFill>
                <a:srgbClr val="FF68C6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rot="20418776">
            <a:off x="49523" y="5103317"/>
            <a:ext cx="4999311" cy="523220"/>
          </a:xfrm>
          <a:prstGeom prst="rect">
            <a:avLst/>
          </a:prstGeom>
          <a:solidFill>
            <a:srgbClr val="FF4912"/>
          </a:solidFill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ravitational wave radiation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37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正方形/長方形 1"/>
          <p:cNvSpPr>
            <a:spLocks noChangeArrowheads="1"/>
          </p:cNvSpPr>
          <p:nvPr/>
        </p:nvSpPr>
        <p:spPr bwMode="auto">
          <a:xfrm>
            <a:off x="1116013" y="611188"/>
            <a:ext cx="698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800" u="sng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r(otational) mode instability of NS</a:t>
            </a:r>
            <a:endParaRPr lang="ja-JP" altLang="en-US" sz="2800" u="sng">
              <a:solidFill>
                <a:srgbClr val="FFFFFF"/>
              </a:solidFill>
            </a:endParaRPr>
          </a:p>
        </p:txBody>
      </p:sp>
      <p:sp>
        <p:nvSpPr>
          <p:cNvPr id="96259" name="テキスト ボックス 2"/>
          <p:cNvSpPr txBox="1">
            <a:spLocks noChangeArrowheads="1"/>
          </p:cNvSpPr>
          <p:nvPr/>
        </p:nvSpPr>
        <p:spPr bwMode="auto">
          <a:xfrm>
            <a:off x="179388" y="1419225"/>
            <a:ext cx="6589712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</a:t>
            </a:r>
            <a:r>
              <a:rPr lang="en-US" altLang="ja-JP" dirty="0" err="1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quadrupole</a:t>
            </a:r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flow that emits 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gravitational wave (GW) radiation.</a:t>
            </a:r>
          </a:p>
          <a:p>
            <a:pPr>
              <a:lnSpc>
                <a:spcPct val="80000"/>
              </a:lnSpc>
            </a:pPr>
            <a:endParaRPr lang="en-US" altLang="ja-JP" dirty="0">
              <a:solidFill>
                <a:srgbClr val="FF00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If dissipative phenomena are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not strong enough, 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oscillations will grow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exponentially, and the star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will keep slowing down until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some dissipation mechanism </a:t>
            </a:r>
          </a:p>
          <a:p>
            <a:r>
              <a:rPr lang="en-US" altLang="ja-JP" dirty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can damp the r-modes.</a:t>
            </a:r>
          </a:p>
          <a:p>
            <a:pPr>
              <a:lnSpc>
                <a:spcPct val="80000"/>
              </a:lnSpc>
            </a:pPr>
            <a:endParaRPr lang="en-US" altLang="ja-JP" dirty="0">
              <a:solidFill>
                <a:srgbClr val="0000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Therefore, the study of the r-modes is</a:t>
            </a:r>
          </a:p>
          <a:p>
            <a:r>
              <a:rPr lang="en-US" altLang="ja-JP" dirty="0">
                <a:solidFill>
                  <a:srgbClr val="37FF8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useful in constraining the stellar structure.</a:t>
            </a:r>
            <a:endParaRPr lang="ja-JP" altLang="en-US" dirty="0">
              <a:solidFill>
                <a:srgbClr val="37FF8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6260" name="テキスト ボックス 3"/>
          <p:cNvSpPr txBox="1">
            <a:spLocks noChangeArrowheads="1"/>
          </p:cNvSpPr>
          <p:nvPr/>
        </p:nvSpPr>
        <p:spPr bwMode="auto">
          <a:xfrm>
            <a:off x="1619250" y="6207125"/>
            <a:ext cx="560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mechanisms been proposed</a:t>
            </a:r>
            <a:endParaRPr lang="ja-JP" altLang="en-US" b="1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6261" name="テキスト ボックス 1"/>
          <p:cNvSpPr txBox="1">
            <a:spLocks noChangeArrowheads="1"/>
          </p:cNvSpPr>
          <p:nvPr/>
        </p:nvSpPr>
        <p:spPr bwMode="auto">
          <a:xfrm>
            <a:off x="6791325" y="1114425"/>
            <a:ext cx="231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(eg. N. Andersson)</a:t>
            </a:r>
            <a:endParaRPr lang="ja-JP" altLang="en-US" sz="180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96262" name="図 1" descr="rmo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559050"/>
            <a:ext cx="4208463" cy="2497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1258888" y="5516563"/>
            <a:ext cx="6049962" cy="720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51050" y="3933825"/>
            <a:ext cx="4033838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8308" name="正方形/長方形 1"/>
          <p:cNvSpPr>
            <a:spLocks noChangeArrowheads="1"/>
          </p:cNvSpPr>
          <p:nvPr/>
        </p:nvSpPr>
        <p:spPr bwMode="auto">
          <a:xfrm>
            <a:off x="755650" y="601663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800" u="sng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Mutual friction in superfluid vortex system</a:t>
            </a:r>
            <a:endParaRPr lang="ja-JP" altLang="en-US" sz="2800" u="sng">
              <a:solidFill>
                <a:schemeClr val="bg1"/>
              </a:solidFill>
            </a:endParaRPr>
          </a:p>
        </p:txBody>
      </p:sp>
      <p:sp>
        <p:nvSpPr>
          <p:cNvPr id="98309" name="テキスト ボックス 2"/>
          <p:cNvSpPr txBox="1">
            <a:spLocks noChangeArrowheads="1"/>
          </p:cNvSpPr>
          <p:nvPr/>
        </p:nvSpPr>
        <p:spPr bwMode="auto">
          <a:xfrm>
            <a:off x="6516688" y="1196975"/>
            <a:ext cx="269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>
                <a:solidFill>
                  <a:srgbClr val="FF42B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[Hall-Vinen (1956)]</a:t>
            </a:r>
            <a:endParaRPr lang="ja-JP" altLang="en-US" sz="2000">
              <a:solidFill>
                <a:srgbClr val="FF42BB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8310" name="テキスト ボックス 5"/>
          <p:cNvSpPr txBox="1">
            <a:spLocks noChangeArrowheads="1"/>
          </p:cNvSpPr>
          <p:nvPr/>
        </p:nvSpPr>
        <p:spPr bwMode="auto">
          <a:xfrm>
            <a:off x="539750" y="1700213"/>
            <a:ext cx="814437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friction force </a:t>
            </a:r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btw normal &amp; superfluid components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provided by vortices. It manifests in experiment as </a:t>
            </a:r>
          </a:p>
          <a:p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 dissipation present in rotating superfluid state.</a:t>
            </a:r>
            <a:endParaRPr lang="ja-JP" altLang="en-US" dirty="0">
              <a:solidFill>
                <a:srgbClr val="FFFF0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98311" name="Object 10"/>
          <p:cNvGraphicFramePr>
            <a:graphicFrameLocks noChangeAspect="1"/>
          </p:cNvGraphicFramePr>
          <p:nvPr/>
        </p:nvGraphicFramePr>
        <p:xfrm>
          <a:off x="2197100" y="3924300"/>
          <a:ext cx="37449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92" name="Equation" r:id="rId4" imgW="1270000" imgH="254000" progId="Equation.3">
                  <p:embed/>
                </p:oleObj>
              </mc:Choice>
              <mc:Fallback>
                <p:oleObj name="Equation" r:id="rId4" imgW="1270000" imgH="254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3924300"/>
                        <a:ext cx="37449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2" name="テキスト ボックス 2"/>
          <p:cNvSpPr txBox="1">
            <a:spLocks noChangeArrowheads="1"/>
          </p:cNvSpPr>
          <p:nvPr/>
        </p:nvSpPr>
        <p:spPr bwMode="auto">
          <a:xfrm>
            <a:off x="468313" y="3275013"/>
            <a:ext cx="750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Magnus force btw superfluid comp. and vortex</a:t>
            </a:r>
            <a:endParaRPr lang="ja-JP" altLang="en-US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98313" name="正方形/長方形 3"/>
          <p:cNvSpPr>
            <a:spLocks noChangeArrowheads="1"/>
          </p:cNvSpPr>
          <p:nvPr/>
        </p:nvSpPr>
        <p:spPr bwMode="auto">
          <a:xfrm>
            <a:off x="468313" y="4859338"/>
            <a:ext cx="763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Force produced by the normal excitations</a:t>
            </a:r>
            <a:endParaRPr lang="ja-JP" altLang="en-US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98314" name="Object 3"/>
          <p:cNvGraphicFramePr>
            <a:graphicFrameLocks noChangeAspect="1"/>
          </p:cNvGraphicFramePr>
          <p:nvPr/>
        </p:nvGraphicFramePr>
        <p:xfrm>
          <a:off x="1320800" y="5507038"/>
          <a:ext cx="59166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93" name="Equation" r:id="rId6" imgW="2006600" imgH="254000" progId="Equation.3">
                  <p:embed/>
                </p:oleObj>
              </mc:Choice>
              <mc:Fallback>
                <p:oleObj name="Equation" r:id="rId6" imgW="20066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5507038"/>
                        <a:ext cx="59166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15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60800"/>
            <a:ext cx="1595437" cy="1395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2339752" y="1557734"/>
            <a:ext cx="2447925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正方形/長方形 5"/>
          <p:cNvSpPr>
            <a:spLocks noChangeArrowheads="1"/>
          </p:cNvSpPr>
          <p:nvPr/>
        </p:nvSpPr>
        <p:spPr bwMode="auto">
          <a:xfrm>
            <a:off x="395288" y="827931"/>
            <a:ext cx="590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en-US" altLang="ja-JP" dirty="0">
                <a:solidFill>
                  <a:srgbClr val="5AFF3B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Force balance condition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a vortex </a:t>
            </a:r>
            <a:endParaRPr lang="ja-JP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520378"/>
              </p:ext>
            </p:extLst>
          </p:nvPr>
        </p:nvGraphicFramePr>
        <p:xfrm>
          <a:off x="2484215" y="1583134"/>
          <a:ext cx="22098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17" name="Equation" r:id="rId3" imgW="749300" imgH="241300" progId="Equation.3">
                  <p:embed/>
                </p:oleObj>
              </mc:Choice>
              <mc:Fallback>
                <p:oleObj name="Equation" r:id="rId3" imgW="749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215" y="1583134"/>
                        <a:ext cx="22098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49796"/>
            <a:ext cx="19446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5147990" y="5301258"/>
            <a:ext cx="2735262" cy="1008062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331640" y="5301258"/>
            <a:ext cx="2879725" cy="1008062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4211638" y="3717553"/>
            <a:ext cx="3024187" cy="504825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7451725" y="2780928"/>
            <a:ext cx="865188" cy="576263"/>
          </a:xfrm>
          <a:prstGeom prst="roundRect">
            <a:avLst/>
          </a:prstGeom>
          <a:solidFill>
            <a:srgbClr val="F9EC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3"/>
          <p:cNvSpPr>
            <a:spLocks noChangeArrowheads="1"/>
          </p:cNvSpPr>
          <p:nvPr/>
        </p:nvSpPr>
        <p:spPr bwMode="auto">
          <a:xfrm>
            <a:off x="1042988" y="2868241"/>
            <a:ext cx="69373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If a perturbation of the superfluid velocity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is introduced, there is no guarantee that two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forces are balanced  </a:t>
            </a:r>
            <a:r>
              <a:rPr lang="en-US" altLang="ja-JP" dirty="0">
                <a:latin typeface="ヒラギノ丸ゴ Pro W4" charset="0"/>
                <a:ea typeface="ヒラギノ丸ゴ Pro W4" charset="0"/>
                <a:cs typeface="ヒラギノ丸ゴ Pro W4" charset="0"/>
              </a:rPr>
              <a:t>(                          ). </a:t>
            </a:r>
          </a:p>
          <a:p>
            <a:endParaRPr lang="ja-JP" altLang="en-US" dirty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958395"/>
              </p:ext>
            </p:extLst>
          </p:nvPr>
        </p:nvGraphicFramePr>
        <p:xfrm>
          <a:off x="7524750" y="2780928"/>
          <a:ext cx="711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18" name="Equation" r:id="rId6" imgW="241300" imgH="203200" progId="Equation.3">
                  <p:embed/>
                </p:oleObj>
              </mc:Choice>
              <mc:Fallback>
                <p:oleObj name="Equation" r:id="rId6" imgW="241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2780928"/>
                        <a:ext cx="7112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447"/>
              </p:ext>
            </p:extLst>
          </p:nvPr>
        </p:nvGraphicFramePr>
        <p:xfrm>
          <a:off x="4356100" y="3717553"/>
          <a:ext cx="27019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19" name="Equation" r:id="rId8" imgW="1244600" imgH="241300" progId="Equation.3">
                  <p:embed/>
                </p:oleObj>
              </mc:Choice>
              <mc:Fallback>
                <p:oleObj name="Equation" r:id="rId8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717553"/>
                        <a:ext cx="270192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正方形/長方形 1"/>
          <p:cNvSpPr>
            <a:spLocks noChangeArrowheads="1"/>
          </p:cNvSpPr>
          <p:nvPr/>
        </p:nvSpPr>
        <p:spPr bwMode="auto">
          <a:xfrm>
            <a:off x="179512" y="4613126"/>
            <a:ext cx="25599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Energy 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dissipation: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946200"/>
              </p:ext>
            </p:extLst>
          </p:nvPr>
        </p:nvGraphicFramePr>
        <p:xfrm>
          <a:off x="1403077" y="5256808"/>
          <a:ext cx="273685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20" name="Equation" r:id="rId10" imgW="1130300" imgH="444500" progId="Equation.3">
                  <p:embed/>
                </p:oleObj>
              </mc:Choice>
              <mc:Fallback>
                <p:oleObj name="Equation" r:id="rId10" imgW="1130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077" y="5256808"/>
                        <a:ext cx="273685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右矢印 15"/>
          <p:cNvSpPr/>
          <p:nvPr/>
        </p:nvSpPr>
        <p:spPr>
          <a:xfrm>
            <a:off x="4355827" y="5588595"/>
            <a:ext cx="574675" cy="360363"/>
          </a:xfrm>
          <a:prstGeom prst="rightArrow">
            <a:avLst/>
          </a:prstGeom>
          <a:solidFill>
            <a:srgbClr val="5AFF3B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61148"/>
              </p:ext>
            </p:extLst>
          </p:nvPr>
        </p:nvGraphicFramePr>
        <p:xfrm>
          <a:off x="5260702" y="5301258"/>
          <a:ext cx="25717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21" name="Equation" r:id="rId12" imgW="1193800" imgH="444500" progId="Equation.3">
                  <p:embed/>
                </p:oleObj>
              </mc:Choice>
              <mc:Fallback>
                <p:oleObj name="Equation" r:id="rId12" imgW="1193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702" y="5301258"/>
                        <a:ext cx="25717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49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251520" y="2708920"/>
            <a:ext cx="8569317" cy="1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</a:t>
            </a:r>
            <a:r>
              <a:rPr lang="en-US" altLang="ja-JP" sz="54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Magnetars</a:t>
            </a:r>
            <a:endParaRPr lang="en-US" altLang="ja-JP" sz="54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strongest magnet in the universe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32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2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47" y="1412776"/>
            <a:ext cx="2730941" cy="2150616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411760" y="5445224"/>
            <a:ext cx="4536504" cy="936104"/>
          </a:xfrm>
          <a:prstGeom prst="roundRect">
            <a:avLst/>
          </a:prstGeom>
          <a:solidFill>
            <a:srgbClr val="DCD3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491879" y="2120652"/>
            <a:ext cx="2160241" cy="719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123728" y="692696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Pulsar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~ a rotating magnet </a:t>
            </a:r>
            <a:endParaRPr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630539" y="1484784"/>
            <a:ext cx="317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Rot. </a:t>
            </a:r>
            <a:r>
              <a:rPr lang="en-US" altLang="ja-JP" u="sng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nergy loss </a:t>
            </a:r>
            <a:r>
              <a:rPr lang="en-US" altLang="ja-JP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</a:t>
            </a:r>
            <a:r>
              <a:rPr lang="en-US" altLang="ja-JP" sz="16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sd</a:t>
            </a:r>
            <a:endParaRPr lang="ja-JP" altLang="en-US" sz="1600" u="sng" dirty="0"/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466899"/>
              </p:ext>
            </p:extLst>
          </p:nvPr>
        </p:nvGraphicFramePr>
        <p:xfrm>
          <a:off x="3516932" y="1976636"/>
          <a:ext cx="213518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49" name="Equation" r:id="rId4" imgW="723900" imgH="304800" progId="Equation.3">
                  <p:embed/>
                </p:oleObj>
              </mc:Choice>
              <mc:Fallback>
                <p:oleObj name="Equation" r:id="rId4" imgW="723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932" y="1976636"/>
                        <a:ext cx="2135188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58904" y="3284984"/>
            <a:ext cx="4705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Magnetic dipole radiation </a:t>
            </a:r>
            <a:r>
              <a:rPr lang="en-US" altLang="ja-JP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</a:t>
            </a:r>
            <a:r>
              <a:rPr lang="en-US" altLang="ja-JP" sz="1600" u="sng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</a:t>
            </a:r>
            <a:endParaRPr lang="ja-JP" altLang="en-US" sz="1600" u="sng" dirty="0"/>
          </a:p>
        </p:txBody>
      </p:sp>
      <p:sp>
        <p:nvSpPr>
          <p:cNvPr id="9" name="角丸四角形 8"/>
          <p:cNvSpPr/>
          <p:nvPr/>
        </p:nvSpPr>
        <p:spPr>
          <a:xfrm>
            <a:off x="3275856" y="3920852"/>
            <a:ext cx="2592288" cy="719138"/>
          </a:xfrm>
          <a:prstGeom prst="roundRect">
            <a:avLst/>
          </a:prstGeom>
          <a:solidFill>
            <a:srgbClr val="DCD3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194130"/>
              </p:ext>
            </p:extLst>
          </p:nvPr>
        </p:nvGraphicFramePr>
        <p:xfrm>
          <a:off x="3320206" y="3922886"/>
          <a:ext cx="25479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50" name="Equation" r:id="rId6" imgW="863600" imgH="254000" progId="Equation.3">
                  <p:embed/>
                </p:oleObj>
              </mc:Choice>
              <mc:Fallback>
                <p:oleObj name="Equation" r:id="rId6" imgW="863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206" y="3922886"/>
                        <a:ext cx="2547938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583879"/>
              </p:ext>
            </p:extLst>
          </p:nvPr>
        </p:nvGraphicFramePr>
        <p:xfrm>
          <a:off x="2627784" y="5445224"/>
          <a:ext cx="4063755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51" name="Equation" r:id="rId8" imgW="1397000" imgH="330200" progId="Equation.3">
                  <p:embed/>
                </p:oleObj>
              </mc:Choice>
              <mc:Fallback>
                <p:oleObj name="Equation" r:id="rId8" imgW="13970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5445224"/>
                        <a:ext cx="4063755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827584" y="4869160"/>
            <a:ext cx="855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then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51520" y="476672"/>
            <a:ext cx="8712968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664" y="476672"/>
            <a:ext cx="5720816" cy="6264696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5652120" y="980728"/>
            <a:ext cx="1562472" cy="15121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995346" y="2348880"/>
            <a:ext cx="1803878" cy="830997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Magnetar</a:t>
            </a:r>
            <a:endParaRPr lang="en-US" altLang="ja-JP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hypothesis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20272" y="3140968"/>
            <a:ext cx="1832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660066"/>
                </a:solidFill>
                <a:latin typeface="ヒラギノ丸ゴ Pro W4"/>
                <a:ea typeface="ヒラギノ丸ゴ Pro W4"/>
                <a:cs typeface="ヒラギノ丸ゴ Pro W4"/>
              </a:rPr>
              <a:t>Duncan-Thompson</a:t>
            </a:r>
          </a:p>
          <a:p>
            <a:r>
              <a:rPr lang="en-US" altLang="ja-JP" sz="1400" b="1" dirty="0" smtClean="0">
                <a:solidFill>
                  <a:srgbClr val="660066"/>
                </a:solidFill>
                <a:latin typeface="ヒラギノ丸ゴ Pro W4"/>
                <a:ea typeface="ヒラギノ丸ゴ Pro W4"/>
                <a:cs typeface="ヒラギノ丸ゴ Pro W4"/>
              </a:rPr>
              <a:t>(1992)</a:t>
            </a:r>
            <a:endParaRPr lang="ja-JP" altLang="en-US" sz="1400" b="1" dirty="0">
              <a:solidFill>
                <a:srgbClr val="660066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96549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98619" y="836712"/>
            <a:ext cx="776181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So far the origin of huge magnetic field not known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nd there are various proposals: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867033" y="1988840"/>
            <a:ext cx="5369263" cy="2743315"/>
          </a:xfrm>
          <a:prstGeom prst="rect">
            <a:avLst/>
          </a:prstGeom>
          <a:solidFill>
            <a:srgbClr val="FF085F"/>
          </a:solidFill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Fossil-field model</a:t>
            </a:r>
          </a:p>
          <a:p>
            <a:pPr>
              <a:lnSpc>
                <a:spcPct val="11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Dynamo formation</a:t>
            </a:r>
          </a:p>
          <a:p>
            <a:pPr>
              <a:lnSpc>
                <a:spcPct val="11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Nuclear ferromagnetism</a:t>
            </a:r>
          </a:p>
          <a:p>
            <a:pPr>
              <a:lnSpc>
                <a:spcPct val="110000"/>
              </a:lnSpc>
            </a:pP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Quark ferromagnetism</a:t>
            </a:r>
          </a:p>
          <a:p>
            <a:pPr>
              <a:lnSpc>
                <a:spcPct val="110000"/>
              </a:lnSpc>
            </a:pPr>
            <a:r>
              <a:rPr lang="ja-JP" altLang="en-US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•••</a:t>
            </a:r>
            <a:endParaRPr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758020" y="5085184"/>
            <a:ext cx="7702412" cy="1268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SUZAKU satellite project has been developed to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observe hard (&gt;10keV) X-ray component and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it might provide useful information for 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magnetars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.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2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2300"/>
            <a:ext cx="9144000" cy="411902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007148" y="755992"/>
            <a:ext cx="72372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Chiral symmetry</a:t>
            </a:r>
            <a:r>
              <a:rPr lang="en-US" altLang="ja-JP" sz="32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in a magnetic field</a:t>
            </a:r>
            <a:endParaRPr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1259632" y="1340768"/>
            <a:ext cx="678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err="1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M.Ruggieri</a:t>
            </a:r>
            <a:r>
              <a:rPr lang="en-US" altLang="ja-JP" sz="20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M. Tachibana and </a:t>
            </a:r>
            <a:r>
              <a:rPr lang="en-US" altLang="ja-JP" sz="2000" dirty="0" err="1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V.Greco</a:t>
            </a:r>
            <a:r>
              <a:rPr lang="en-US" altLang="ja-JP" sz="20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JHEP (2013)</a:t>
            </a:r>
            <a:endParaRPr lang="ja-JP" altLang="en-US" sz="2000" dirty="0">
              <a:solidFill>
                <a:srgbClr val="FF3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7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1"/>
          <p:cNvSpPr txBox="1">
            <a:spLocks noChangeArrowheads="1"/>
          </p:cNvSpPr>
          <p:nvPr/>
        </p:nvSpPr>
        <p:spPr bwMode="auto">
          <a:xfrm>
            <a:off x="683568" y="2845385"/>
            <a:ext cx="7753608" cy="12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 and dark matter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Black hole formation in neutron stars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ー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71600" y="5733256"/>
            <a:ext cx="7395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M. Tachibana and M. </a:t>
            </a:r>
            <a:r>
              <a:rPr lang="en-US" altLang="ja-JP" sz="20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Ruggieri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, arXiv:1312.5802 [</a:t>
            </a:r>
            <a:r>
              <a:rPr lang="en-US" altLang="ja-JP" sz="2000" dirty="0" err="1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hep-ph</a:t>
            </a:r>
            <a:r>
              <a:rPr lang="en-US" altLang="ja-JP" sz="2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] 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8569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699792" y="478413"/>
            <a:ext cx="35848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4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UROBOROS</a:t>
            </a:r>
            <a:endParaRPr lang="ja-JP" altLang="en-US" sz="44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" name="Picture 2" descr="ウロボロス.gif                                                 00716EFAMacintosh HD                   BF69C0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56792"/>
            <a:ext cx="57388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円/楕円 7"/>
          <p:cNvSpPr/>
          <p:nvPr/>
        </p:nvSpPr>
        <p:spPr>
          <a:xfrm>
            <a:off x="3708400" y="3226842"/>
            <a:ext cx="1584325" cy="15113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9" name="Picture 6" descr="MCj031083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52392"/>
            <a:ext cx="1220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Cj039694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32992"/>
            <a:ext cx="1447800" cy="1250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2"/>
          <p:cNvSpPr>
            <a:spLocks noChangeArrowheads="1"/>
          </p:cNvSpPr>
          <p:nvPr/>
        </p:nvSpPr>
        <p:spPr bwMode="auto">
          <a:xfrm>
            <a:off x="5867400" y="2145754"/>
            <a:ext cx="1011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Galaxy</a:t>
            </a:r>
            <a:endParaRPr lang="ja-JP" altLang="en-US" sz="2000"/>
          </a:p>
        </p:txBody>
      </p:sp>
      <p:sp>
        <p:nvSpPr>
          <p:cNvPr id="12" name="正方形/長方形 8"/>
          <p:cNvSpPr>
            <a:spLocks noChangeArrowheads="1"/>
          </p:cNvSpPr>
          <p:nvPr/>
        </p:nvSpPr>
        <p:spPr bwMode="auto">
          <a:xfrm>
            <a:off x="6372225" y="2937917"/>
            <a:ext cx="863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Stars</a:t>
            </a:r>
            <a:endParaRPr lang="ja-JP" altLang="en-US" sz="2000"/>
          </a:p>
        </p:txBody>
      </p:sp>
      <p:sp>
        <p:nvSpPr>
          <p:cNvPr id="13" name="正方形/長方形 9"/>
          <p:cNvSpPr>
            <a:spLocks noChangeArrowheads="1"/>
          </p:cNvSpPr>
          <p:nvPr/>
        </p:nvSpPr>
        <p:spPr bwMode="auto">
          <a:xfrm>
            <a:off x="6443663" y="3730079"/>
            <a:ext cx="792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 Sun</a:t>
            </a:r>
            <a:endParaRPr lang="ja-JP" altLang="en-US" sz="2000"/>
          </a:p>
        </p:txBody>
      </p:sp>
      <p:sp>
        <p:nvSpPr>
          <p:cNvPr id="14" name="正方形/長方形 10"/>
          <p:cNvSpPr>
            <a:spLocks noChangeArrowheads="1"/>
          </p:cNvSpPr>
          <p:nvPr/>
        </p:nvSpPr>
        <p:spPr bwMode="auto">
          <a:xfrm>
            <a:off x="6372225" y="4450804"/>
            <a:ext cx="865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Earth</a:t>
            </a:r>
            <a:endParaRPr lang="ja-JP" altLang="en-US" sz="2000"/>
          </a:p>
        </p:txBody>
      </p:sp>
      <p:sp>
        <p:nvSpPr>
          <p:cNvPr id="15" name="正方形/長方形 11"/>
          <p:cNvSpPr>
            <a:spLocks noChangeArrowheads="1"/>
          </p:cNvSpPr>
          <p:nvPr/>
        </p:nvSpPr>
        <p:spPr bwMode="auto">
          <a:xfrm>
            <a:off x="5724525" y="5458867"/>
            <a:ext cx="1354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Mountain</a:t>
            </a:r>
            <a:endParaRPr lang="ja-JP" altLang="en-US" sz="2000"/>
          </a:p>
        </p:txBody>
      </p:sp>
      <p:sp>
        <p:nvSpPr>
          <p:cNvPr id="16" name="正方形/長方形 12"/>
          <p:cNvSpPr>
            <a:spLocks noChangeArrowheads="1"/>
          </p:cNvSpPr>
          <p:nvPr/>
        </p:nvSpPr>
        <p:spPr bwMode="auto">
          <a:xfrm>
            <a:off x="3851275" y="5850979"/>
            <a:ext cx="10683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Human</a:t>
            </a:r>
            <a:endParaRPr lang="ja-JP" altLang="en-US" sz="2000"/>
          </a:p>
        </p:txBody>
      </p:sp>
      <p:sp>
        <p:nvSpPr>
          <p:cNvPr id="17" name="正方形/長方形 13"/>
          <p:cNvSpPr>
            <a:spLocks noChangeArrowheads="1"/>
          </p:cNvSpPr>
          <p:nvPr/>
        </p:nvSpPr>
        <p:spPr bwMode="auto">
          <a:xfrm>
            <a:off x="2195513" y="5169942"/>
            <a:ext cx="8620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Atom</a:t>
            </a:r>
            <a:endParaRPr lang="ja-JP" altLang="en-US" sz="2000"/>
          </a:p>
        </p:txBody>
      </p:sp>
      <p:sp>
        <p:nvSpPr>
          <p:cNvPr id="18" name="正方形/長方形 14"/>
          <p:cNvSpPr>
            <a:spLocks noChangeArrowheads="1"/>
          </p:cNvSpPr>
          <p:nvPr/>
        </p:nvSpPr>
        <p:spPr bwMode="auto">
          <a:xfrm>
            <a:off x="1601788" y="4090442"/>
            <a:ext cx="9540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Nuclei</a:t>
            </a:r>
            <a:endParaRPr lang="ja-JP" altLang="en-US" sz="2000"/>
          </a:p>
        </p:txBody>
      </p:sp>
      <p:sp>
        <p:nvSpPr>
          <p:cNvPr id="19" name="正方形/長方形 15"/>
          <p:cNvSpPr>
            <a:spLocks noChangeArrowheads="1"/>
          </p:cNvSpPr>
          <p:nvPr/>
        </p:nvSpPr>
        <p:spPr bwMode="auto">
          <a:xfrm>
            <a:off x="1352550" y="2937917"/>
            <a:ext cx="1274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Particles</a:t>
            </a:r>
            <a:endParaRPr lang="ja-JP" altLang="en-US" sz="2000"/>
          </a:p>
        </p:txBody>
      </p:sp>
      <p:sp>
        <p:nvSpPr>
          <p:cNvPr id="20" name="正方形/長方形 16"/>
          <p:cNvSpPr>
            <a:spLocks noChangeArrowheads="1"/>
          </p:cNvSpPr>
          <p:nvPr/>
        </p:nvSpPr>
        <p:spPr bwMode="auto">
          <a:xfrm>
            <a:off x="2555875" y="1601242"/>
            <a:ext cx="12811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Universe</a:t>
            </a:r>
            <a:endParaRPr lang="ja-JP" altLang="en-US" sz="2000"/>
          </a:p>
        </p:txBody>
      </p:sp>
      <p:sp>
        <p:nvSpPr>
          <p:cNvPr id="21" name="正方形/長方形 17"/>
          <p:cNvSpPr>
            <a:spLocks noChangeArrowheads="1"/>
          </p:cNvSpPr>
          <p:nvPr/>
        </p:nvSpPr>
        <p:spPr bwMode="auto">
          <a:xfrm>
            <a:off x="2987675" y="5674767"/>
            <a:ext cx="7778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丸ゴ Pro W4" charset="0"/>
                <a:ea typeface="ヒラギノ丸ゴ Pro W4" charset="0"/>
                <a:cs typeface="ヒラギノ丸ゴ Pro W4" charset="0"/>
              </a:rPr>
              <a:t>DNA</a:t>
            </a:r>
            <a:endParaRPr lang="ja-JP" altLang="en-US" sz="2000"/>
          </a:p>
        </p:txBody>
      </p:sp>
      <p:sp>
        <p:nvSpPr>
          <p:cNvPr id="22" name="正方形/長方形 2"/>
          <p:cNvSpPr>
            <a:spLocks noChangeArrowheads="1"/>
          </p:cNvSpPr>
          <p:nvPr/>
        </p:nvSpPr>
        <p:spPr bwMode="auto">
          <a:xfrm>
            <a:off x="4500563" y="3658642"/>
            <a:ext cx="7921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astro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physics</a:t>
            </a:r>
            <a:endParaRPr lang="ja-JP" altLang="en-US" sz="1200"/>
          </a:p>
        </p:txBody>
      </p:sp>
      <p:sp>
        <p:nvSpPr>
          <p:cNvPr id="23" name="正方形/長方形 2"/>
          <p:cNvSpPr>
            <a:spLocks noChangeArrowheads="1"/>
          </p:cNvSpPr>
          <p:nvPr/>
        </p:nvSpPr>
        <p:spPr bwMode="auto">
          <a:xfrm>
            <a:off x="3940175" y="3082379"/>
            <a:ext cx="9921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cosmology</a:t>
            </a:r>
            <a:endParaRPr lang="ja-JP" altLang="en-US" sz="1200"/>
          </a:p>
        </p:txBody>
      </p:sp>
      <p:sp>
        <p:nvSpPr>
          <p:cNvPr id="24" name="正方形/長方形 2"/>
          <p:cNvSpPr>
            <a:spLocks noChangeArrowheads="1"/>
          </p:cNvSpPr>
          <p:nvPr/>
        </p:nvSpPr>
        <p:spPr bwMode="auto">
          <a:xfrm>
            <a:off x="3563938" y="3514179"/>
            <a:ext cx="7493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nuclear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particle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physics</a:t>
            </a:r>
            <a:endParaRPr lang="ja-JP" altLang="en-US" sz="1200"/>
          </a:p>
        </p:txBody>
      </p:sp>
      <p:sp>
        <p:nvSpPr>
          <p:cNvPr id="25" name="正方形/長方形 2"/>
          <p:cNvSpPr>
            <a:spLocks noChangeArrowheads="1"/>
          </p:cNvSpPr>
          <p:nvPr/>
        </p:nvSpPr>
        <p:spPr bwMode="auto">
          <a:xfrm>
            <a:off x="3995738" y="4234904"/>
            <a:ext cx="928687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chemistry</a:t>
            </a:r>
          </a:p>
          <a:p>
            <a:r>
              <a:rPr lang="en-US" altLang="ja-JP" sz="1200">
                <a:latin typeface="ヒラギノ丸ゴ Pro W4" charset="0"/>
                <a:ea typeface="ヒラギノ丸ゴ Pro W4" charset="0"/>
                <a:cs typeface="ヒラギノ丸ゴ Pro W4" charset="0"/>
              </a:rPr>
              <a:t>biology</a:t>
            </a:r>
            <a:endParaRPr lang="ja-JP" altLang="en-US" sz="1200"/>
          </a:p>
        </p:txBody>
      </p:sp>
      <p:pic>
        <p:nvPicPr>
          <p:cNvPr id="27" name="図 26" descr="DSC032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48680"/>
            <a:ext cx="9036496" cy="59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485527" y="764704"/>
            <a:ext cx="806666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What/Why dark matter (DM)?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Undoubtedly exists, but properties unknown</a:t>
            </a: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Just weakly-interacting with other particles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13687"/>
            <a:ext cx="6624736" cy="447169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1" y="1556792"/>
            <a:ext cx="9144001" cy="4896544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-36512" y="1484784"/>
            <a:ext cx="9180512" cy="5184576"/>
            <a:chOff x="-72008" y="-1400527"/>
            <a:chExt cx="9180512" cy="5184576"/>
          </a:xfrm>
        </p:grpSpPr>
        <p:sp>
          <p:nvSpPr>
            <p:cNvPr id="12" name="正方形/長方形 11"/>
            <p:cNvSpPr/>
            <p:nvPr/>
          </p:nvSpPr>
          <p:spPr>
            <a:xfrm>
              <a:off x="-72008" y="-1400527"/>
              <a:ext cx="9180512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Proposed by 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as missing mass (1934)</a:t>
              </a:r>
              <a:endPara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grpSp>
          <p:nvGrpSpPr>
            <p:cNvPr id="15" name="図形グループ 14"/>
            <p:cNvGrpSpPr/>
            <p:nvPr/>
          </p:nvGrpSpPr>
          <p:grpSpPr>
            <a:xfrm>
              <a:off x="-36512" y="-896471"/>
              <a:ext cx="9145016" cy="4680520"/>
              <a:chOff x="-36512" y="-896471"/>
              <a:chExt cx="9145016" cy="4680520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-36512" y="-896471"/>
                <a:ext cx="9145016" cy="453650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1640" y="-747464"/>
                <a:ext cx="6408712" cy="45315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402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1043608" y="6237312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arXiv:1210.0682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05014"/>
              </p:ext>
            </p:extLst>
          </p:nvPr>
        </p:nvGraphicFramePr>
        <p:xfrm>
          <a:off x="5147742" y="2769434"/>
          <a:ext cx="2808634" cy="34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数式" r:id="rId3" imgW="863600" imgH="1104900" progId="Equation.3">
                  <p:embed/>
                </p:oleObj>
              </mc:Choice>
              <mc:Fallback>
                <p:oleObj name="数式" r:id="rId3" imgW="8636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742" y="2769434"/>
                        <a:ext cx="2808634" cy="34678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687504" y="620688"/>
            <a:ext cx="766270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What/Why neutron star (NS)?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Landau’s gigantic nucleus</a:t>
            </a: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Good market selling ultimate environments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636913"/>
            <a:ext cx="2308562" cy="3600400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107504" y="1196752"/>
            <a:ext cx="9144000" cy="5544616"/>
            <a:chOff x="0" y="1124744"/>
            <a:chExt cx="9144000" cy="5544616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1124744"/>
              <a:ext cx="9144000" cy="55446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>
              <a:spLocks noChangeArrowheads="1"/>
            </p:cNvSpPr>
            <p:nvPr/>
          </p:nvSpPr>
          <p:spPr bwMode="auto">
            <a:xfrm>
              <a:off x="283010" y="1178749"/>
              <a:ext cx="84716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Proposed by Baade and </a:t>
              </a:r>
              <a:r>
                <a:rPr lang="en-US" altLang="ja-JP" sz="2800" dirty="0" err="1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Zwicky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</a:t>
              </a:r>
            </a:p>
            <a:p>
              <a:pPr algn="ctr"/>
              <a:r>
                <a:rPr lang="en-US" altLang="ja-JP" sz="2800" dirty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</a:t>
              </a:r>
              <a:r>
                <a:rPr lang="en-US" altLang="ja-JP" sz="28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s a remnant after supernova explosion (1934)</a:t>
              </a: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2852936"/>
              <a:ext cx="4492734" cy="3096344"/>
            </a:xfrm>
            <a:prstGeom prst="rect">
              <a:avLst/>
            </a:prstGeom>
          </p:spPr>
        </p:pic>
        <p:pic>
          <p:nvPicPr>
            <p:cNvPr id="14" name="図 13" descr="orion_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420888"/>
              <a:ext cx="3990482" cy="3990482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107504" y="1340768"/>
            <a:ext cx="8964488" cy="5256584"/>
            <a:chOff x="107504" y="1412776"/>
            <a:chExt cx="8964488" cy="5256584"/>
          </a:xfrm>
        </p:grpSpPr>
        <p:sp>
          <p:nvSpPr>
            <p:cNvPr id="7" name="正方形/長方形 6"/>
            <p:cNvSpPr/>
            <p:nvPr/>
          </p:nvSpPr>
          <p:spPr>
            <a:xfrm>
              <a:off x="107504" y="1412776"/>
              <a:ext cx="8964488" cy="52565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4433" y="1500631"/>
              <a:ext cx="6585919" cy="5096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23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4189" y="613718"/>
            <a:ext cx="902933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2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Why their connections?</a:t>
            </a:r>
          </a:p>
          <a:p>
            <a:pPr algn="ctr">
              <a:lnSpc>
                <a:spcPct val="50000"/>
              </a:lnSpc>
            </a:pPr>
            <a:endParaRPr lang="en-US" altLang="ja-JP" sz="2800" dirty="0" smtClean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 algn="ctr"/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Possibly constraining WIMP-DM properties via NS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810972"/>
              </p:ext>
            </p:extLst>
          </p:nvPr>
        </p:nvGraphicFramePr>
        <p:xfrm>
          <a:off x="2483768" y="2060848"/>
          <a:ext cx="3792538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4" name="数式" r:id="rId3" imgW="1803400" imgH="838200" progId="Equation.3">
                  <p:embed/>
                </p:oleObj>
              </mc:Choice>
              <mc:Fallback>
                <p:oleObj name="数式" r:id="rId3" imgW="18034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060848"/>
                        <a:ext cx="3792538" cy="18653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611560" y="4293096"/>
            <a:ext cx="4105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For a typical neutron star,</a:t>
            </a:r>
            <a:endParaRPr lang="ja-JP" altLang="en-US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303878"/>
              </p:ext>
            </p:extLst>
          </p:nvPr>
        </p:nvGraphicFramePr>
        <p:xfrm>
          <a:off x="4788024" y="4256614"/>
          <a:ext cx="3456384" cy="5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5" name="数式" r:id="rId5" imgW="1625600" imgH="254000" progId="Equation.3">
                  <p:embed/>
                </p:oleObj>
              </mc:Choice>
              <mc:Fallback>
                <p:oleObj name="数式" r:id="rId5" imgW="1625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4256614"/>
                        <a:ext cx="3456384" cy="540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036133"/>
              </p:ext>
            </p:extLst>
          </p:nvPr>
        </p:nvGraphicFramePr>
        <p:xfrm>
          <a:off x="899592" y="5013176"/>
          <a:ext cx="3168352" cy="78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6" name="数式" r:id="rId7" imgW="1155700" imgH="241300" progId="Equation.3">
                  <p:embed/>
                </p:oleObj>
              </mc:Choice>
              <mc:Fallback>
                <p:oleObj name="数式" r:id="rId7" imgW="1155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9592" y="5013176"/>
                        <a:ext cx="3168352" cy="78452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正方形/長方形 15"/>
          <p:cNvSpPr/>
          <p:nvPr/>
        </p:nvSpPr>
        <p:spPr>
          <a:xfrm>
            <a:off x="4427984" y="5157192"/>
            <a:ext cx="4287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Way below the CDMS limit!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168698" y="6021288"/>
            <a:ext cx="6643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</a:t>
            </a:r>
            <a:r>
              <a:rPr lang="en-US" altLang="ja-JP" sz="28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 may constrain the DM properties </a:t>
            </a:r>
            <a:endParaRPr lang="ja-JP" altLang="en-US" sz="2800" dirty="0">
              <a:solidFill>
                <a:srgbClr val="FF3474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0" y="1844824"/>
            <a:ext cx="9144000" cy="4896544"/>
            <a:chOff x="0" y="1844824"/>
            <a:chExt cx="9144000" cy="4896544"/>
          </a:xfrm>
        </p:grpSpPr>
        <p:sp>
          <p:nvSpPr>
            <p:cNvPr id="10" name="正方形/長方形 9"/>
            <p:cNvSpPr/>
            <p:nvPr/>
          </p:nvSpPr>
          <p:spPr>
            <a:xfrm>
              <a:off x="0" y="1844824"/>
              <a:ext cx="9144000" cy="48965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図形グループ 8"/>
            <p:cNvGrpSpPr/>
            <p:nvPr/>
          </p:nvGrpSpPr>
          <p:grpSpPr>
            <a:xfrm>
              <a:off x="1215504" y="1908221"/>
              <a:ext cx="6596856" cy="4833147"/>
              <a:chOff x="1215504" y="1908221"/>
              <a:chExt cx="6596856" cy="4833147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15504" y="1908221"/>
                <a:ext cx="6596856" cy="4833147"/>
              </a:xfrm>
              <a:prstGeom prst="rect">
                <a:avLst/>
              </a:prstGeom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4211960" y="2061051"/>
                <a:ext cx="2710999" cy="40011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2000" dirty="0" smtClean="0">
                    <a:solidFill>
                      <a:srgbClr val="FFFFFF"/>
                    </a:solidFill>
                    <a:latin typeface="ヒラギノ丸ゴ Pro W4" charset="0"/>
                    <a:ea typeface="ヒラギノ丸ゴ Pro W4" charset="0"/>
                    <a:cs typeface="ヒラギノ丸ゴ Pro W4" charset="0"/>
                  </a:rPr>
                  <a:t>CDMSII, 1304.4279</a:t>
                </a:r>
                <a:endParaRPr lang="ja-JP" alt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6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67544" y="836712"/>
            <a:ext cx="8164385" cy="892552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Constraining the dark matter mass and its scattering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cross section through the impacts on neutron stars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95536" y="2168025"/>
            <a:ext cx="8568952" cy="150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Mass-radius relation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with 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the DM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EOS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10000"/>
              </a:lnSpc>
            </a:pP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Cooling in the presence of </a:t>
            </a:r>
            <a:r>
              <a:rPr lang="en-US" altLang="ja-JP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dark matters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10000"/>
              </a:lnSpc>
            </a:pP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</a:t>
            </a:r>
            <a:r>
              <a:rPr lang="en-US" altLang="ja-JP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</a:t>
            </a:r>
            <a:r>
              <a:rPr lang="ja-JP" altLang="en-US" sz="28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　　　　　　　</a:t>
            </a:r>
            <a:r>
              <a:rPr lang="ja-JP" altLang="en-US" sz="28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：</a:t>
            </a:r>
            <a:endParaRPr lang="en-US" altLang="ja-JP" sz="28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9512" y="5046275"/>
            <a:ext cx="877562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dirty="0" err="1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f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) This is not so a new idea, but people have considered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the DM capture by Sun and the Earth since 80’s.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5536" y="3692041"/>
            <a:ext cx="8568952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• </a:t>
            </a:r>
            <a:r>
              <a:rPr lang="en-US" altLang="ja-JP" sz="28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(Asymmetric) dark </a:t>
            </a:r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matter capture in </a:t>
            </a:r>
            <a:r>
              <a:rPr lang="en-US" altLang="ja-JP" sz="2800" dirty="0" smtClean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NSs </a:t>
            </a:r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and  </a:t>
            </a:r>
          </a:p>
          <a:p>
            <a:pPr>
              <a:lnSpc>
                <a:spcPct val="110000"/>
              </a:lnSpc>
            </a:pPr>
            <a:r>
              <a:rPr lang="en-US" altLang="ja-JP" sz="2800" dirty="0">
                <a:solidFill>
                  <a:srgbClr val="FF3474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black hole formation to collapse neutron stars</a:t>
            </a:r>
            <a:endParaRPr lang="ja-JP" altLang="en-US" sz="2800" dirty="0">
              <a:solidFill>
                <a:srgbClr val="FF3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30722_NS+DM=BH___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489764"/>
            <a:ext cx="8496944" cy="61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259632" y="1676400"/>
            <a:ext cx="6624736" cy="1676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6803" name="テキスト ボックス 2"/>
          <p:cNvSpPr txBox="1">
            <a:spLocks noChangeArrowheads="1"/>
          </p:cNvSpPr>
          <p:nvPr/>
        </p:nvSpPr>
        <p:spPr bwMode="auto">
          <a:xfrm>
            <a:off x="2460713" y="764704"/>
            <a:ext cx="42715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Cooling eq. revisited </a:t>
            </a:r>
            <a:endParaRPr lang="ja-JP" altLang="en-US" sz="32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76805" name="Object 2"/>
          <p:cNvGraphicFramePr>
            <a:graphicFrameLocks noChangeAspect="1"/>
          </p:cNvGraphicFramePr>
          <p:nvPr/>
        </p:nvGraphicFramePr>
        <p:xfrm>
          <a:off x="2057400" y="1905000"/>
          <a:ext cx="5018088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72" name="数式" r:id="rId3" imgW="1384300" imgH="368300" progId="Equation.3">
                  <p:embed/>
                </p:oleObj>
              </mc:Choice>
              <mc:Fallback>
                <p:oleObj name="数式" r:id="rId3" imgW="1384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5018088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6" name="テキスト ボックス 8"/>
          <p:cNvSpPr txBox="1">
            <a:spLocks noChangeArrowheads="1"/>
          </p:cNvSpPr>
          <p:nvPr/>
        </p:nvSpPr>
        <p:spPr bwMode="auto">
          <a:xfrm>
            <a:off x="1547813" y="3505200"/>
            <a:ext cx="591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</a:t>
            </a:r>
            <a:r>
              <a:rPr lang="en-US" altLang="ja-JP" sz="2000" dirty="0" err="1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</a:t>
            </a:r>
            <a:r>
              <a:rPr lang="en-US" altLang="ja-JP" sz="2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: heat capacity         L : luminosity</a:t>
            </a:r>
            <a:endParaRPr lang="ja-JP" altLang="en-US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9" name="曲線コネクタ 8"/>
          <p:cNvCxnSpPr/>
          <p:nvPr/>
        </p:nvCxnSpPr>
        <p:spPr>
          <a:xfrm rot="16200000" flipV="1">
            <a:off x="20193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テキスト ボックス 11"/>
          <p:cNvSpPr txBox="1">
            <a:spLocks noChangeArrowheads="1"/>
          </p:cNvSpPr>
          <p:nvPr/>
        </p:nvSpPr>
        <p:spPr bwMode="auto">
          <a:xfrm>
            <a:off x="1905000" y="4757738"/>
            <a:ext cx="223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rgbClr val="79A3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Bulk property</a:t>
            </a:r>
            <a:endParaRPr lang="ja-JP" altLang="en-US" dirty="0" smtClean="0">
              <a:solidFill>
                <a:srgbClr val="79A3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cxnSp>
        <p:nvCxnSpPr>
          <p:cNvPr id="11" name="曲線コネクタ 10"/>
          <p:cNvCxnSpPr/>
          <p:nvPr/>
        </p:nvCxnSpPr>
        <p:spPr>
          <a:xfrm rot="16200000" flipV="1">
            <a:off x="5372100" y="4033838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3" name="テキスト ボックス 16"/>
          <p:cNvSpPr txBox="1">
            <a:spLocks noChangeArrowheads="1"/>
          </p:cNvSpPr>
          <p:nvPr/>
        </p:nvSpPr>
        <p:spPr bwMode="auto">
          <a:xfrm>
            <a:off x="5410200" y="4757738"/>
            <a:ext cx="2005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Microscopic</a:t>
            </a:r>
            <a:endParaRPr lang="ja-JP" alt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76811" name="テキスト ボックス 17"/>
          <p:cNvSpPr txBox="1">
            <a:spLocks noChangeArrowheads="1"/>
          </p:cNvSpPr>
          <p:nvPr/>
        </p:nvSpPr>
        <p:spPr bwMode="auto">
          <a:xfrm>
            <a:off x="893440" y="5715000"/>
            <a:ext cx="7422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dirty="0" smtClean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Particle physics plays the role again</a:t>
            </a:r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!</a:t>
            </a:r>
            <a:r>
              <a:rPr lang="en-US" altLang="ja-JP" sz="2800" dirty="0">
                <a:solidFill>
                  <a:srgbClr val="FF0080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★</a:t>
            </a:r>
            <a:endParaRPr lang="ja-JP" altLang="en-US" sz="2800" dirty="0">
              <a:solidFill>
                <a:srgbClr val="FF0080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25219"/>
              </p:ext>
            </p:extLst>
          </p:nvPr>
        </p:nvGraphicFramePr>
        <p:xfrm>
          <a:off x="6405265" y="2204864"/>
          <a:ext cx="13350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73" name="数式" r:id="rId5" imgW="368300" imgH="203200" progId="Equation.3">
                  <p:embed/>
                </p:oleObj>
              </mc:Choice>
              <mc:Fallback>
                <p:oleObj name="数式" r:id="rId5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265" y="2204864"/>
                        <a:ext cx="133508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71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7864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36512" y="1124744"/>
            <a:ext cx="9144000" cy="5688632"/>
            <a:chOff x="0" y="1124744"/>
            <a:chExt cx="9144000" cy="5688632"/>
          </a:xfrm>
        </p:grpSpPr>
        <p:sp>
          <p:nvSpPr>
            <p:cNvPr id="4" name="正方形/長方形 3"/>
            <p:cNvSpPr/>
            <p:nvPr/>
          </p:nvSpPr>
          <p:spPr>
            <a:xfrm>
              <a:off x="0" y="1124744"/>
              <a:ext cx="9144000" cy="5688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700808"/>
              <a:ext cx="8915400" cy="4699000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5508104" y="1988840"/>
              <a:ext cx="31495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C</a:t>
              </a:r>
              <a:r>
                <a:rPr lang="en-US" altLang="ja-JP" sz="2800" b="1" dirty="0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. </a:t>
              </a:r>
              <a:r>
                <a:rPr lang="en-US" altLang="ja-JP" sz="2800" b="1" dirty="0" err="1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Kouvaris</a:t>
              </a:r>
              <a:r>
                <a:rPr lang="en-US" altLang="ja-JP" sz="2800" b="1" dirty="0" smtClean="0">
                  <a:solidFill>
                    <a:srgbClr val="660066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 (‘10)</a:t>
              </a:r>
              <a:endParaRPr lang="ja-JP" altLang="en-US" sz="2800" b="1" dirty="0">
                <a:solidFill>
                  <a:srgbClr val="660066"/>
                </a:solidFill>
              </a:endParaRPr>
            </a:p>
          </p:txBody>
        </p:sp>
      </p:grpSp>
      <p:sp>
        <p:nvSpPr>
          <p:cNvPr id="78850" name="テキスト ボックス 1"/>
          <p:cNvSpPr txBox="1">
            <a:spLocks noChangeArrowheads="1"/>
          </p:cNvSpPr>
          <p:nvPr/>
        </p:nvSpPr>
        <p:spPr bwMode="auto">
          <a:xfrm>
            <a:off x="1279802" y="838453"/>
            <a:ext cx="65325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600" u="sng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DM heating of </a:t>
            </a:r>
            <a:r>
              <a:rPr lang="en-US" altLang="ja-JP" sz="36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Neutron Star</a:t>
            </a:r>
            <a:endParaRPr lang="ja-JP" altLang="en-US" sz="3600" u="sng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03373"/>
            <a:ext cx="877676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is Neutron Star?</a:t>
            </a: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of Neutron Stars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Stellar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rapid rotation, strong magnetic field and dark matter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</a:p>
        </p:txBody>
      </p:sp>
    </p:spTree>
    <p:extLst>
      <p:ext uri="{BB962C8B-B14F-4D97-AF65-F5344CB8AC3E}">
        <p14:creationId xmlns:p14="http://schemas.microsoft.com/office/powerpoint/2010/main" val="334584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テキスト ボックス 1"/>
          <p:cNvSpPr txBox="1">
            <a:spLocks noChangeArrowheads="1"/>
          </p:cNvSpPr>
          <p:nvPr/>
        </p:nvSpPr>
        <p:spPr bwMode="auto">
          <a:xfrm>
            <a:off x="3516313" y="847725"/>
            <a:ext cx="2063750" cy="5857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Summary </a:t>
            </a:r>
            <a:endParaRPr lang="ja-JP" altLang="en-US" sz="3200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712913"/>
            <a:ext cx="7635424" cy="18528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u="sng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Physics of neutron stars and particle physics</a:t>
            </a:r>
            <a:endParaRPr lang="en-US" altLang="ja-JP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 marL="457200" indent="-457200">
              <a:lnSpc>
                <a:spcPct val="140000"/>
              </a:lnSpc>
              <a:buFontTx/>
              <a:buAutoNum type="arabicPeriod"/>
              <a:defRPr/>
            </a:pPr>
            <a:r>
              <a:rPr lang="en-US" altLang="ja-JP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Neutron star (NS) = Landau’s gigantic nucleus</a:t>
            </a:r>
            <a:endParaRPr lang="en-US" altLang="ja-JP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ja-JP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2. NS = good market for particle physics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3</a:t>
            </a:r>
            <a:r>
              <a:rPr lang="en-US" altLang="ja-JP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. </a:t>
            </a:r>
            <a:r>
              <a:rPr lang="en-US" altLang="ja-JP" dirty="0" smtClean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Future development of the observations</a:t>
            </a:r>
            <a:endParaRPr lang="en-US" altLang="ja-JP" dirty="0">
              <a:solidFill>
                <a:schemeClr val="bg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95536" y="4221088"/>
            <a:ext cx="8365774" cy="584776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New people, new ideas and new results !</a:t>
            </a:r>
            <a:endParaRPr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3491880" y="5445224"/>
            <a:ext cx="22365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감사합니다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1520" y="3933056"/>
            <a:ext cx="8712968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827584" y="4221088"/>
            <a:ext cx="7344816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Concept of matters and space-time</a:t>
            </a:r>
            <a:endParaRPr lang="ja-JP" alt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944313" y="836712"/>
            <a:ext cx="5217272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I</a:t>
            </a:r>
            <a:r>
              <a:rPr lang="en-US" altLang="ja-JP" sz="36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nteresting </a:t>
            </a:r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connection</a:t>
            </a:r>
          </a:p>
          <a:p>
            <a:pPr algn="ctr"/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between</a:t>
            </a:r>
          </a:p>
          <a:p>
            <a:pPr algn="ctr"/>
            <a:r>
              <a:rPr lang="en-US" altLang="ja-JP" sz="36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matters and universe</a:t>
            </a:r>
            <a:endParaRPr lang="ja-JP" altLang="en-US" sz="36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35496" y="2995712"/>
            <a:ext cx="9073008" cy="3185145"/>
            <a:chOff x="35496" y="2995712"/>
            <a:chExt cx="9073008" cy="3185145"/>
          </a:xfrm>
        </p:grpSpPr>
        <p:sp>
          <p:nvSpPr>
            <p:cNvPr id="3" name="下矢印 2"/>
            <p:cNvSpPr/>
            <p:nvPr/>
          </p:nvSpPr>
          <p:spPr>
            <a:xfrm>
              <a:off x="3886200" y="2995712"/>
              <a:ext cx="1371600" cy="1524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テキスト ボックス 3"/>
            <p:cNvSpPr txBox="1">
              <a:spLocks noChangeArrowheads="1"/>
            </p:cNvSpPr>
            <p:nvPr/>
          </p:nvSpPr>
          <p:spPr bwMode="auto">
            <a:xfrm>
              <a:off x="1331640" y="4824512"/>
              <a:ext cx="6500752" cy="70788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4000" dirty="0" smtClean="0">
                  <a:solidFill>
                    <a:srgbClr val="FFFFFF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Physics of Neutron Stars</a:t>
              </a:r>
              <a:endParaRPr lang="ja-JP" altLang="en-US" sz="4000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5496" y="5719192"/>
              <a:ext cx="90730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Harmony of particle, </a:t>
              </a:r>
              <a:r>
                <a:rPr lang="en-US" altLang="ja-JP" dirty="0" err="1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astro</a:t>
              </a:r>
              <a:r>
                <a:rPr lang="en-US" altLang="ja-JP" dirty="0" smtClean="0">
                  <a:solidFill>
                    <a:srgbClr val="FFFF00"/>
                  </a:solidFill>
                  <a:latin typeface="ヒラギノ丸ゴ Pro W4" charset="0"/>
                  <a:ea typeface="ヒラギノ丸ゴ Pro W4" charset="0"/>
                  <a:cs typeface="ヒラギノ丸ゴ Pro W4" charset="0"/>
                </a:rPr>
                <a:t>-, and condensed matter physics</a:t>
              </a: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50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803373"/>
            <a:ext cx="877676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                       </a:t>
            </a:r>
            <a:r>
              <a:rPr lang="en-US" altLang="ja-JP" sz="3200" u="sng" dirty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Content</a:t>
            </a:r>
          </a:p>
          <a:p>
            <a:endParaRPr lang="en-US" altLang="ja-JP" dirty="0" smtClean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§1. Introduction</a:t>
            </a:r>
          </a:p>
          <a:p>
            <a:r>
              <a:rPr lang="en-US" altLang="ja-JP" dirty="0" smtClean="0">
                <a:solidFill>
                  <a:schemeClr val="bg1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chemeClr val="bg1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§2. </a:t>
            </a:r>
            <a:r>
              <a:rPr lang="en-US" altLang="ja-JP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is Neutron Star?</a:t>
            </a: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 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§3.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Various properties of Neutron Stars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Stellar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structure,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mass-and-radius, thermal behavior,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rapid rotation, strong magnetic field and dark matter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     </a:t>
            </a:r>
            <a:endParaRPr lang="en-US" altLang="ja-JP" dirty="0">
              <a:solidFill>
                <a:srgbClr val="7F7F7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  <a:p>
            <a:r>
              <a:rPr lang="en-US" altLang="ja-JP" dirty="0" smtClean="0">
                <a:solidFill>
                  <a:srgbClr val="7F7F7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§4. Summary</a:t>
            </a:r>
            <a:endParaRPr lang="en-US" altLang="ja-JP" dirty="0" smtClean="0">
              <a:solidFill>
                <a:schemeClr val="bg1">
                  <a:lumMod val="50000"/>
                </a:schemeClr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0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テキスト ボックス 1"/>
          <p:cNvSpPr txBox="1">
            <a:spLocks noChangeArrowheads="1"/>
          </p:cNvSpPr>
          <p:nvPr/>
        </p:nvSpPr>
        <p:spPr bwMode="auto">
          <a:xfrm>
            <a:off x="1585975" y="692696"/>
            <a:ext cx="60103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4000" dirty="0" smtClean="0">
                <a:solidFill>
                  <a:srgbClr val="FFFFFF"/>
                </a:solidFill>
                <a:latin typeface="ヒラギノ丸ゴ Pro W4" charset="0"/>
                <a:ea typeface="ヒラギノ丸ゴ Pro W4" charset="0"/>
                <a:cs typeface="ヒラギノ丸ゴ Pro W4" charset="0"/>
              </a:rPr>
              <a:t>What is Neutron Star ?</a:t>
            </a:r>
            <a:endParaRPr lang="ja-JP" altLang="en-US" sz="4000" dirty="0">
              <a:solidFill>
                <a:srgbClr val="FFFFFF"/>
              </a:solidFill>
              <a:latin typeface="ヒラギノ丸ゴ Pro W4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024336" cy="50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0}&amp;=&amp;0  \nonumber \\&#10;m_{q} &amp;\simeq&amp; 1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1"/>
  <p:tag name="PICTUREFILESIZE" val="11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m_{ q}&amp;\simeq&amp; 10 \ {\rm MeV} \nonumber \\&#10;m_{N} &amp;\simeq&amp; 1000 \ {\rm MeV}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6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4 \% &amp;=&amp;  {\rm baryons} \nonumber \\&#10;23 \%&amp;=&amp;  {\rm dark\ matter} \nonumber \\&#10;73 \% &amp;=&amp; {\rm dark\ energy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8910"/>
</p:tagLst>
</file>

<file path=ppt/theme/theme1.xml><?xml version="1.0" encoding="utf-8"?>
<a:theme xmlns:a="http://schemas.openxmlformats.org/drawingml/2006/main" name="Ricepaper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Ricepaper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st Modern">
  <a:themeElements>
    <a:clrScheme name="ジェネシス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Post Modern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ost Moder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X:テンプレート:プレゼンテーション:デザイン:Post Modern</Template>
  <TotalTime>93557</TotalTime>
  <Words>2490</Words>
  <Application>Microsoft Macintosh PowerPoint</Application>
  <PresentationFormat>画面に合わせる (4:3)</PresentationFormat>
  <Paragraphs>498</Paragraphs>
  <Slides>68</Slides>
  <Notes>1</Notes>
  <HiddenSlides>0</HiddenSlides>
  <MMClips>1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68</vt:i4>
      </vt:variant>
    </vt:vector>
  </HeadingPairs>
  <TitlesOfParts>
    <vt:vector size="72" baseType="lpstr">
      <vt:lpstr>Ricepaper</vt:lpstr>
      <vt:lpstr>Post Modern</vt:lpstr>
      <vt:lpstr>Equation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理化学研究所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橘 基</dc:creator>
  <cp:lastModifiedBy>橘 基</cp:lastModifiedBy>
  <cp:revision>2054</cp:revision>
  <cp:lastPrinted>2010-08-30T08:45:28Z</cp:lastPrinted>
  <dcterms:created xsi:type="dcterms:W3CDTF">2011-06-08T03:32:48Z</dcterms:created>
  <dcterms:modified xsi:type="dcterms:W3CDTF">2014-01-16T06:49:01Z</dcterms:modified>
</cp:coreProperties>
</file>