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3" r:id="rId3"/>
    <p:sldId id="318" r:id="rId4"/>
    <p:sldId id="261" r:id="rId5"/>
    <p:sldId id="338" r:id="rId6"/>
    <p:sldId id="319" r:id="rId7"/>
    <p:sldId id="298" r:id="rId8"/>
    <p:sldId id="321" r:id="rId9"/>
    <p:sldId id="324" r:id="rId10"/>
    <p:sldId id="305" r:id="rId11"/>
    <p:sldId id="313" r:id="rId12"/>
    <p:sldId id="314" r:id="rId13"/>
    <p:sldId id="332" r:id="rId14"/>
    <p:sldId id="316" r:id="rId15"/>
    <p:sldId id="279" r:id="rId16"/>
    <p:sldId id="268" r:id="rId17"/>
    <p:sldId id="333" r:id="rId18"/>
    <p:sldId id="334" r:id="rId19"/>
    <p:sldId id="335" r:id="rId20"/>
    <p:sldId id="336" r:id="rId21"/>
    <p:sldId id="337" r:id="rId22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2" autoAdjust="0"/>
    <p:restoredTop sz="94342" autoAdjust="0"/>
  </p:normalViewPr>
  <p:slideViewPr>
    <p:cSldViewPr>
      <p:cViewPr varScale="1">
        <p:scale>
          <a:sx n="87" d="100"/>
          <a:sy n="87" d="100"/>
        </p:scale>
        <p:origin x="-121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4B223-27AF-4083-B25F-09DB6273EDFE}" type="datetimeFigureOut">
              <a:rPr lang="ko-KR" altLang="en-US" smtClean="0"/>
              <a:pPr/>
              <a:t>2014-01-17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0865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9" y="9440865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96F21-AD98-4153-82DE-FEBB66C864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560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51262-39DE-40E4-831B-21D02EA09531}" type="datetimeFigureOut">
              <a:rPr lang="ko-KR" altLang="en-US" smtClean="0"/>
              <a:pPr/>
              <a:t>2014-01-17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111C5-2C68-47E2-97B8-6B7F6996AF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02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428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7FB5-8A12-4D77-B19A-1D2433C2B0C6}" type="datetime1">
              <a:rPr lang="ko-KR" altLang="en-US" smtClean="0"/>
              <a:t>2014-01-17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4688-8BC2-4F0B-AF7D-18174172E302}" type="datetime1">
              <a:rPr lang="ko-KR" altLang="en-US" smtClean="0"/>
              <a:t>2014-01-17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0217-1610-4864-A679-F840957054C0}" type="datetime1">
              <a:rPr lang="ko-KR" altLang="en-US" smtClean="0"/>
              <a:t>2014-01-17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0B81-3908-49EE-B610-E62889CFE4CC}" type="datetime1">
              <a:rPr lang="ko-KR" altLang="en-US" smtClean="0"/>
              <a:t>2014-01-17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9D8B-6BDE-4CF2-8769-A4763BD9DEF8}" type="datetime1">
              <a:rPr lang="ko-KR" altLang="en-US" smtClean="0"/>
              <a:t>2014-01-17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6D37-6D8F-4D41-A46A-A57649C80B12}" type="datetime1">
              <a:rPr lang="ko-KR" altLang="en-US" smtClean="0"/>
              <a:t>2014-01-17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E38-E9BE-4A36-886B-E1813661A762}" type="datetime1">
              <a:rPr lang="ko-KR" altLang="en-US" smtClean="0"/>
              <a:t>2014-01-17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8EDC-382A-4348-A3B2-B9A5AC678944}" type="datetime1">
              <a:rPr lang="ko-KR" altLang="en-US" smtClean="0"/>
              <a:t>2014-01-17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B206-9C8F-4E3A-B01A-FD57B74538CA}" type="datetime1">
              <a:rPr lang="ko-KR" altLang="en-US" smtClean="0"/>
              <a:t>2014-01-17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B42F-3178-4A97-90A4-282D72F0930B}" type="datetime1">
              <a:rPr lang="ko-KR" altLang="en-US" smtClean="0"/>
              <a:t>2014-01-17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38F0-B7E6-4AB9-A57D-32AD5358CBB4}" type="datetime1">
              <a:rPr lang="ko-KR" altLang="en-US" smtClean="0"/>
              <a:t>2014-01-17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FA134-BDE0-4140-BCB2-0570F0F1A6BF}" type="datetime1">
              <a:rPr lang="ko-KR" altLang="en-US" smtClean="0"/>
              <a:t>2014-01-17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209.008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520280"/>
          </a:xfrm>
        </p:spPr>
        <p:txBody>
          <a:bodyPr>
            <a:noAutofit/>
          </a:bodyPr>
          <a:lstStyle/>
          <a:p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</a:rPr>
              <a:t>Nuclear Symmetry Energy from QCD Sum Rule</a:t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ko-KR" sz="1800" b="1" u="sng" dirty="0" smtClean="0">
                <a:hlinkClick r:id="rId3"/>
              </a:rPr>
              <a:t/>
            </a:r>
            <a:br>
              <a:rPr lang="en-US" altLang="ko-KR" sz="1800" b="1" u="sng" dirty="0" smtClean="0">
                <a:hlinkClick r:id="rId3"/>
              </a:rPr>
            </a:br>
            <a:r>
              <a:rPr lang="en-US" altLang="ko-KR" sz="1800" b="1" dirty="0" smtClean="0"/>
              <a:t>Phys. Rev</a:t>
            </a:r>
            <a:r>
              <a:rPr lang="en-US" altLang="ko-KR" sz="1800" b="1" dirty="0"/>
              <a:t>. C87 (2013) 015204 </a:t>
            </a:r>
            <a:r>
              <a:rPr lang="en-US" altLang="ko-KR" sz="1800" b="1" dirty="0" smtClean="0"/>
              <a:t>(</a:t>
            </a:r>
            <a:r>
              <a:rPr lang="en-US" altLang="ko-KR" sz="1800" b="1" u="sng" dirty="0">
                <a:hlinkClick r:id="rId3"/>
              </a:rPr>
              <a:t>arXiv:1209.0080</a:t>
            </a:r>
            <a:r>
              <a:rPr lang="en-US" altLang="ko-KR" sz="1800" b="1" dirty="0" smtClean="0"/>
              <a:t>)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altLang="ko-KR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  <a:t>Saga-</a:t>
            </a:r>
            <a:r>
              <a:rPr lang="en-US" altLang="ko-KR" sz="2000" dirty="0" err="1" smtClean="0">
                <a:solidFill>
                  <a:schemeClr val="tx2">
                    <a:lumMod val="75000"/>
                  </a:schemeClr>
                </a:solidFill>
              </a:rPr>
              <a:t>Yonsei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  <a:t>Workshop</a:t>
            </a:r>
            <a:r>
              <a:rPr lang="en-US" altLang="ko-K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en-US" altLang="ko-K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ko-K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January 17, 2014</a:t>
            </a:r>
            <a:endParaRPr lang="ko-KR" alt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7992888" cy="2448272"/>
          </a:xfrm>
        </p:spPr>
        <p:txBody>
          <a:bodyPr>
            <a:noAutofit/>
          </a:bodyPr>
          <a:lstStyle/>
          <a:p>
            <a:r>
              <a:rPr lang="en-US" altLang="ko-KR" sz="2400" dirty="0" err="1" smtClean="0">
                <a:solidFill>
                  <a:schemeClr val="tx2">
                    <a:lumMod val="50000"/>
                  </a:schemeClr>
                </a:solidFill>
              </a:rPr>
              <a:t>Kie</a:t>
            </a: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</a:rPr>
              <a:t> Sang JEONG</a:t>
            </a:r>
          </a:p>
          <a:p>
            <a:endParaRPr lang="en-US" altLang="ko-KR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</a:rPr>
              <a:t>Su </a:t>
            </a:r>
            <a:r>
              <a:rPr lang="en-US" altLang="ko-KR" sz="2400" dirty="0" err="1" smtClean="0">
                <a:solidFill>
                  <a:schemeClr val="tx2">
                    <a:lumMod val="50000"/>
                  </a:schemeClr>
                </a:solidFill>
              </a:rPr>
              <a:t>Houng</a:t>
            </a: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</a:rPr>
              <a:t> LEE </a:t>
            </a:r>
          </a:p>
          <a:p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</a:rPr>
              <a:t>(Theoretical Nuclear and Hadron Physics Group)</a:t>
            </a:r>
          </a:p>
          <a:p>
            <a:endParaRPr lang="ko-KR" alt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altLang="ko-KR" sz="2800" dirty="0" smtClean="0">
                <a:solidFill>
                  <a:schemeClr val="tx2"/>
                </a:solidFill>
              </a:rPr>
              <a:t>                         </a:t>
            </a:r>
            <a:r>
              <a:rPr lang="en-US" altLang="ko-KR" sz="2800" dirty="0" err="1" smtClean="0">
                <a:solidFill>
                  <a:schemeClr val="tx2"/>
                </a:solidFill>
              </a:rPr>
              <a:t>Yonsei</a:t>
            </a:r>
            <a:r>
              <a:rPr lang="en-US" altLang="ko-KR" sz="2800" dirty="0" smtClean="0">
                <a:solidFill>
                  <a:schemeClr val="tx2"/>
                </a:solidFill>
              </a:rPr>
              <a:t> University</a:t>
            </a:r>
            <a:endParaRPr lang="ko-KR" altLang="en-US" sz="2800" dirty="0">
              <a:solidFill>
                <a:schemeClr val="tx2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213122"/>
            <a:ext cx="1080120" cy="1080120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  <p:transition advTm="2375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4-quark Operator Product Expansion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539552" y="996471"/>
            <a:ext cx="8229600" cy="5400600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By using </a:t>
            </a:r>
            <a:r>
              <a:rPr lang="en-US" altLang="ko-KR" sz="2000" b="1" dirty="0" err="1" smtClean="0"/>
              <a:t>Fierz</a:t>
            </a:r>
            <a:r>
              <a:rPr lang="en-US" altLang="ko-KR" sz="2000" b="1" dirty="0" smtClean="0"/>
              <a:t> rearrangement </a:t>
            </a:r>
            <a:r>
              <a:rPr lang="en-US" altLang="ko-KR" sz="2000" dirty="0" smtClean="0"/>
              <a:t>we have found </a:t>
            </a:r>
            <a:r>
              <a:rPr lang="en-US" altLang="ko-KR" sz="2000" b="1" dirty="0" smtClean="0"/>
              <a:t>the exact four-quark operators </a:t>
            </a:r>
            <a:r>
              <a:rPr lang="en-US" altLang="ko-KR" sz="2000" dirty="0" smtClean="0"/>
              <a:t>in the nucleon sum rule</a:t>
            </a:r>
          </a:p>
          <a:p>
            <a:endParaRPr lang="en-US" altLang="ko-KR" sz="2000" b="1" dirty="0" smtClean="0"/>
          </a:p>
          <a:p>
            <a:endParaRPr lang="en-US" altLang="ko-KR" sz="2000" b="1" dirty="0" smtClean="0"/>
          </a:p>
          <a:p>
            <a:endParaRPr lang="en-US" altLang="ko-KR" sz="2000" b="1" dirty="0" smtClean="0"/>
          </a:p>
          <a:p>
            <a:endParaRPr lang="en-US" altLang="ko-KR" sz="2000" dirty="0" smtClean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297" y="2417155"/>
            <a:ext cx="3351482" cy="31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355975" y="2316116"/>
            <a:ext cx="478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With constraint from `zero identity’ and  assumed P, T symmetry of medium ground state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4" y="3101763"/>
            <a:ext cx="648956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331514" y="3493162"/>
            <a:ext cx="6350182" cy="1080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367019" y="4873430"/>
            <a:ext cx="649037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Among these, </a:t>
            </a:r>
            <a:r>
              <a:rPr lang="en-US" altLang="ko-KR" sz="1600" dirty="0">
                <a:solidFill>
                  <a:schemeClr val="accent1"/>
                </a:solidFill>
              </a:rPr>
              <a:t>except </a:t>
            </a:r>
            <a:r>
              <a:rPr lang="en-US" altLang="ko-KR" sz="1600" dirty="0" smtClean="0">
                <a:solidFill>
                  <a:schemeClr val="accent1"/>
                </a:solidFill>
              </a:rPr>
              <a:t>for            </a:t>
            </a:r>
            <a:r>
              <a:rPr lang="en-US" altLang="ko-KR" sz="1600" dirty="0" smtClean="0"/>
              <a:t>                   </a:t>
            </a:r>
            <a:r>
              <a:rPr lang="en-US" altLang="ko-KR" sz="1600" dirty="0"/>
              <a:t>,                                  </a:t>
            </a:r>
            <a:r>
              <a:rPr lang="en-US" altLang="ko-KR" sz="1600" dirty="0">
                <a:solidFill>
                  <a:srgbClr val="FF0000"/>
                </a:solidFill>
              </a:rPr>
              <a:t>all </a:t>
            </a:r>
            <a:r>
              <a:rPr lang="en-US" altLang="ko-KR" sz="1600" dirty="0" smtClean="0">
                <a:solidFill>
                  <a:srgbClr val="FF0000"/>
                </a:solidFill>
              </a:rPr>
              <a:t>proton expectation value of twist-4 </a:t>
            </a:r>
            <a:r>
              <a:rPr lang="en-US" altLang="ko-KR" sz="1600" dirty="0">
                <a:solidFill>
                  <a:srgbClr val="FF0000"/>
                </a:solidFill>
              </a:rPr>
              <a:t>operators can be estimated from experiment (DIS</a:t>
            </a:r>
            <a:r>
              <a:rPr lang="en-US" altLang="ko-KR" sz="1600" dirty="0" smtClean="0">
                <a:solidFill>
                  <a:srgbClr val="FF0000"/>
                </a:solidFill>
              </a:rPr>
              <a:t>)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331514" y="4862897"/>
            <a:ext cx="6603036" cy="8415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Shape 40"/>
          <p:cNvCxnSpPr>
            <a:stCxn id="13" idx="3"/>
            <a:endCxn id="28" idx="3"/>
          </p:cNvCxnSpPr>
          <p:nvPr/>
        </p:nvCxnSpPr>
        <p:spPr>
          <a:xfrm>
            <a:off x="7681696" y="4033222"/>
            <a:ext cx="252854" cy="1250440"/>
          </a:xfrm>
          <a:prstGeom prst="bentConnector3">
            <a:avLst>
              <a:gd name="adj1" fmla="val 190408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84" y="4912727"/>
            <a:ext cx="2088232" cy="24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96" y="4912727"/>
            <a:ext cx="1800200" cy="22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33" y="1772816"/>
            <a:ext cx="74739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979712" y="1052736"/>
            <a:ext cx="2583496" cy="31886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905947" y="1772816"/>
            <a:ext cx="7443236" cy="47625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388673" y="2366242"/>
            <a:ext cx="1373873" cy="25386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857757" y="2417155"/>
            <a:ext cx="3450028" cy="31446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advTm="838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28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Twist-4 operator from DIS data</a:t>
            </a:r>
            <a:endParaRPr lang="ko-KR" altLang="en-US" sz="3200" dirty="0"/>
          </a:p>
        </p:txBody>
      </p:sp>
      <p:sp>
        <p:nvSpPr>
          <p:cNvPr id="25" name="내용 개체 틀 24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01419"/>
          </a:xfrm>
        </p:spPr>
        <p:txBody>
          <a:bodyPr>
            <a:normAutofit/>
          </a:bodyPr>
          <a:lstStyle/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653136"/>
            <a:ext cx="7724154" cy="140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971600" y="4797152"/>
            <a:ext cx="2664296" cy="10801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590353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683568" y="1700808"/>
            <a:ext cx="331236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162880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(SHL et al., Physics Letter B 312 (1993) 351-357)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5100" y="4283223"/>
            <a:ext cx="2750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Where, K</a:t>
            </a:r>
            <a:r>
              <a:rPr lang="en-US" altLang="ko-KR" sz="1050" dirty="0" smtClean="0"/>
              <a:t>u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K</a:t>
            </a:r>
            <a:r>
              <a:rPr lang="en-US" altLang="ko-KR" sz="1050" dirty="0" err="1" smtClean="0"/>
              <a:t>d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K</a:t>
            </a:r>
            <a:r>
              <a:rPr lang="en-US" altLang="ko-KR" sz="1100" dirty="0" err="1" smtClean="0"/>
              <a:t>ud</a:t>
            </a:r>
            <a:r>
              <a:rPr lang="en-US" altLang="ko-KR" sz="1400" dirty="0" smtClean="0"/>
              <a:t> are</a:t>
            </a:r>
            <a:endParaRPr lang="ko-KR" alt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074930" y="60297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From these result…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4572000" y="4797152"/>
            <a:ext cx="2664296" cy="10801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57912"/>
            <a:ext cx="7592392" cy="160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2915816" y="2669142"/>
            <a:ext cx="360040" cy="14079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3434563" y="2669142"/>
            <a:ext cx="4793316" cy="14185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꺾인 연결선 20"/>
          <p:cNvCxnSpPr>
            <a:stCxn id="11" idx="1"/>
            <a:endCxn id="29" idx="2"/>
          </p:cNvCxnSpPr>
          <p:nvPr/>
        </p:nvCxnSpPr>
        <p:spPr>
          <a:xfrm rot="10800000" flipH="1">
            <a:off x="971600" y="4077072"/>
            <a:ext cx="2124236" cy="1260141"/>
          </a:xfrm>
          <a:prstGeom prst="bentConnector4">
            <a:avLst>
              <a:gd name="adj1" fmla="val -19868"/>
              <a:gd name="adj2" fmla="val 85383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꺾인 연결선 20"/>
          <p:cNvCxnSpPr>
            <a:stCxn id="20" idx="0"/>
            <a:endCxn id="29" idx="2"/>
          </p:cNvCxnSpPr>
          <p:nvPr/>
        </p:nvCxnSpPr>
        <p:spPr>
          <a:xfrm rot="16200000" flipV="1">
            <a:off x="4139952" y="3032956"/>
            <a:ext cx="720081" cy="2808312"/>
          </a:xfrm>
          <a:prstGeom prst="bentConnector3">
            <a:avLst>
              <a:gd name="adj1" fmla="val 7442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  <p:transition advTm="10255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484784"/>
            <a:ext cx="7205042" cy="256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Twist-4 operator from DIS data</a:t>
            </a:r>
            <a:endParaRPr lang="ko-KR" altLang="en-US" sz="3200" dirty="0"/>
          </a:p>
        </p:txBody>
      </p:sp>
      <p:sp>
        <p:nvSpPr>
          <p:cNvPr id="25" name="내용 개체 틀 24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Table for Twist-4 matrix elements for the nucleon SR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 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899592" y="1520788"/>
            <a:ext cx="7200800" cy="20882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꺾인 연결선 33"/>
          <p:cNvCxnSpPr>
            <a:stCxn id="32" idx="3"/>
            <a:endCxn id="30" idx="3"/>
          </p:cNvCxnSpPr>
          <p:nvPr/>
        </p:nvCxnSpPr>
        <p:spPr>
          <a:xfrm flipV="1">
            <a:off x="7739018" y="2564904"/>
            <a:ext cx="361374" cy="2148905"/>
          </a:xfrm>
          <a:prstGeom prst="bentConnector3">
            <a:avLst>
              <a:gd name="adj1" fmla="val 163259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971600" y="1592796"/>
            <a:ext cx="7056784" cy="97210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051719" y="5877272"/>
            <a:ext cx="525658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Only </a:t>
            </a:r>
            <a:r>
              <a:rPr lang="en-US" altLang="ko-KR" b="1" dirty="0" smtClean="0"/>
              <a:t>first set </a:t>
            </a:r>
            <a:r>
              <a:rPr lang="en-US" altLang="ko-KR" dirty="0" smtClean="0"/>
              <a:t>gives physically meaningful results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051719" y="5890574"/>
            <a:ext cx="5184577" cy="360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꺾인 연결선 19"/>
          <p:cNvCxnSpPr>
            <a:stCxn id="10" idx="1"/>
            <a:endCxn id="18" idx="1"/>
          </p:cNvCxnSpPr>
          <p:nvPr/>
        </p:nvCxnSpPr>
        <p:spPr>
          <a:xfrm rot="10800000" flipH="1" flipV="1">
            <a:off x="971599" y="2078850"/>
            <a:ext cx="1080119" cy="3991744"/>
          </a:xfrm>
          <a:prstGeom prst="bentConnector3">
            <a:avLst>
              <a:gd name="adj1" fmla="val -58609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18" y="3724012"/>
            <a:ext cx="5400600" cy="204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직사각형 31"/>
          <p:cNvSpPr/>
          <p:nvPr/>
        </p:nvSpPr>
        <p:spPr>
          <a:xfrm>
            <a:off x="7308304" y="3741701"/>
            <a:ext cx="430714" cy="194421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직선 연결선 27"/>
          <p:cNvCxnSpPr/>
          <p:nvPr/>
        </p:nvCxnSpPr>
        <p:spPr>
          <a:xfrm>
            <a:off x="971600" y="2708920"/>
            <a:ext cx="6948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  <p:transition advTm="102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0" y="2052835"/>
            <a:ext cx="3921998" cy="46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02426" y="980728"/>
            <a:ext cx="4100264" cy="5145435"/>
          </a:xfrm>
        </p:spPr>
        <p:txBody>
          <a:bodyPr>
            <a:normAutofit/>
          </a:bodyPr>
          <a:lstStyle/>
          <a:p>
            <a:r>
              <a:rPr lang="en-US" altLang="ko-KR" sz="2000" b="1" dirty="0" err="1" smtClean="0"/>
              <a:t>Iso</a:t>
            </a:r>
            <a:r>
              <a:rPr lang="en-US" altLang="ko-KR" sz="2000" b="1" dirty="0" smtClean="0"/>
              <a:t>-vector</a:t>
            </a:r>
            <a:r>
              <a:rPr lang="en-US" altLang="ko-KR" sz="2000" dirty="0" smtClean="0"/>
              <a:t> </a:t>
            </a:r>
            <a:r>
              <a:rPr lang="en-US" altLang="ko-KR" sz="2000" dirty="0" smtClean="0">
                <a:solidFill>
                  <a:schemeClr val="accent1">
                    <a:lumMod val="75000"/>
                  </a:schemeClr>
                </a:solidFill>
              </a:rPr>
              <a:t>scalar</a:t>
            </a:r>
            <a:r>
              <a:rPr lang="en-US" altLang="ko-KR" sz="2000" dirty="0" smtClean="0"/>
              <a:t> / </a:t>
            </a:r>
            <a:r>
              <a:rPr lang="en-US" altLang="ko-KR" sz="2000" dirty="0">
                <a:solidFill>
                  <a:srgbClr val="FF0000"/>
                </a:solidFill>
              </a:rPr>
              <a:t>v</a:t>
            </a:r>
            <a:r>
              <a:rPr lang="en-US" altLang="ko-KR" sz="2000" dirty="0" smtClean="0">
                <a:solidFill>
                  <a:srgbClr val="FF0000"/>
                </a:solidFill>
              </a:rPr>
              <a:t>ector</a:t>
            </a:r>
            <a:r>
              <a:rPr lang="en-US" altLang="ko-KR" sz="2000" dirty="0" smtClean="0"/>
              <a:t> decomposition of        Nuclear Symmetry Energy</a:t>
            </a:r>
            <a:endParaRPr lang="ko-KR" altLang="en-US" sz="20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172272" cy="5400600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RMFT result </a:t>
            </a:r>
          </a:p>
          <a:p>
            <a:endParaRPr lang="en-US" altLang="ko-KR" sz="2400" b="1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000" dirty="0" smtClean="0"/>
          </a:p>
          <a:p>
            <a:endParaRPr lang="en-US" altLang="ko-KR" sz="2400" dirty="0" smtClean="0"/>
          </a:p>
          <a:p>
            <a:endParaRPr lang="en-US" altLang="ko-KR" sz="1100" dirty="0" smtClean="0"/>
          </a:p>
          <a:p>
            <a:r>
              <a:rPr lang="en-US" altLang="ko-KR" sz="2000" dirty="0" smtClean="0"/>
              <a:t>In the result without twist-4 ops., both self energies give </a:t>
            </a:r>
            <a:r>
              <a:rPr lang="en-US" altLang="ko-KR" sz="2000" b="1" dirty="0" smtClean="0">
                <a:solidFill>
                  <a:schemeClr val="tx2"/>
                </a:solidFill>
              </a:rPr>
              <a:t>weak contribution</a:t>
            </a:r>
          </a:p>
          <a:p>
            <a:endParaRPr lang="en-US" altLang="ko-KR" sz="600" b="1" dirty="0" smtClean="0">
              <a:solidFill>
                <a:schemeClr val="tx2"/>
              </a:solidFill>
            </a:endParaRPr>
          </a:p>
          <a:p>
            <a:r>
              <a:rPr lang="en-US" altLang="ko-KR" sz="2200" b="1" dirty="0" smtClean="0"/>
              <a:t>Which part gives reduction to Symmetry energy in our QCD sum rule?</a:t>
            </a:r>
            <a:endParaRPr lang="ko-KR" altLang="en-US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08113" y="2567359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Vector</a:t>
            </a:r>
            <a:r>
              <a:rPr lang="en-US" altLang="ko-KR" sz="1600" dirty="0" smtClean="0"/>
              <a:t> meson exchange -&gt;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Repulsive</a:t>
            </a:r>
          </a:p>
          <a:p>
            <a:r>
              <a:rPr lang="en-US" altLang="ko-KR" sz="1600" dirty="0" smtClean="0">
                <a:solidFill>
                  <a:srgbClr val="002060"/>
                </a:solidFill>
              </a:rPr>
              <a:t>Scalar</a:t>
            </a:r>
            <a:r>
              <a:rPr lang="en-US" altLang="ko-KR" sz="1600" dirty="0" smtClean="0"/>
              <a:t> meson exchange -&gt; 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</a:rPr>
              <a:t>Attractive</a:t>
            </a:r>
            <a:endParaRPr lang="ko-KR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1962" y="3152134"/>
            <a:ext cx="4320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V.Baran</a:t>
            </a:r>
            <a:r>
              <a:rPr lang="en-US" altLang="ko-KR" sz="1400" dirty="0" smtClean="0"/>
              <a:t>, et al. Physics Reports 410 (2005) 335–466)</a:t>
            </a:r>
            <a:endParaRPr lang="ko-KR" altLang="en-US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37" y="1870084"/>
            <a:ext cx="2808312" cy="66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204257" y="2086108"/>
            <a:ext cx="216024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689930" y="2086108"/>
            <a:ext cx="216024" cy="2880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124137" y="153153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/>
              <a:t>Iso</a:t>
            </a:r>
            <a:r>
              <a:rPr lang="en-US" altLang="ko-KR" sz="1600" b="1" dirty="0" smtClean="0"/>
              <a:t>-vector</a:t>
            </a:r>
            <a:r>
              <a:rPr lang="en-US" altLang="ko-KR" sz="1600" dirty="0" smtClean="0"/>
              <a:t> meson exchange </a:t>
            </a:r>
            <a:endParaRPr lang="ko-KR" altLang="en-US" sz="1600" dirty="0"/>
          </a:p>
        </p:txBody>
      </p:sp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20472" cy="692696"/>
          </a:xfrm>
        </p:spPr>
        <p:txBody>
          <a:bodyPr>
            <a:no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Nuclear Symmetry Energy with Twist-4 ops. </a:t>
            </a:r>
            <a:endParaRPr lang="ko-KR" alt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980121" y="4836453"/>
            <a:ext cx="396044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/>
              <a:t>Contribution of Twist-4 </a:t>
            </a:r>
            <a:r>
              <a:rPr lang="en-US" altLang="ko-KR" sz="2200" b="1" dirty="0"/>
              <a:t>Ops. </a:t>
            </a:r>
            <a:r>
              <a:rPr lang="en-US" altLang="ko-KR" sz="2200" b="1" dirty="0" smtClean="0"/>
              <a:t> mimics </a:t>
            </a:r>
            <a:r>
              <a:rPr lang="en-US" altLang="ko-KR" sz="2200" b="1" dirty="0" smtClean="0">
                <a:solidFill>
                  <a:srgbClr val="FF0000"/>
                </a:solidFill>
              </a:rPr>
              <a:t>rho</a:t>
            </a:r>
            <a:r>
              <a:rPr lang="en-US" altLang="ko-KR" sz="2200" b="1" dirty="0" smtClean="0"/>
              <a:t>-</a:t>
            </a:r>
            <a:r>
              <a:rPr lang="en-US" altLang="ko-KR" sz="2200" b="1" dirty="0" smtClean="0">
                <a:solidFill>
                  <a:schemeClr val="accent1">
                    <a:lumMod val="75000"/>
                  </a:schemeClr>
                </a:solidFill>
              </a:rPr>
              <a:t>delta</a:t>
            </a:r>
            <a:r>
              <a:rPr lang="en-US" altLang="ko-KR" sz="2200" b="1" dirty="0" smtClean="0"/>
              <a:t> meson exchange channel in RMFT</a:t>
            </a:r>
            <a:endParaRPr lang="ko-KR" altLang="en-US" sz="2200" b="1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9" y="2042140"/>
            <a:ext cx="3970697" cy="473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974921" y="2452124"/>
            <a:ext cx="3178162" cy="2813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962245" y="5250552"/>
            <a:ext cx="3178162" cy="27979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꺾인 연결선 19"/>
          <p:cNvCxnSpPr>
            <a:stCxn id="16" idx="3"/>
            <a:endCxn id="17" idx="1"/>
          </p:cNvCxnSpPr>
          <p:nvPr/>
        </p:nvCxnSpPr>
        <p:spPr>
          <a:xfrm>
            <a:off x="4153083" y="2592807"/>
            <a:ext cx="827038" cy="279764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4427" y="4498977"/>
            <a:ext cx="1400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V="1">
            <a:off x="147998" y="2727580"/>
            <a:ext cx="461665" cy="17713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1200" dirty="0" err="1" smtClean="0">
                <a:latin typeface="Arial" pitchFamily="34" charset="0"/>
                <a:cs typeface="Arial" pitchFamily="34" charset="0"/>
              </a:rPr>
              <a:t>sym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꺾인 연결선 28"/>
          <p:cNvCxnSpPr>
            <a:stCxn id="24" idx="3"/>
            <a:endCxn id="17" idx="2"/>
          </p:cNvCxnSpPr>
          <p:nvPr/>
        </p:nvCxnSpPr>
        <p:spPr>
          <a:xfrm>
            <a:off x="4140407" y="5390451"/>
            <a:ext cx="2819934" cy="553998"/>
          </a:xfrm>
          <a:prstGeom prst="bentConnector4">
            <a:avLst>
              <a:gd name="adj1" fmla="val 9900"/>
              <a:gd name="adj2" fmla="val 141264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88659"/>
      </p:ext>
    </p:extLst>
  </p:cSld>
  <p:clrMapOvr>
    <a:masterClrMapping/>
  </p:clrMapOvr>
  <p:transition advTm="102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DIS data will be improved</a:t>
            </a:r>
            <a:endParaRPr lang="ko-KR" altLang="en-US" sz="3200" dirty="0"/>
          </a:p>
        </p:txBody>
      </p:sp>
      <p:sp>
        <p:nvSpPr>
          <p:cNvPr id="25" name="내용 개체 틀 24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58811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Table for Twist-4 matrix elements has some uncertainty</a:t>
            </a:r>
          </a:p>
          <a:p>
            <a:r>
              <a:rPr lang="en-US" altLang="ko-KR" sz="2400" dirty="0" smtClean="0"/>
              <a:t>Jefferson </a:t>
            </a:r>
            <a:r>
              <a:rPr lang="en-US" altLang="ko-KR" sz="2400" dirty="0"/>
              <a:t>Lab has a plan for </a:t>
            </a:r>
            <a:r>
              <a:rPr lang="en-US" altLang="ko-KR" sz="2400" b="1" dirty="0"/>
              <a:t>accelerator upgrade </a:t>
            </a:r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en-US" altLang="ko-KR" sz="2400" dirty="0"/>
              <a:t>This plan </a:t>
            </a:r>
            <a:r>
              <a:rPr lang="en-US" altLang="ko-KR" sz="2400" dirty="0">
                <a:solidFill>
                  <a:srgbClr val="FF0000"/>
                </a:solidFill>
              </a:rPr>
              <a:t>will lead to more precise structure functions for </a:t>
            </a:r>
            <a:r>
              <a:rPr lang="en-US" altLang="ko-KR" sz="2400" dirty="0" smtClean="0">
                <a:solidFill>
                  <a:srgbClr val="FF0000"/>
                </a:solidFill>
              </a:rPr>
              <a:t>Twist-4 </a:t>
            </a:r>
            <a:r>
              <a:rPr lang="en-US" altLang="ko-KR" sz="2400" dirty="0">
                <a:solidFill>
                  <a:srgbClr val="FF0000"/>
                </a:solidFill>
              </a:rPr>
              <a:t>matrix </a:t>
            </a:r>
            <a:r>
              <a:rPr lang="en-US" altLang="ko-KR" sz="2400" dirty="0" smtClean="0">
                <a:solidFill>
                  <a:srgbClr val="FF0000"/>
                </a:solidFill>
              </a:rPr>
              <a:t>elements</a:t>
            </a:r>
            <a:endParaRPr lang="en-US" altLang="ko-KR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545" y="2023229"/>
            <a:ext cx="5472608" cy="333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460" y="3349372"/>
            <a:ext cx="5708777" cy="68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625461" y="3349372"/>
            <a:ext cx="5708776" cy="68177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</p:cSld>
  <p:clrMapOvr>
    <a:masterClrMapping/>
  </p:clrMapOvr>
  <p:transition advTm="102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At extremely high density?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499992" y="1052736"/>
            <a:ext cx="4392488" cy="5472608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The </a:t>
            </a:r>
            <a:r>
              <a:rPr lang="en-US" altLang="ko-KR" sz="2000" dirty="0"/>
              <a:t>origin of nuclear reaction </a:t>
            </a:r>
            <a:r>
              <a:rPr lang="en-US" altLang="ko-KR" sz="2000" dirty="0" smtClean="0"/>
              <a:t>in </a:t>
            </a:r>
            <a:r>
              <a:rPr lang="en-US" altLang="ko-KR" sz="2000" dirty="0" smtClean="0">
                <a:solidFill>
                  <a:srgbClr val="FF0000"/>
                </a:solidFill>
              </a:rPr>
              <a:t>asymmetric matter </a:t>
            </a:r>
            <a:r>
              <a:rPr lang="en-US" altLang="ko-KR" sz="2000" dirty="0" smtClean="0"/>
              <a:t>may comes from </a:t>
            </a:r>
            <a:r>
              <a:rPr lang="en-US" altLang="ko-KR" sz="2000" dirty="0" smtClean="0">
                <a:solidFill>
                  <a:srgbClr val="FF0000"/>
                </a:solidFill>
              </a:rPr>
              <a:t>Multi-quark operators like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Twist-4 ops.</a:t>
            </a:r>
            <a:r>
              <a:rPr lang="en-US" altLang="ko-KR" sz="2000" b="1" dirty="0" smtClean="0"/>
              <a:t> </a:t>
            </a:r>
          </a:p>
          <a:p>
            <a:endParaRPr lang="en-US" altLang="ko-KR" sz="1600" dirty="0"/>
          </a:p>
          <a:p>
            <a:r>
              <a:rPr lang="en-US" altLang="ko-KR" sz="2000" dirty="0" smtClean="0"/>
              <a:t>At high density, phase of </a:t>
            </a:r>
            <a:r>
              <a:rPr lang="en-US" altLang="ko-KR" sz="2000" b="1" dirty="0" smtClean="0"/>
              <a:t>nuclear matter may become quark phase</a:t>
            </a:r>
            <a:r>
              <a:rPr lang="en-US" altLang="ko-KR" sz="2000" dirty="0" smtClean="0"/>
              <a:t>, and the dominating dynamics will be </a:t>
            </a:r>
            <a:r>
              <a:rPr lang="en-US" altLang="ko-KR" sz="2000" b="1" dirty="0" smtClean="0"/>
              <a:t>QCD</a:t>
            </a:r>
            <a:endParaRPr lang="en-US" altLang="ko-KR" sz="2000" b="1" dirty="0" smtClean="0">
              <a:solidFill>
                <a:schemeClr val="tx2"/>
              </a:solidFill>
            </a:endParaRPr>
          </a:p>
          <a:p>
            <a:endParaRPr lang="en-US" altLang="ko-KR" sz="1600" b="1" dirty="0" smtClean="0">
              <a:solidFill>
                <a:schemeClr val="tx2"/>
              </a:solidFill>
            </a:endParaRPr>
          </a:p>
          <a:p>
            <a:r>
              <a:rPr lang="en-US" altLang="ko-KR" sz="2000" dirty="0" smtClean="0"/>
              <a:t>We may make naïve guess that this kind of prediction for</a:t>
            </a:r>
            <a:r>
              <a:rPr lang="en-US" altLang="ko-KR" sz="2000" dirty="0" smtClean="0">
                <a:solidFill>
                  <a:schemeClr val="tx2"/>
                </a:solidFill>
              </a:rPr>
              <a:t> dense condition </a:t>
            </a:r>
            <a:r>
              <a:rPr lang="en-US" altLang="ko-KR" sz="2000" b="1" dirty="0" smtClean="0">
                <a:solidFill>
                  <a:schemeClr val="tx2"/>
                </a:solidFill>
              </a:rPr>
              <a:t>might be justified by QCD via studying multi-quark operators at high density</a:t>
            </a:r>
            <a:endParaRPr lang="ko-KR" altLang="en-US" sz="2000" b="1" dirty="0">
              <a:solidFill>
                <a:schemeClr val="tx2"/>
              </a:solidFill>
            </a:endParaRPr>
          </a:p>
        </p:txBody>
      </p:sp>
      <p:sp>
        <p:nvSpPr>
          <p:cNvPr id="16" name="내용 개체 틀 1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472608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Model predictions for Nuclear Symmetry Energy at extreme condition</a:t>
            </a:r>
            <a:endParaRPr lang="ko-KR" altLang="en-US" sz="2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2" y="2038590"/>
            <a:ext cx="4454371" cy="34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6497" y="5546169"/>
            <a:ext cx="345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Figure 3 of </a:t>
            </a:r>
            <a:r>
              <a:rPr lang="en-US" altLang="ko-KR" sz="1400" dirty="0" err="1" smtClean="0"/>
              <a:t>J.Phys</a:t>
            </a:r>
            <a:r>
              <a:rPr lang="en-US" altLang="ko-KR" sz="1400" dirty="0" smtClean="0"/>
              <a:t>. G 37 (2010) 083101 Di Toro et. al.</a:t>
            </a:r>
            <a:endParaRPr lang="ko-KR" altLang="en-US" sz="14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1" y="2204862"/>
            <a:ext cx="4432688" cy="287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2713" y="5157192"/>
            <a:ext cx="44443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C. </a:t>
            </a:r>
            <a:r>
              <a:rPr lang="en-US" altLang="ko-KR" sz="1600" dirty="0" err="1" smtClean="0"/>
              <a:t>Xu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Bao</a:t>
            </a:r>
            <a:r>
              <a:rPr lang="en-US" altLang="ko-KR" sz="1600" dirty="0" smtClean="0"/>
              <a:t>-an Li, Lie-wen Chen, </a:t>
            </a:r>
            <a:r>
              <a:rPr lang="en-US" altLang="ko-KR" sz="1600" dirty="0" err="1" smtClean="0"/>
              <a:t>Che</a:t>
            </a:r>
            <a:r>
              <a:rPr lang="en-US" altLang="ko-KR" sz="1600" dirty="0" smtClean="0"/>
              <a:t> Ming </a:t>
            </a:r>
            <a:r>
              <a:rPr lang="en-US" altLang="ko-KR" sz="1600" dirty="0" err="1" smtClean="0"/>
              <a:t>Ko</a:t>
            </a:r>
            <a:r>
              <a:rPr lang="en-US" altLang="ko-KR" sz="1600" dirty="0" smtClean="0"/>
              <a:t>. </a:t>
            </a:r>
            <a:r>
              <a:rPr lang="en-US" altLang="ko-KR" sz="1600" dirty="0"/>
              <a:t>/ Nuclear Physics A 865 (2011) 1–16</a:t>
            </a:r>
            <a:endParaRPr lang="ko-KR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2"/>
            <a:ext cx="3403804" cy="400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2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tx2"/>
                </a:solidFill>
              </a:rPr>
              <a:t>Conclusion</a:t>
            </a:r>
            <a:endParaRPr lang="ko-KR" altLang="en-US" sz="4000" dirty="0">
              <a:solidFill>
                <a:schemeClr val="tx2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Autofit/>
          </a:bodyPr>
          <a:lstStyle/>
          <a:p>
            <a:r>
              <a:rPr lang="en-US" altLang="ko-KR" sz="2000" dirty="0"/>
              <a:t>We have successfully reproduced </a:t>
            </a:r>
            <a:r>
              <a:rPr lang="en-US" altLang="ko-KR" sz="2000" dirty="0">
                <a:solidFill>
                  <a:srgbClr val="FF0000"/>
                </a:solidFill>
              </a:rPr>
              <a:t>numerical value of the Nuclear Symmetry Energy</a:t>
            </a:r>
            <a:r>
              <a:rPr lang="en-US" altLang="ko-KR" sz="2000" dirty="0"/>
              <a:t> of previous studies and found </a:t>
            </a:r>
            <a:r>
              <a:rPr lang="en-US" altLang="ko-KR" sz="2000" dirty="0">
                <a:solidFill>
                  <a:srgbClr val="FF0000"/>
                </a:solidFill>
              </a:rPr>
              <a:t>exact four-quark operators </a:t>
            </a:r>
            <a:r>
              <a:rPr lang="en-US" altLang="ko-KR" sz="2000" dirty="0"/>
              <a:t>in the nucleon sum </a:t>
            </a:r>
            <a:r>
              <a:rPr lang="en-US" altLang="ko-KR" sz="2000" dirty="0" smtClean="0"/>
              <a:t>rule.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 smtClean="0"/>
              <a:t>Twist-4 </a:t>
            </a:r>
            <a:r>
              <a:rPr lang="en-US" altLang="ko-KR" sz="2000" dirty="0"/>
              <a:t>matrix elements </a:t>
            </a:r>
            <a:r>
              <a:rPr lang="en-US" altLang="ko-KR" sz="2000" dirty="0">
                <a:solidFill>
                  <a:srgbClr val="FF0000"/>
                </a:solidFill>
              </a:rPr>
              <a:t>give important contribution</a:t>
            </a:r>
            <a:r>
              <a:rPr lang="en-US" altLang="ko-KR" sz="2000" dirty="0"/>
              <a:t> to Nuclear Symmetry Energy. </a:t>
            </a:r>
            <a:r>
              <a:rPr lang="en-US" altLang="ko-KR" sz="2000" b="1" dirty="0">
                <a:solidFill>
                  <a:srgbClr val="FF0000"/>
                </a:solidFill>
              </a:rPr>
              <a:t>Its contribution mimics the </a:t>
            </a:r>
            <a:r>
              <a:rPr lang="en-US" altLang="ko-KR" sz="2000" b="1" dirty="0" err="1">
                <a:solidFill>
                  <a:srgbClr val="FF0000"/>
                </a:solidFill>
              </a:rPr>
              <a:t>iso</a:t>
            </a:r>
            <a:r>
              <a:rPr lang="en-US" altLang="ko-KR" sz="2000" b="1" dirty="0">
                <a:solidFill>
                  <a:srgbClr val="FF0000"/>
                </a:solidFill>
              </a:rPr>
              <a:t>-vector meson exchange channel in recent RMFT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models.</a:t>
            </a:r>
            <a:endParaRPr lang="en-US" altLang="ko-KR" sz="2000" b="1" dirty="0">
              <a:solidFill>
                <a:srgbClr val="FF0000"/>
              </a:solidFill>
            </a:endParaRPr>
          </a:p>
          <a:p>
            <a:endParaRPr lang="en-US" altLang="ko-KR" sz="2000" dirty="0"/>
          </a:p>
          <a:p>
            <a:r>
              <a:rPr lang="en-US" altLang="ko-KR" sz="2000" dirty="0"/>
              <a:t>Our study shows that Nuclear Symmetry Energy </a:t>
            </a:r>
            <a:r>
              <a:rPr lang="en-US" altLang="ko-KR" sz="2000" dirty="0">
                <a:solidFill>
                  <a:srgbClr val="FF0000"/>
                </a:solidFill>
              </a:rPr>
              <a:t>can be understood via </a:t>
            </a:r>
            <a:r>
              <a:rPr lang="en-US" altLang="ko-KR" sz="2000" dirty="0" smtClean="0">
                <a:solidFill>
                  <a:srgbClr val="FF0000"/>
                </a:solidFill>
              </a:rPr>
              <a:t>QCD</a:t>
            </a:r>
            <a:r>
              <a:rPr lang="en-US" altLang="ko-KR" sz="2000" dirty="0" smtClean="0"/>
              <a:t>, </a:t>
            </a:r>
            <a:r>
              <a:rPr lang="en-US" altLang="ko-KR" sz="2000" dirty="0"/>
              <a:t>its fundamental origin may comes from quark and gluon degrees of </a:t>
            </a:r>
            <a:r>
              <a:rPr lang="en-US" altLang="ko-KR" sz="2000" dirty="0" smtClean="0"/>
              <a:t>freedom.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Extremely high density behavior remains unclear, but this also might be understood via QCD. Related </a:t>
            </a:r>
            <a:r>
              <a:rPr lang="en-US" altLang="ko-KR" sz="2000" dirty="0" smtClean="0"/>
              <a:t>study is </a:t>
            </a:r>
            <a:r>
              <a:rPr lang="en-US" altLang="ko-KR" sz="2000" dirty="0"/>
              <a:t>now in progress.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  <p:transition advTm="8232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Back-up slides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9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Twist decomposition of 2-quark condensates</a:t>
            </a:r>
          </a:p>
          <a:p>
            <a:endParaRPr lang="en-US" altLang="ko-KR" sz="2400" dirty="0"/>
          </a:p>
          <a:p>
            <a:endParaRPr lang="en-US" altLang="ko-KR" sz="3600" dirty="0" smtClean="0"/>
          </a:p>
          <a:p>
            <a:r>
              <a:rPr lang="en-US" altLang="ko-KR" sz="2400" dirty="0" smtClean="0"/>
              <a:t>Ratio factor for twist-2 operators</a:t>
            </a:r>
          </a:p>
          <a:p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endParaRPr lang="en-US" altLang="ko-KR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72828"/>
            <a:ext cx="6572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/>
          <p:cNvSpPr/>
          <p:nvPr/>
        </p:nvSpPr>
        <p:spPr>
          <a:xfrm>
            <a:off x="4263017" y="1821420"/>
            <a:ext cx="885048" cy="360040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6012160" y="1821420"/>
            <a:ext cx="1152128" cy="360040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In-medium condensate in asymmetric matter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92" y="4421624"/>
            <a:ext cx="4945023" cy="52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8" y="5089240"/>
            <a:ext cx="4612679" cy="57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16" y="3965068"/>
            <a:ext cx="3367593" cy="35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57" y="3299937"/>
            <a:ext cx="6550615" cy="33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4971129" y="3299937"/>
            <a:ext cx="2541044" cy="3739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1031452" y="3282461"/>
            <a:ext cx="2592288" cy="3739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308649" y="3965067"/>
            <a:ext cx="3791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can be obtained from matrix elements</a:t>
            </a:r>
            <a:endParaRPr lang="ko-KR" altLang="en-US" sz="1600" dirty="0"/>
          </a:p>
        </p:txBody>
      </p:sp>
      <p:sp>
        <p:nvSpPr>
          <p:cNvPr id="31" name="직사각형 30"/>
          <p:cNvSpPr/>
          <p:nvPr/>
        </p:nvSpPr>
        <p:spPr>
          <a:xfrm>
            <a:off x="6468885" y="3965067"/>
            <a:ext cx="1512168" cy="33855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6733615" y="4514735"/>
            <a:ext cx="648072" cy="33855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098236" y="5206550"/>
            <a:ext cx="683503" cy="33855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563924" y="5206550"/>
            <a:ext cx="730555" cy="33855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87824" y="5830915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Distribution function for quarks and anti-quarks in proton</a:t>
            </a:r>
            <a:endParaRPr lang="ko-KR" altLang="en-US" sz="1600" dirty="0"/>
          </a:p>
        </p:txBody>
      </p:sp>
      <p:sp>
        <p:nvSpPr>
          <p:cNvPr id="51" name="직사각형 50"/>
          <p:cNvSpPr/>
          <p:nvPr/>
        </p:nvSpPr>
        <p:spPr>
          <a:xfrm>
            <a:off x="2997841" y="5830915"/>
            <a:ext cx="5533533" cy="33855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1" name="꺾인 연결선 40"/>
          <p:cNvCxnSpPr>
            <a:stCxn id="48" idx="2"/>
            <a:endCxn id="33" idx="0"/>
          </p:cNvCxnSpPr>
          <p:nvPr/>
        </p:nvCxnSpPr>
        <p:spPr>
          <a:xfrm rot="16200000" flipH="1">
            <a:off x="4511160" y="4473931"/>
            <a:ext cx="285812" cy="2428156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꺾인 연결선 42"/>
          <p:cNvCxnSpPr>
            <a:stCxn id="49" idx="2"/>
            <a:endCxn id="33" idx="0"/>
          </p:cNvCxnSpPr>
          <p:nvPr/>
        </p:nvCxnSpPr>
        <p:spPr>
          <a:xfrm rot="16200000" flipH="1">
            <a:off x="5255767" y="5218538"/>
            <a:ext cx="285812" cy="938942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308648" y="2193247"/>
            <a:ext cx="828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Twist-3</a:t>
            </a:r>
            <a:endParaRPr lang="ko-KR" alt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173910" y="2193247"/>
            <a:ext cx="828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Twist-2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62140920"/>
      </p:ext>
    </p:extLst>
  </p:cSld>
  <p:clrMapOvr>
    <a:masterClrMapping/>
  </p:clrMapOvr>
  <p:transition advTm="97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Ratio factor for </a:t>
            </a:r>
            <a:r>
              <a:rPr lang="en-US" altLang="ko-KR" sz="2400" dirty="0" smtClean="0"/>
              <a:t>twist-3 </a:t>
            </a:r>
            <a:r>
              <a:rPr lang="en-US" altLang="ko-KR" sz="2400" dirty="0"/>
              <a:t>operators</a:t>
            </a:r>
          </a:p>
          <a:p>
            <a:endParaRPr lang="en-US" altLang="ko-KR" sz="2400" dirty="0" smtClean="0"/>
          </a:p>
          <a:p>
            <a:endParaRPr lang="en-US" altLang="ko-KR" sz="1800" dirty="0"/>
          </a:p>
          <a:p>
            <a:r>
              <a:rPr lang="en-US" altLang="ko-KR" sz="2400" dirty="0" smtClean="0"/>
              <a:t>Lower lying baryon octet mass relation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2917" y="3469796"/>
            <a:ext cx="65341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직사각형 16"/>
          <p:cNvSpPr/>
          <p:nvPr/>
        </p:nvSpPr>
        <p:spPr>
          <a:xfrm>
            <a:off x="6849541" y="3973852"/>
            <a:ext cx="1080120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꺾인 연결선 20"/>
          <p:cNvCxnSpPr>
            <a:stCxn id="17" idx="3"/>
            <a:endCxn id="18" idx="1"/>
          </p:cNvCxnSpPr>
          <p:nvPr/>
        </p:nvCxnSpPr>
        <p:spPr>
          <a:xfrm flipH="1">
            <a:off x="5553397" y="4189876"/>
            <a:ext cx="2376264" cy="684076"/>
          </a:xfrm>
          <a:prstGeom prst="bentConnector5">
            <a:avLst>
              <a:gd name="adj1" fmla="val -9620"/>
              <a:gd name="adj2" fmla="val 42105"/>
              <a:gd name="adj3" fmla="val 10962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88901" y="5053972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With renormalizing scheme (Trace anomaly)</a:t>
            </a:r>
            <a:endParaRPr lang="ko-KR" altLang="en-US" sz="1600" dirty="0"/>
          </a:p>
        </p:txBody>
      </p:sp>
      <p:sp>
        <p:nvSpPr>
          <p:cNvPr id="24" name="직사각형 23"/>
          <p:cNvSpPr/>
          <p:nvPr/>
        </p:nvSpPr>
        <p:spPr>
          <a:xfrm>
            <a:off x="1736973" y="3849986"/>
            <a:ext cx="2520280" cy="62792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1088901" y="5053972"/>
            <a:ext cx="4176464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꺾인 연결선 26"/>
          <p:cNvCxnSpPr>
            <a:stCxn id="24" idx="2"/>
            <a:endCxn id="25" idx="1"/>
          </p:cNvCxnSpPr>
          <p:nvPr/>
        </p:nvCxnSpPr>
        <p:spPr>
          <a:xfrm rot="5400000">
            <a:off x="1664965" y="3901844"/>
            <a:ext cx="756084" cy="1908212"/>
          </a:xfrm>
          <a:prstGeom prst="bentConnector4">
            <a:avLst>
              <a:gd name="adj1" fmla="val 38095"/>
              <a:gd name="adj2" fmla="val 11198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2957" y="5558028"/>
            <a:ext cx="3505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3397" y="4621924"/>
            <a:ext cx="3168352" cy="51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>
          <a:xfrm>
            <a:off x="5553397" y="4549916"/>
            <a:ext cx="3312368" cy="6480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400045" y="6026542"/>
            <a:ext cx="4212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M.A.Shifman</a:t>
            </a:r>
            <a:r>
              <a:rPr lang="en-US" altLang="ko-KR" sz="1400" dirty="0" smtClean="0"/>
              <a:t>, Physics Letters B 78B, 443 (1978))</a:t>
            </a:r>
            <a:endParaRPr lang="ko-KR" alt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129461" y="526999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Heavy quark expansion</a:t>
            </a:r>
            <a:endParaRPr lang="ko-KR" altLang="en-US" sz="1600" dirty="0"/>
          </a:p>
        </p:txBody>
      </p:sp>
      <p:sp>
        <p:nvSpPr>
          <p:cNvPr id="23" name="직사각형 22"/>
          <p:cNvSpPr/>
          <p:nvPr/>
        </p:nvSpPr>
        <p:spPr>
          <a:xfrm>
            <a:off x="6129461" y="5269996"/>
            <a:ext cx="2304256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제목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In-medium condensate in asymmetric matter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17293" y="165571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This relation can be estimated from lower lying baryon octet mass relation</a:t>
            </a:r>
            <a:endParaRPr lang="ko-KR" altLang="en-US" sz="1600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5989" y="1700808"/>
            <a:ext cx="3061955" cy="54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880877"/>
            <a:ext cx="2029905" cy="39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31" y="2880877"/>
            <a:ext cx="4754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Phenomenological description for nucleon mass</a:t>
            </a:r>
            <a:endParaRPr lang="ko-KR" altLang="en-US" sz="16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964949"/>
      </p:ext>
    </p:extLst>
  </p:cSld>
  <p:clrMapOvr>
    <a:masterClrMapping/>
  </p:clrMapOvr>
  <p:transition advTm="97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4" grpId="0" animBg="1"/>
      <p:bldP spid="25" grpId="0" animBg="1"/>
      <p:bldP spid="18" grpId="0" animBg="1"/>
      <p:bldP spid="19" grpId="0"/>
      <p:bldP spid="20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Motivation 1 – RAON plan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Rare Isotope Accelerator Plan</a:t>
            </a:r>
            <a:endParaRPr lang="ko-KR" altLang="en-US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endParaRPr lang="en-US" altLang="ko-KR" sz="2000" dirty="0" smtClean="0"/>
          </a:p>
          <a:p>
            <a:endParaRPr lang="ko-KR" altLang="en-US" sz="2000" dirty="0" smtClean="0"/>
          </a:p>
          <a:p>
            <a:endParaRPr lang="ko-KR" altLang="en-US" dirty="0"/>
          </a:p>
        </p:txBody>
      </p:sp>
      <p:pic>
        <p:nvPicPr>
          <p:cNvPr id="4" name="내용 개체 틀 8" descr="kori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276872"/>
            <a:ext cx="3333750" cy="2495550"/>
          </a:xfrm>
          <a:prstGeom prst="rect">
            <a:avLst/>
          </a:prstGeom>
        </p:spPr>
      </p:pic>
      <p:pic>
        <p:nvPicPr>
          <p:cNvPr id="5" name="내용 개체 틀 9" descr="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204864"/>
            <a:ext cx="4041775" cy="2338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4581128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(Quoted from Physics Today November 2008)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01317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Nuclear Symmetry Energy </a:t>
            </a:r>
            <a:r>
              <a:rPr lang="en-US" altLang="ko-KR" sz="2400" dirty="0" smtClean="0"/>
              <a:t>plays a key role in Rare Isotope and Neutron Star study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  <p:transition advTm="8029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Lower lying Baryon octet mass relation</a:t>
            </a:r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endParaRPr lang="en-US" altLang="ko-KR" sz="2400" dirty="0" smtClean="0"/>
          </a:p>
        </p:txBody>
      </p:sp>
      <p:sp>
        <p:nvSpPr>
          <p:cNvPr id="10" name="제목 7"/>
          <p:cNvSpPr txBox="1">
            <a:spLocks/>
          </p:cNvSpPr>
          <p:nvPr/>
        </p:nvSpPr>
        <p:spPr>
          <a:xfrm>
            <a:off x="467544" y="26064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3200" dirty="0" smtClean="0">
                <a:solidFill>
                  <a:srgbClr val="1F497D"/>
                </a:solidFill>
              </a:rPr>
              <a:t>Ratio factor from baryon octet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0112" y="558924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With this relation…</a:t>
            </a:r>
            <a:endParaRPr lang="ko-KR" altLang="en-US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101" y="1772816"/>
            <a:ext cx="6928275" cy="331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5589240"/>
            <a:ext cx="4212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S.H.Choi</a:t>
            </a:r>
            <a:r>
              <a:rPr lang="en-US" altLang="ko-KR" sz="1400" dirty="0" smtClean="0"/>
              <a:t>, Master thesis, </a:t>
            </a:r>
            <a:r>
              <a:rPr lang="en-US" altLang="ko-KR" sz="1400" dirty="0" err="1" smtClean="0"/>
              <a:t>Yonsei</a:t>
            </a:r>
            <a:r>
              <a:rPr lang="en-US" altLang="ko-KR" sz="1400" dirty="0" smtClean="0"/>
              <a:t> University. (1991))</a:t>
            </a:r>
            <a:endParaRPr lang="ko-KR" altLang="en-US" sz="14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0650537"/>
      </p:ext>
    </p:extLst>
  </p:cSld>
  <p:clrMapOvr>
    <a:masterClrMapping/>
  </p:clrMapOvr>
  <p:transition advTm="9743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/>
          </a:bodyPr>
          <a:lstStyle/>
          <a:p>
            <a:r>
              <a:rPr lang="en-US" altLang="ko-KR" sz="2400" dirty="0" err="1" smtClean="0"/>
              <a:t>Iso</a:t>
            </a:r>
            <a:r>
              <a:rPr lang="en-US" altLang="ko-KR" sz="2400" dirty="0" smtClean="0"/>
              <a:t>-vector part,         can be written as,</a:t>
            </a:r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r>
              <a:rPr lang="en-US" altLang="ko-KR" sz="2400" dirty="0" err="1" smtClean="0"/>
              <a:t>Iso</a:t>
            </a:r>
            <a:r>
              <a:rPr lang="en-US" altLang="ko-KR" sz="2400" dirty="0" smtClean="0"/>
              <a:t>-scalar part,         comes from </a:t>
            </a:r>
            <a:r>
              <a:rPr lang="en-US" altLang="ko-KR" sz="2400" dirty="0" err="1" smtClean="0"/>
              <a:t>pion</a:t>
            </a:r>
            <a:r>
              <a:rPr lang="en-US" altLang="ko-KR" sz="2400" dirty="0" smtClean="0"/>
              <a:t>-nucleon sigma term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Ratio factor for         type</a:t>
            </a:r>
          </a:p>
          <a:p>
            <a:endParaRPr lang="en-US" altLang="ko-KR" sz="2400" dirty="0" smtClean="0"/>
          </a:p>
        </p:txBody>
      </p:sp>
      <p:sp>
        <p:nvSpPr>
          <p:cNvPr id="10" name="제목 7"/>
          <p:cNvSpPr txBox="1">
            <a:spLocks/>
          </p:cNvSpPr>
          <p:nvPr/>
        </p:nvSpPr>
        <p:spPr>
          <a:xfrm>
            <a:off x="467544" y="26064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3200" dirty="0" smtClean="0">
                <a:solidFill>
                  <a:srgbClr val="1F497D"/>
                </a:solidFill>
              </a:rPr>
              <a:t>Ratio factor from baryon octet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978" y="2276872"/>
            <a:ext cx="344519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076056" y="2425125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Strange quark mass = 150 </a:t>
            </a:r>
            <a:r>
              <a:rPr lang="en-US" altLang="ko-KR" sz="1600" dirty="0" err="1" smtClean="0"/>
              <a:t>MeV</a:t>
            </a:r>
            <a:endParaRPr lang="ko-KR" altLang="en-US" sz="1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933056"/>
            <a:ext cx="34766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085184"/>
            <a:ext cx="696277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1979712" y="5445224"/>
            <a:ext cx="2952328" cy="8640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꺾인 연결선 15"/>
          <p:cNvCxnSpPr>
            <a:stCxn id="11" idx="0"/>
            <a:endCxn id="13" idx="0"/>
          </p:cNvCxnSpPr>
          <p:nvPr/>
        </p:nvCxnSpPr>
        <p:spPr>
          <a:xfrm rot="16200000" flipH="1">
            <a:off x="4878034" y="4023066"/>
            <a:ext cx="216024" cy="3060340"/>
          </a:xfrm>
          <a:prstGeom prst="bentConnector3">
            <a:avLst>
              <a:gd name="adj1" fmla="val -65782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6084168" y="5661248"/>
            <a:ext cx="864096" cy="4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653136"/>
            <a:ext cx="936104" cy="34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196752"/>
            <a:ext cx="792088" cy="29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429000"/>
            <a:ext cx="773807" cy="30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09" y="1556792"/>
            <a:ext cx="62547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397699"/>
      </p:ext>
    </p:extLst>
  </p:cSld>
  <p:clrMapOvr>
    <a:masterClrMapping/>
  </p:clrMapOvr>
  <p:transition advTm="9743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20" y="4927266"/>
            <a:ext cx="818534" cy="30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Motivation 2 –</a:t>
            </a:r>
            <a:r>
              <a:rPr lang="en-US" altLang="ko-KR" sz="3200" dirty="0">
                <a:solidFill>
                  <a:schemeClr val="tx2"/>
                </a:solidFill>
              </a:rPr>
              <a:t> </a:t>
            </a:r>
            <a:r>
              <a:rPr lang="en-US" altLang="ko-KR" sz="3200" dirty="0" smtClean="0">
                <a:solidFill>
                  <a:schemeClr val="tx2"/>
                </a:solidFill>
              </a:rPr>
              <a:t>RMFT  </a:t>
            </a:r>
            <a:r>
              <a:rPr lang="en-US" altLang="ko-KR" sz="3200" dirty="0">
                <a:solidFill>
                  <a:schemeClr val="tx2"/>
                </a:solidFill>
              </a:rPr>
              <a:t> </a:t>
            </a:r>
            <a:r>
              <a:rPr lang="en-US" altLang="ko-KR" sz="3200" dirty="0" smtClean="0">
                <a:solidFill>
                  <a:schemeClr val="tx2"/>
                </a:solidFill>
              </a:rPr>
              <a:t> QCD SR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8291264" cy="4958011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Dirac phenomenology of nucleon-nucleus scattering</a:t>
            </a:r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This tendency naturally comes from </a:t>
            </a:r>
            <a:r>
              <a:rPr lang="en-US" altLang="ko-KR" sz="2400" dirty="0" smtClean="0">
                <a:solidFill>
                  <a:schemeClr val="tx2"/>
                </a:solidFill>
              </a:rPr>
              <a:t>RMFT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77415" y="2607655"/>
            <a:ext cx="2458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Dirac optical potential</a:t>
            </a:r>
            <a:endParaRPr lang="ko-KR" altLang="en-US" sz="1600" dirty="0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5652120" y="620688"/>
            <a:ext cx="288032" cy="0"/>
          </a:xfrm>
          <a:prstGeom prst="straightConnector1">
            <a:avLst/>
          </a:prstGeom>
          <a:ln>
            <a:solidFill>
              <a:schemeClr val="tx2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60" y="1818655"/>
            <a:ext cx="2232248" cy="42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1970216" y="1797515"/>
            <a:ext cx="311288" cy="44074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4170403" y="2348880"/>
            <a:ext cx="3456384" cy="3693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170403" y="23488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Strong scalar attraction Re </a:t>
            </a:r>
            <a:r>
              <a:rPr lang="en-US" altLang="ko-KR" dirty="0" smtClean="0">
                <a:solidFill>
                  <a:schemeClr val="tx2"/>
                </a:solidFill>
              </a:rPr>
              <a:t>S</a:t>
            </a:r>
            <a:r>
              <a:rPr lang="en-US" altLang="ko-KR" dirty="0" smtClean="0"/>
              <a:t>&lt;0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2653263" y="1788429"/>
            <a:ext cx="288032" cy="4407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170402" y="1832363"/>
            <a:ext cx="345638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170402" y="1832363"/>
            <a:ext cx="34563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Strong vector repulsion Re </a:t>
            </a:r>
            <a:r>
              <a:rPr lang="en-US" altLang="ko-KR" dirty="0" smtClean="0">
                <a:solidFill>
                  <a:srgbClr val="FF0000"/>
                </a:solidFill>
              </a:rPr>
              <a:t>V</a:t>
            </a:r>
            <a:r>
              <a:rPr lang="en-US" altLang="ko-KR" dirty="0" smtClean="0"/>
              <a:t>&gt;0</a:t>
            </a:r>
            <a:endParaRPr lang="ko-KR" altLang="en-US" dirty="0"/>
          </a:p>
        </p:txBody>
      </p:sp>
      <p:cxnSp>
        <p:nvCxnSpPr>
          <p:cNvPr id="5" name="꺾인 연결선 4"/>
          <p:cNvCxnSpPr>
            <a:stCxn id="17" idx="2"/>
            <a:endCxn id="2" idx="1"/>
          </p:cNvCxnSpPr>
          <p:nvPr/>
        </p:nvCxnSpPr>
        <p:spPr>
          <a:xfrm rot="16200000" flipH="1">
            <a:off x="3000489" y="1363631"/>
            <a:ext cx="295285" cy="2044543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꺾인 연결선 12"/>
          <p:cNvCxnSpPr>
            <a:stCxn id="14" idx="2"/>
            <a:endCxn id="19" idx="1"/>
          </p:cNvCxnSpPr>
          <p:nvPr/>
        </p:nvCxnSpPr>
        <p:spPr>
          <a:xfrm rot="5400000" flipH="1" flipV="1">
            <a:off x="3377766" y="1436541"/>
            <a:ext cx="212147" cy="1373123"/>
          </a:xfrm>
          <a:prstGeom prst="bentConnector4">
            <a:avLst>
              <a:gd name="adj1" fmla="val -66311"/>
              <a:gd name="adj2" fmla="val 55244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60" y="4869160"/>
            <a:ext cx="2128791" cy="63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72155"/>
            <a:ext cx="1158929" cy="65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804632" y="5733256"/>
            <a:ext cx="418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QHD model, DBHF approximation etc.</a:t>
            </a:r>
            <a:endParaRPr lang="ko-KR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0" y="4020088"/>
            <a:ext cx="4770485" cy="67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6719392" y="4366677"/>
            <a:ext cx="1160304" cy="33013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6719391" y="4888531"/>
            <a:ext cx="1160305" cy="3410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꺾인 연결선 27"/>
          <p:cNvCxnSpPr>
            <a:endCxn id="23" idx="1"/>
          </p:cNvCxnSpPr>
          <p:nvPr/>
        </p:nvCxnSpPr>
        <p:spPr>
          <a:xfrm rot="16200000" flipH="1">
            <a:off x="5370767" y="3183119"/>
            <a:ext cx="511657" cy="2185592"/>
          </a:xfrm>
          <a:prstGeom prst="bentConnector4">
            <a:avLst>
              <a:gd name="adj1" fmla="val -20620"/>
              <a:gd name="adj2" fmla="val 77698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꺾인 연결선 28"/>
          <p:cNvCxnSpPr>
            <a:endCxn id="26" idx="1"/>
          </p:cNvCxnSpPr>
          <p:nvPr/>
        </p:nvCxnSpPr>
        <p:spPr>
          <a:xfrm>
            <a:off x="5385411" y="4156592"/>
            <a:ext cx="1333980" cy="902477"/>
          </a:xfrm>
          <a:prstGeom prst="bentConnector3">
            <a:avLst>
              <a:gd name="adj1" fmla="val 42091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905" y="4404701"/>
            <a:ext cx="1031552" cy="25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2710589"/>
      </p:ext>
    </p:extLst>
  </p:cSld>
  <p:clrMapOvr>
    <a:masterClrMapping/>
  </p:clrMapOvr>
  <p:transition advTm="5811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844236" cy="4752528"/>
          </a:xfrm>
        </p:spPr>
        <p:txBody>
          <a:bodyPr>
            <a:normAutofit lnSpcReduction="10000"/>
          </a:bodyPr>
          <a:lstStyle/>
          <a:p>
            <a:r>
              <a:rPr lang="en-US" altLang="ko-KR" sz="2400" dirty="0">
                <a:solidFill>
                  <a:schemeClr val="accent1"/>
                </a:solidFill>
              </a:rPr>
              <a:t>For symmetric nuclear matter, </a:t>
            </a:r>
            <a:r>
              <a:rPr lang="en-US" altLang="ko-KR" sz="2400" dirty="0" smtClean="0"/>
              <a:t>this large cancelation mechanism between the self energies can be understood in </a:t>
            </a:r>
            <a:r>
              <a:rPr lang="en-US" altLang="ko-KR" sz="2400" b="1" dirty="0" smtClean="0"/>
              <a:t>QCD degree of freedom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Could </a:t>
            </a:r>
            <a:r>
              <a:rPr lang="en-US" altLang="ko-KR" sz="2400" dirty="0" smtClean="0">
                <a:solidFill>
                  <a:srgbClr val="FF0000"/>
                </a:solidFill>
              </a:rPr>
              <a:t>asymmetric nuclear matter</a:t>
            </a:r>
            <a:r>
              <a:rPr lang="en-US" altLang="ko-KR" sz="2400" dirty="0" smtClean="0"/>
              <a:t> be understood in QCD degree of freedom?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We </a:t>
            </a:r>
            <a:r>
              <a:rPr lang="en-US" altLang="ko-KR" sz="2400" dirty="0"/>
              <a:t>applied </a:t>
            </a:r>
            <a:r>
              <a:rPr lang="en-US" altLang="ko-KR" sz="2400" dirty="0">
                <a:solidFill>
                  <a:srgbClr val="002060"/>
                </a:solidFill>
              </a:rPr>
              <a:t>QCD Sum Rule</a:t>
            </a:r>
            <a:r>
              <a:rPr lang="en-US" altLang="ko-KR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sz="2400" dirty="0" smtClean="0"/>
              <a:t>to </a:t>
            </a:r>
            <a:r>
              <a:rPr lang="en-US" altLang="ko-KR" sz="2400" dirty="0">
                <a:solidFill>
                  <a:srgbClr val="FF0000"/>
                </a:solidFill>
              </a:rPr>
              <a:t>asymmetric nuclear </a:t>
            </a:r>
            <a:r>
              <a:rPr lang="en-US" altLang="ko-KR" sz="2400" dirty="0" smtClean="0">
                <a:solidFill>
                  <a:srgbClr val="FF0000"/>
                </a:solidFill>
              </a:rPr>
              <a:t>matter </a:t>
            </a:r>
            <a:endParaRPr lang="en-US" altLang="ko-KR" sz="2400" dirty="0"/>
          </a:p>
          <a:p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27975" y="4869160"/>
            <a:ext cx="3230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Physical Review C 49, 464 (1993)</a:t>
            </a:r>
          </a:p>
          <a:p>
            <a:r>
              <a:rPr lang="en-US" altLang="ko-KR" sz="1600" dirty="0" smtClean="0"/>
              <a:t>(Thomas </a:t>
            </a:r>
            <a:r>
              <a:rPr lang="en-US" altLang="ko-KR" sz="1600" dirty="0"/>
              <a:t>Cohen et al. (1992</a:t>
            </a:r>
            <a:r>
              <a:rPr lang="en-US" altLang="ko-KR" sz="1600" dirty="0" smtClean="0"/>
              <a:t>))</a:t>
            </a:r>
            <a:endParaRPr lang="en-US" altLang="ko-KR" sz="1600" dirty="0"/>
          </a:p>
          <a:p>
            <a:r>
              <a:rPr lang="en-US" altLang="ko-KR" sz="1600" dirty="0" smtClean="0"/>
              <a:t> </a:t>
            </a:r>
            <a:endParaRPr lang="ko-KR" altLang="en-US" sz="16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8483" y="1556792"/>
            <a:ext cx="332695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직선 화살표 연결선 20"/>
          <p:cNvCxnSpPr/>
          <p:nvPr/>
        </p:nvCxnSpPr>
        <p:spPr>
          <a:xfrm>
            <a:off x="5652120" y="620688"/>
            <a:ext cx="288032" cy="0"/>
          </a:xfrm>
          <a:prstGeom prst="straightConnector1">
            <a:avLst/>
          </a:prstGeom>
          <a:ln>
            <a:solidFill>
              <a:schemeClr val="tx2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제목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Motivation 2 –</a:t>
            </a:r>
            <a:r>
              <a:rPr lang="en-US" altLang="ko-KR" sz="3200" dirty="0">
                <a:solidFill>
                  <a:schemeClr val="tx2"/>
                </a:solidFill>
              </a:rPr>
              <a:t> </a:t>
            </a:r>
            <a:r>
              <a:rPr lang="en-US" altLang="ko-KR" sz="3200" dirty="0" smtClean="0">
                <a:solidFill>
                  <a:schemeClr val="tx2"/>
                </a:solidFill>
              </a:rPr>
              <a:t>RMFT  </a:t>
            </a:r>
            <a:r>
              <a:rPr lang="en-US" altLang="ko-KR" sz="3200" dirty="0">
                <a:solidFill>
                  <a:schemeClr val="tx2"/>
                </a:solidFill>
              </a:rPr>
              <a:t> </a:t>
            </a:r>
            <a:r>
              <a:rPr lang="en-US" altLang="ko-KR" sz="3200" dirty="0" smtClean="0">
                <a:solidFill>
                  <a:schemeClr val="tx2"/>
                </a:solidFill>
              </a:rPr>
              <a:t> QCD SR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  <p:transition advTm="5811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내용 개체 틀 17" descr="conti_well_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00808"/>
            <a:ext cx="3116997" cy="345638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Mean field approximation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572000" y="1124744"/>
            <a:ext cx="4041775" cy="5328592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Quasi-nucleon on the asymmetric Fermi sea</a:t>
            </a:r>
            <a:endParaRPr lang="en-US" altLang="ko-KR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480" y="5733254"/>
            <a:ext cx="35718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21" name="내용 개체 틀 5"/>
          <p:cNvSpPr>
            <a:spLocks noGrp="1"/>
          </p:cNvSpPr>
          <p:nvPr>
            <p:ph sz="quarter" idx="4"/>
          </p:nvPr>
        </p:nvSpPr>
        <p:spPr>
          <a:xfrm>
            <a:off x="539552" y="1124744"/>
            <a:ext cx="4176464" cy="5328592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Nuclear Symmetry Energy in infinite nuclear matter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RMF type nucleon propagator</a:t>
            </a:r>
          </a:p>
          <a:p>
            <a:pPr>
              <a:buNone/>
            </a:pPr>
            <a:endParaRPr lang="en-US" altLang="ko-KR" sz="20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780928"/>
            <a:ext cx="1676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140968"/>
            <a:ext cx="36639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직사각형 33"/>
          <p:cNvSpPr/>
          <p:nvPr/>
        </p:nvSpPr>
        <p:spPr>
          <a:xfrm>
            <a:off x="7092280" y="2060848"/>
            <a:ext cx="792088" cy="187220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3419872" y="3356992"/>
            <a:ext cx="936104" cy="2880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6" name="Shape 35"/>
          <p:cNvCxnSpPr>
            <a:stCxn id="34" idx="2"/>
            <a:endCxn id="35" idx="3"/>
          </p:cNvCxnSpPr>
          <p:nvPr/>
        </p:nvCxnSpPr>
        <p:spPr>
          <a:xfrm rot="5400000" flipH="1">
            <a:off x="5706126" y="2150858"/>
            <a:ext cx="432048" cy="3132348"/>
          </a:xfrm>
          <a:prstGeom prst="bentConnector4">
            <a:avLst>
              <a:gd name="adj1" fmla="val -261695"/>
              <a:gd name="adj2" fmla="val 87092"/>
            </a:avLst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15616" y="4437112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(Up to linear density order)</a:t>
            </a:r>
            <a:endParaRPr lang="ko-KR" altLang="en-US" sz="16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861048"/>
            <a:ext cx="241946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988840"/>
            <a:ext cx="38957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/>
          <p:cNvSpPr/>
          <p:nvPr/>
        </p:nvSpPr>
        <p:spPr>
          <a:xfrm>
            <a:off x="2771800" y="2348880"/>
            <a:ext cx="792088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8888" y="5661246"/>
            <a:ext cx="3590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직사각형 67"/>
          <p:cNvSpPr/>
          <p:nvPr/>
        </p:nvSpPr>
        <p:spPr>
          <a:xfrm>
            <a:off x="896480" y="5661246"/>
            <a:ext cx="7344816" cy="64807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25" y="3356992"/>
            <a:ext cx="44005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5448940"/>
      </p:ext>
    </p:extLst>
  </p:cSld>
  <p:clrMapOvr>
    <a:masterClrMapping/>
  </p:clrMapOvr>
  <p:transition advTm="1504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29411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Correlation function</a:t>
            </a:r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dirty="0"/>
          </a:p>
          <a:p>
            <a:r>
              <a:rPr lang="en-US" altLang="ko-KR" sz="2400" dirty="0" smtClean="0"/>
              <a:t>Energy dispersion relation</a:t>
            </a:r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000" dirty="0"/>
          </a:p>
          <a:p>
            <a:r>
              <a:rPr lang="en-US" altLang="ko-KR" sz="2400" dirty="0" smtClean="0"/>
              <a:t>Phenomenological </a:t>
            </a:r>
            <a:r>
              <a:rPr lang="en-US" altLang="ko-KR" sz="2400" dirty="0" err="1" smtClean="0"/>
              <a:t>ansatz</a:t>
            </a:r>
            <a:r>
              <a:rPr lang="en-US" altLang="ko-KR" sz="2400" dirty="0" smtClean="0"/>
              <a:t> in </a:t>
            </a:r>
            <a:r>
              <a:rPr lang="en-US" altLang="ko-KR" sz="2400" dirty="0" err="1" smtClean="0"/>
              <a:t>hadronic</a:t>
            </a:r>
            <a:r>
              <a:rPr lang="en-US" altLang="ko-KR" sz="2400" dirty="0" smtClean="0"/>
              <a:t> </a:t>
            </a:r>
            <a:r>
              <a:rPr lang="en-US" altLang="ko-KR" sz="2400" dirty="0" err="1" smtClean="0"/>
              <a:t>d.o.f</a:t>
            </a:r>
            <a:r>
              <a:rPr lang="en-US" altLang="ko-KR" sz="24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2540141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/>
              <a:t>Ioffe’s</a:t>
            </a:r>
            <a:r>
              <a:rPr lang="en-US" altLang="ko-KR" sz="1600" dirty="0" smtClean="0"/>
              <a:t> interpolating field for proton</a:t>
            </a:r>
            <a:endParaRPr lang="ko-KR" altLang="en-US" sz="1600" dirty="0"/>
          </a:p>
        </p:txBody>
      </p:sp>
      <p:sp>
        <p:nvSpPr>
          <p:cNvPr id="2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QCD Sum Rule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43" y="2540742"/>
            <a:ext cx="3568796" cy="33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4824536" cy="85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61" y="3587827"/>
            <a:ext cx="5139616" cy="54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3060" y="4208292"/>
            <a:ext cx="788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Contains 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all possible </a:t>
            </a:r>
            <a:r>
              <a:rPr lang="en-US" altLang="ko-KR" sz="1600" b="1" dirty="0" err="1" smtClean="0">
                <a:solidFill>
                  <a:schemeClr val="tx2"/>
                </a:solidFill>
              </a:rPr>
              <a:t>hadronic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 resonance states </a:t>
            </a:r>
            <a:r>
              <a:rPr lang="en-US" altLang="ko-KR" sz="1600" dirty="0" smtClean="0"/>
              <a:t>in </a:t>
            </a:r>
            <a:r>
              <a:rPr lang="en-US" altLang="ko-KR" b="1" dirty="0" smtClean="0">
                <a:solidFill>
                  <a:srgbClr val="FF0000"/>
                </a:solidFill>
              </a:rPr>
              <a:t>QCD degree of freedom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0052" y="5171210"/>
            <a:ext cx="3037320" cy="68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직선 화살표 연결선 41"/>
          <p:cNvCxnSpPr>
            <a:stCxn id="1027" idx="3"/>
            <a:endCxn id="9" idx="1"/>
          </p:cNvCxnSpPr>
          <p:nvPr/>
        </p:nvCxnSpPr>
        <p:spPr>
          <a:xfrm flipV="1">
            <a:off x="4313239" y="2709418"/>
            <a:ext cx="834825" cy="30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꺾인 연결선 47"/>
          <p:cNvCxnSpPr>
            <a:stCxn id="1030" idx="1"/>
            <a:endCxn id="47" idx="1"/>
          </p:cNvCxnSpPr>
          <p:nvPr/>
        </p:nvCxnSpPr>
        <p:spPr>
          <a:xfrm rot="10800000" flipH="1" flipV="1">
            <a:off x="823060" y="3859432"/>
            <a:ext cx="126991" cy="1654011"/>
          </a:xfrm>
          <a:prstGeom prst="bentConnector3">
            <a:avLst>
              <a:gd name="adj1" fmla="val -311561"/>
            </a:avLst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346747" y="5292497"/>
            <a:ext cx="4424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Equating both sides, </a:t>
            </a:r>
            <a:r>
              <a:rPr lang="en-US" altLang="ko-KR" sz="1600" dirty="0" smtClean="0">
                <a:solidFill>
                  <a:schemeClr val="tx2"/>
                </a:solidFill>
              </a:rPr>
              <a:t>nucleon self energies </a:t>
            </a:r>
            <a:r>
              <a:rPr lang="en-US" altLang="ko-KR" sz="1600" dirty="0" smtClean="0"/>
              <a:t>can be expressed in </a:t>
            </a:r>
            <a:r>
              <a:rPr lang="en-US" altLang="ko-KR" sz="1600" dirty="0" smtClean="0">
                <a:solidFill>
                  <a:srgbClr val="FF0000"/>
                </a:solidFill>
              </a:rPr>
              <a:t>QCD degree of freedom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2699792" y="5516333"/>
            <a:ext cx="288032" cy="3609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3561626" y="5518427"/>
            <a:ext cx="425745" cy="34303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6" name="꺾인 연결선 65"/>
          <p:cNvCxnSpPr>
            <a:stCxn id="69" idx="3"/>
          </p:cNvCxnSpPr>
          <p:nvPr/>
        </p:nvCxnSpPr>
        <p:spPr>
          <a:xfrm flipV="1">
            <a:off x="3987371" y="5325866"/>
            <a:ext cx="3428945" cy="364076"/>
          </a:xfrm>
          <a:prstGeom prst="bentConnector4">
            <a:avLst>
              <a:gd name="adj1" fmla="val 5800"/>
              <a:gd name="adj2" fmla="val 136225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꺾인 연결선 78"/>
          <p:cNvCxnSpPr>
            <a:stCxn id="63" idx="2"/>
          </p:cNvCxnSpPr>
          <p:nvPr/>
        </p:nvCxnSpPr>
        <p:spPr>
          <a:xfrm rot="5400000" flipH="1" flipV="1">
            <a:off x="5441171" y="2858012"/>
            <a:ext cx="421898" cy="5616624"/>
          </a:xfrm>
          <a:prstGeom prst="bentConnector4">
            <a:avLst>
              <a:gd name="adj1" fmla="val -54184"/>
              <a:gd name="adj2" fmla="val 10407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188800" y="2074093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is medium four-velocity</a:t>
            </a:r>
            <a:endParaRPr lang="ko-KR" altLang="en-US" sz="16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77" y="2135961"/>
            <a:ext cx="293584" cy="21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782744"/>
      </p:ext>
    </p:extLst>
  </p:cSld>
  <p:clrMapOvr>
    <a:masterClrMapping/>
  </p:clrMapOvr>
  <p:transition advTm="296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3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606" y="3152603"/>
            <a:ext cx="16383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At short distance</a:t>
            </a:r>
            <a:r>
              <a:rPr lang="en-US" altLang="ko-KR" sz="2400" dirty="0" smtClean="0"/>
              <a:t>, Wilson coefficient can be obtained by </a:t>
            </a:r>
            <a:r>
              <a:rPr lang="en-US" altLang="ko-KR" sz="2400" dirty="0" err="1" smtClean="0"/>
              <a:t>perturbative</a:t>
            </a:r>
            <a:r>
              <a:rPr lang="en-US" altLang="ko-KR" sz="2400" dirty="0" smtClean="0"/>
              <a:t> calculation </a:t>
            </a:r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800" dirty="0" smtClean="0"/>
          </a:p>
          <a:p>
            <a:r>
              <a:rPr lang="en-US" altLang="ko-KR" sz="2400" dirty="0" smtClean="0"/>
              <a:t>Linear </a:t>
            </a:r>
            <a:r>
              <a:rPr lang="en-US" altLang="ko-KR" sz="2400" dirty="0" smtClean="0"/>
              <a:t>density approximation</a:t>
            </a:r>
            <a:endParaRPr lang="ko-KR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106" y="2164683"/>
            <a:ext cx="3109152" cy="52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190916" y="2258543"/>
            <a:ext cx="4465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Contains all non-</a:t>
            </a:r>
            <a:r>
              <a:rPr lang="en-US" altLang="ko-KR" sz="1600" b="1" dirty="0" err="1" smtClean="0"/>
              <a:t>perturbative</a:t>
            </a:r>
            <a:r>
              <a:rPr lang="en-US" altLang="ko-KR" sz="1600" b="1" dirty="0" smtClean="0"/>
              <a:t> contribution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3255828" y="2185270"/>
            <a:ext cx="648072" cy="39487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824606" y="2761334"/>
            <a:ext cx="1875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For example,</a:t>
            </a:r>
            <a:endParaRPr lang="ko-KR" altLang="en-US" sz="1600" dirty="0"/>
          </a:p>
        </p:txBody>
      </p:sp>
      <p:sp>
        <p:nvSpPr>
          <p:cNvPr id="28" name="직사각형 27"/>
          <p:cNvSpPr/>
          <p:nvPr/>
        </p:nvSpPr>
        <p:spPr>
          <a:xfrm>
            <a:off x="1220142" y="3872683"/>
            <a:ext cx="864096" cy="2880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Shape 29"/>
          <p:cNvCxnSpPr>
            <a:stCxn id="44" idx="0"/>
            <a:endCxn id="23" idx="2"/>
          </p:cNvCxnSpPr>
          <p:nvPr/>
        </p:nvCxnSpPr>
        <p:spPr>
          <a:xfrm rot="16200000" flipV="1">
            <a:off x="4451900" y="1708108"/>
            <a:ext cx="541230" cy="2285302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1112638" y="3152603"/>
            <a:ext cx="1008112" cy="64807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2352552" y="2185270"/>
            <a:ext cx="903276" cy="39487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Shape 33"/>
          <p:cNvCxnSpPr>
            <a:stCxn id="31" idx="3"/>
            <a:endCxn id="32" idx="2"/>
          </p:cNvCxnSpPr>
          <p:nvPr/>
        </p:nvCxnSpPr>
        <p:spPr>
          <a:xfrm flipV="1">
            <a:off x="2120750" y="2580144"/>
            <a:ext cx="683440" cy="896495"/>
          </a:xfrm>
          <a:prstGeom prst="bentConnector2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2878" y="3193382"/>
            <a:ext cx="5184576" cy="83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직사각형 43"/>
          <p:cNvSpPr/>
          <p:nvPr/>
        </p:nvSpPr>
        <p:spPr>
          <a:xfrm>
            <a:off x="3200870" y="3121374"/>
            <a:ext cx="5328592" cy="93610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7" name="Shape 46"/>
          <p:cNvCxnSpPr>
            <a:stCxn id="28" idx="2"/>
            <a:endCxn id="44" idx="1"/>
          </p:cNvCxnSpPr>
          <p:nvPr/>
        </p:nvCxnSpPr>
        <p:spPr>
          <a:xfrm rot="5400000" flipH="1" flipV="1">
            <a:off x="2140885" y="3100731"/>
            <a:ext cx="571289" cy="1548680"/>
          </a:xfrm>
          <a:prstGeom prst="bentConnector4">
            <a:avLst>
              <a:gd name="adj1" fmla="val -26164"/>
              <a:gd name="adj2" fmla="val 76439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꺾인 연결선 81"/>
          <p:cNvCxnSpPr>
            <a:stCxn id="23" idx="3"/>
            <a:endCxn id="14" idx="0"/>
          </p:cNvCxnSpPr>
          <p:nvPr/>
        </p:nvCxnSpPr>
        <p:spPr>
          <a:xfrm flipV="1">
            <a:off x="3903900" y="2258543"/>
            <a:ext cx="2519772" cy="124164"/>
          </a:xfrm>
          <a:prstGeom prst="bentConnector4">
            <a:avLst>
              <a:gd name="adj1" fmla="val 5695"/>
              <a:gd name="adj2" fmla="val 258149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16894" y="4129486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(These figures are quoted from Ph.D. thesis of Thomas </a:t>
            </a:r>
            <a:r>
              <a:rPr lang="en-US" altLang="ko-KR" sz="1400" dirty="0" err="1" smtClean="0"/>
              <a:t>Hilger</a:t>
            </a:r>
            <a:r>
              <a:rPr lang="en-US" altLang="ko-KR" sz="1400" dirty="0" smtClean="0"/>
              <a:t>) </a:t>
            </a:r>
            <a:endParaRPr lang="ko-KR" altLang="en-US" sz="1400" dirty="0"/>
          </a:p>
        </p:txBody>
      </p:sp>
      <p:sp>
        <p:nvSpPr>
          <p:cNvPr id="50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QCD Sum Rule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129357"/>
            <a:ext cx="6765547" cy="93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직사각형 35"/>
          <p:cNvSpPr/>
          <p:nvPr/>
        </p:nvSpPr>
        <p:spPr>
          <a:xfrm>
            <a:off x="2854499" y="5537071"/>
            <a:ext cx="2119518" cy="54080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5367189" y="5537071"/>
            <a:ext cx="2119519" cy="5408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advTm="296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1" grpId="0" animBg="1"/>
      <p:bldP spid="32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36" y="5241558"/>
            <a:ext cx="3540081" cy="112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56084"/>
          </a:xfrm>
        </p:spPr>
        <p:txBody>
          <a:bodyPr>
            <a:normAutofit/>
          </a:bodyPr>
          <a:lstStyle/>
          <a:p>
            <a:r>
              <a:rPr lang="en-US" altLang="ko-KR" sz="3200" dirty="0" err="1" smtClean="0">
                <a:solidFill>
                  <a:schemeClr val="tx2"/>
                </a:solidFill>
              </a:rPr>
              <a:t>Borel</a:t>
            </a:r>
            <a:r>
              <a:rPr lang="en-US" altLang="ko-KR" sz="3200" dirty="0" smtClean="0">
                <a:solidFill>
                  <a:schemeClr val="tx2"/>
                </a:solidFill>
              </a:rPr>
              <a:t> transformation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400600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To emphasize quasi-nucleon pole contribution</a:t>
            </a:r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800" dirty="0" smtClean="0"/>
          </a:p>
          <a:p>
            <a:r>
              <a:rPr lang="en-US" altLang="ko-KR" sz="2400" dirty="0" err="1" smtClean="0"/>
              <a:t>Borel</a:t>
            </a:r>
            <a:r>
              <a:rPr lang="en-US" altLang="ko-KR" sz="2400" dirty="0" smtClean="0"/>
              <a:t> transformed invariants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6027" y="1813466"/>
            <a:ext cx="2520280" cy="1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hape 28"/>
          <p:cNvCxnSpPr>
            <a:stCxn id="13" idx="3"/>
            <a:endCxn id="26" idx="3"/>
          </p:cNvCxnSpPr>
          <p:nvPr/>
        </p:nvCxnSpPr>
        <p:spPr>
          <a:xfrm>
            <a:off x="5493078" y="3795177"/>
            <a:ext cx="3299912" cy="1362015"/>
          </a:xfrm>
          <a:prstGeom prst="bentConnector3">
            <a:avLst>
              <a:gd name="adj1" fmla="val 106927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65310" y="1628800"/>
            <a:ext cx="242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For OPE side</a:t>
            </a:r>
            <a:endParaRPr lang="ko-KR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45" y="1985220"/>
            <a:ext cx="4824536" cy="84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01023" y="3068960"/>
            <a:ext cx="7691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For phenomenological side, equivalent weight function has been used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" y="3510300"/>
            <a:ext cx="4606301" cy="95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4113684" y="3640743"/>
            <a:ext cx="1379394" cy="30886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5004048" y="564619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With continuum correction</a:t>
            </a:r>
            <a:endParaRPr lang="ko-KR" altLang="en-US" dirty="0"/>
          </a:p>
        </p:txBody>
      </p:sp>
      <p:sp>
        <p:nvSpPr>
          <p:cNvPr id="43" name="직사각형 42"/>
          <p:cNvSpPr/>
          <p:nvPr/>
        </p:nvSpPr>
        <p:spPr>
          <a:xfrm>
            <a:off x="1150768" y="5241558"/>
            <a:ext cx="1308959" cy="1224136"/>
          </a:xfrm>
          <a:prstGeom prst="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2747759" y="5241558"/>
            <a:ext cx="1969358" cy="122413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6" name="꺾인 연결선 45"/>
          <p:cNvCxnSpPr>
            <a:stCxn id="25" idx="1"/>
            <a:endCxn id="43" idx="1"/>
          </p:cNvCxnSpPr>
          <p:nvPr/>
        </p:nvCxnSpPr>
        <p:spPr>
          <a:xfrm rot="10800000" flipH="1" flipV="1">
            <a:off x="865310" y="1813466"/>
            <a:ext cx="285458" cy="4040160"/>
          </a:xfrm>
          <a:prstGeom prst="bentConnector3">
            <a:avLst>
              <a:gd name="adj1" fmla="val -154003"/>
            </a:avLst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꺾인 연결선 52"/>
          <p:cNvCxnSpPr>
            <a:stCxn id="31" idx="1"/>
            <a:endCxn id="48" idx="2"/>
          </p:cNvCxnSpPr>
          <p:nvPr/>
        </p:nvCxnSpPr>
        <p:spPr>
          <a:xfrm rot="10800000" flipH="1" flipV="1">
            <a:off x="901022" y="3253626"/>
            <a:ext cx="2831415" cy="3212068"/>
          </a:xfrm>
          <a:prstGeom prst="bentConnector4">
            <a:avLst>
              <a:gd name="adj1" fmla="val -12111"/>
              <a:gd name="adj2" fmla="val 104653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71051"/>
            <a:ext cx="3788942" cy="157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5004048" y="4293096"/>
            <a:ext cx="3788942" cy="172819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7713496"/>
      </p:ext>
    </p:extLst>
  </p:cSld>
  <p:clrMapOvr>
    <a:masterClrMapping/>
  </p:clrMapOvr>
  <p:transition advTm="838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40" grpId="0"/>
      <p:bldP spid="43" grpId="0" animBg="1"/>
      <p:bldP spid="48" grpId="0" animBg="1"/>
      <p:bldP spid="26" grpId="0" animBg="1"/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3888432" cy="424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Sum Rule analysis up to dimension 5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710844" y="964790"/>
            <a:ext cx="4037620" cy="5145435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Main ingredient?</a:t>
            </a:r>
            <a:endParaRPr lang="ko-KR" altLang="en-US" sz="2400" dirty="0"/>
          </a:p>
        </p:txBody>
      </p:sp>
      <p:sp>
        <p:nvSpPr>
          <p:cNvPr id="19" name="내용 개체 틀 18"/>
          <p:cNvSpPr>
            <a:spLocks noGrp="1"/>
          </p:cNvSpPr>
          <p:nvPr>
            <p:ph sz="half" idx="2"/>
          </p:nvPr>
        </p:nvSpPr>
        <p:spPr>
          <a:xfrm>
            <a:off x="467544" y="946492"/>
            <a:ext cx="4186808" cy="5217443"/>
          </a:xfrm>
        </p:spPr>
        <p:txBody>
          <a:bodyPr/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Nuclear Symmetry Energy</a:t>
            </a:r>
            <a:endParaRPr lang="ko-KR" altLang="en-US" sz="2400" dirty="0" smtClean="0">
              <a:solidFill>
                <a:srgbClr val="FF0000"/>
              </a:solidFill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 smtClean="0"/>
              <a:t>    </a:t>
            </a:r>
            <a:endParaRPr lang="ko-KR" altLang="en-US" sz="2000" dirty="0" smtClean="0"/>
          </a:p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8926" y="4375902"/>
            <a:ext cx="1400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7544" y="5589234"/>
            <a:ext cx="8358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Nuclear Symmetry Energy </a:t>
            </a:r>
            <a:r>
              <a:rPr lang="en-US" altLang="ko-KR" sz="1600" dirty="0" smtClean="0"/>
              <a:t>is</a:t>
            </a:r>
            <a:r>
              <a:rPr lang="en-US" altLang="ko-KR" dirty="0" smtClean="0"/>
              <a:t> </a:t>
            </a:r>
            <a:r>
              <a:rPr lang="en-US" altLang="ko-KR" b="1" dirty="0" smtClean="0"/>
              <a:t>~40 MeV </a:t>
            </a:r>
            <a:r>
              <a:rPr lang="en-US" altLang="ko-KR" dirty="0" smtClean="0"/>
              <a:t>and</a:t>
            </a:r>
            <a:r>
              <a:rPr lang="en-US" altLang="ko-KR" b="1" dirty="0" smtClean="0"/>
              <a:t> do not strongly depend on </a:t>
            </a:r>
          </a:p>
          <a:p>
            <a:r>
              <a:rPr lang="en-US" altLang="ko-KR" sz="1600" dirty="0" smtClean="0"/>
              <a:t>Consistency with previous studies </a:t>
            </a:r>
            <a:r>
              <a:rPr lang="en-US" altLang="ko-KR" sz="1600" b="1" dirty="0" smtClean="0"/>
              <a:t>in order of magnitude</a:t>
            </a:r>
          </a:p>
          <a:p>
            <a:r>
              <a:rPr lang="en-US" altLang="ko-KR" sz="1600" dirty="0" smtClean="0"/>
              <a:t>Mainly consists of `potential’ like part -&gt; Phenomenological </a:t>
            </a:r>
            <a:r>
              <a:rPr lang="en-US" altLang="ko-KR" sz="1600" dirty="0" err="1" smtClean="0"/>
              <a:t>ansatz</a:t>
            </a:r>
            <a:r>
              <a:rPr lang="en-US" altLang="ko-KR" sz="1600" dirty="0" smtClean="0"/>
              <a:t> works well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2697" y="1412776"/>
            <a:ext cx="3873719" cy="424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5618947"/>
            <a:ext cx="264035" cy="28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1216" y="4346777"/>
            <a:ext cx="1400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396212"/>
      </p:ext>
    </p:extLst>
  </p:cSld>
  <p:clrMapOvr>
    <a:masterClrMapping/>
  </p:clrMapOvr>
  <p:transition advTm="113819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7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14124</TotalTime>
  <Words>969</Words>
  <Application>Microsoft Office PowerPoint</Application>
  <PresentationFormat>화면 슬라이드 쇼(4:3)</PresentationFormat>
  <Paragraphs>257</Paragraphs>
  <Slides>21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Nuclear Symmetry Energy from QCD Sum Rule  Phys. Rev. C87 (2013) 015204 (arXiv:1209.0080)  Saga-Yonsei Workshop  January 17, 2014</vt:lpstr>
      <vt:lpstr>Motivation 1 – RAON plan</vt:lpstr>
      <vt:lpstr>Motivation 2 – RMFT    QCD SR</vt:lpstr>
      <vt:lpstr>Motivation 2 – RMFT    QCD SR</vt:lpstr>
      <vt:lpstr>Mean field approximation</vt:lpstr>
      <vt:lpstr>QCD Sum Rule</vt:lpstr>
      <vt:lpstr>QCD Sum Rule</vt:lpstr>
      <vt:lpstr>Borel transformation</vt:lpstr>
      <vt:lpstr>Sum Rule analysis up to dimension 5</vt:lpstr>
      <vt:lpstr>4-quark Operator Product Expansion</vt:lpstr>
      <vt:lpstr>Twist-4 operator from DIS data</vt:lpstr>
      <vt:lpstr>Twist-4 operator from DIS data</vt:lpstr>
      <vt:lpstr>Nuclear Symmetry Energy with Twist-4 ops. </vt:lpstr>
      <vt:lpstr>DIS data will be improved</vt:lpstr>
      <vt:lpstr>At extremely high density?</vt:lpstr>
      <vt:lpstr>Conclusion</vt:lpstr>
      <vt:lpstr>Back-up slides</vt:lpstr>
      <vt:lpstr>In-medium condensate in asymmetric matter</vt:lpstr>
      <vt:lpstr>In-medium condensate in asymmetric matter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Symmetry Energy from QCD Sum Rule  The 5th APFB Problem in Physics, August 25, 2011</dc:title>
  <dc:creator>Kie Sang Jeong</dc:creator>
  <cp:lastModifiedBy>Kie Sang Jeong</cp:lastModifiedBy>
  <cp:revision>252</cp:revision>
  <cp:lastPrinted>2013-04-25T13:07:33Z</cp:lastPrinted>
  <dcterms:created xsi:type="dcterms:W3CDTF">2011-08-11T07:44:45Z</dcterms:created>
  <dcterms:modified xsi:type="dcterms:W3CDTF">2014-01-17T01:41:59Z</dcterms:modified>
</cp:coreProperties>
</file>