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handoutMasterIdLst>
    <p:handoutMasterId r:id="rId23"/>
  </p:handoutMasterIdLst>
  <p:sldIdLst>
    <p:sldId id="256" r:id="rId2"/>
    <p:sldId id="258" r:id="rId3"/>
    <p:sldId id="259" r:id="rId4"/>
    <p:sldId id="275" r:id="rId5"/>
    <p:sldId id="267" r:id="rId6"/>
    <p:sldId id="268" r:id="rId7"/>
    <p:sldId id="260" r:id="rId8"/>
    <p:sldId id="270" r:id="rId9"/>
    <p:sldId id="271" r:id="rId10"/>
    <p:sldId id="269" r:id="rId11"/>
    <p:sldId id="272" r:id="rId12"/>
    <p:sldId id="274" r:id="rId13"/>
    <p:sldId id="261" r:id="rId14"/>
    <p:sldId id="263" r:id="rId15"/>
    <p:sldId id="265" r:id="rId16"/>
    <p:sldId id="276" r:id="rId17"/>
    <p:sldId id="278" r:id="rId18"/>
    <p:sldId id="277" r:id="rId19"/>
    <p:sldId id="266" r:id="rId20"/>
    <p:sldId id="262" r:id="rId21"/>
  </p:sldIdLst>
  <p:sldSz cx="12192000" cy="6858000"/>
  <p:notesSz cx="9867900" cy="674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47947" autoAdjust="0"/>
  </p:normalViewPr>
  <p:slideViewPr>
    <p:cSldViewPr snapToGrid="0">
      <p:cViewPr varScale="1">
        <p:scale>
          <a:sx n="39" d="100"/>
          <a:sy n="39" d="100"/>
        </p:scale>
        <p:origin x="1902" y="42"/>
      </p:cViewPr>
      <p:guideLst/>
    </p:cSldViewPr>
  </p:slideViewPr>
  <p:outlineViewPr>
    <p:cViewPr>
      <p:scale>
        <a:sx n="33" d="100"/>
        <a:sy n="33" d="100"/>
      </p:scale>
      <p:origin x="0" y="-17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4276090" cy="338356"/>
          </a:xfrm>
          <a:prstGeom prst="rect">
            <a:avLst/>
          </a:prstGeom>
        </p:spPr>
        <p:txBody>
          <a:bodyPr vert="horz" lIns="90388" tIns="45194" rIns="90388" bIns="4519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9526" y="2"/>
            <a:ext cx="4276090" cy="338356"/>
          </a:xfrm>
          <a:prstGeom prst="rect">
            <a:avLst/>
          </a:prstGeom>
        </p:spPr>
        <p:txBody>
          <a:bodyPr vert="horz" lIns="90388" tIns="45194" rIns="90388" bIns="45194" rtlCol="0"/>
          <a:lstStyle>
            <a:lvl1pPr algn="r">
              <a:defRPr sz="1200"/>
            </a:lvl1pPr>
          </a:lstStyle>
          <a:p>
            <a:fld id="{2F3D5093-49D6-4FAD-A71D-17B3F2AC010C}" type="datetimeFigureOut">
              <a:rPr kumimoji="1" lang="ja-JP" altLang="en-US" smtClean="0"/>
              <a:t>2015/12/21</a:t>
            </a:fld>
            <a:endParaRPr kumimoji="1" lang="ja-JP" altLang="en-US"/>
          </a:p>
        </p:txBody>
      </p:sp>
      <p:sp>
        <p:nvSpPr>
          <p:cNvPr id="4" name="フッター プレースホルダー 3"/>
          <p:cNvSpPr>
            <a:spLocks noGrp="1"/>
          </p:cNvSpPr>
          <p:nvPr>
            <p:ph type="ftr" sz="quarter" idx="2"/>
          </p:nvPr>
        </p:nvSpPr>
        <p:spPr>
          <a:xfrm>
            <a:off x="0" y="6405345"/>
            <a:ext cx="4276090" cy="338355"/>
          </a:xfrm>
          <a:prstGeom prst="rect">
            <a:avLst/>
          </a:prstGeom>
        </p:spPr>
        <p:txBody>
          <a:bodyPr vert="horz" lIns="90388" tIns="45194" rIns="90388" bIns="4519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9526" y="6405345"/>
            <a:ext cx="4276090" cy="338355"/>
          </a:xfrm>
          <a:prstGeom prst="rect">
            <a:avLst/>
          </a:prstGeom>
        </p:spPr>
        <p:txBody>
          <a:bodyPr vert="horz" lIns="90388" tIns="45194" rIns="90388" bIns="45194" rtlCol="0" anchor="b"/>
          <a:lstStyle>
            <a:lvl1pPr algn="r">
              <a:defRPr sz="1200"/>
            </a:lvl1pPr>
          </a:lstStyle>
          <a:p>
            <a:fld id="{C399AB75-8DDC-456C-8D19-58060D29B37A}" type="slidenum">
              <a:rPr kumimoji="1" lang="ja-JP" altLang="en-US" smtClean="0"/>
              <a:t>‹#›</a:t>
            </a:fld>
            <a:endParaRPr kumimoji="1" lang="ja-JP" altLang="en-US"/>
          </a:p>
        </p:txBody>
      </p:sp>
    </p:spTree>
    <p:extLst>
      <p:ext uri="{BB962C8B-B14F-4D97-AF65-F5344CB8AC3E}">
        <p14:creationId xmlns:p14="http://schemas.microsoft.com/office/powerpoint/2010/main" val="1223839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4276090" cy="338356"/>
          </a:xfrm>
          <a:prstGeom prst="rect">
            <a:avLst/>
          </a:prstGeom>
        </p:spPr>
        <p:txBody>
          <a:bodyPr vert="horz" lIns="90388" tIns="45194" rIns="90388" bIns="45194"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9526" y="2"/>
            <a:ext cx="4276090" cy="338356"/>
          </a:xfrm>
          <a:prstGeom prst="rect">
            <a:avLst/>
          </a:prstGeom>
        </p:spPr>
        <p:txBody>
          <a:bodyPr vert="horz" lIns="90388" tIns="45194" rIns="90388" bIns="45194" rtlCol="0"/>
          <a:lstStyle>
            <a:lvl1pPr algn="r">
              <a:defRPr sz="1200"/>
            </a:lvl1pPr>
          </a:lstStyle>
          <a:p>
            <a:fld id="{59DABE7D-3FAE-4869-819E-FEB2E8E83218}" type="datetimeFigureOut">
              <a:rPr kumimoji="1" lang="ja-JP" altLang="en-US" smtClean="0"/>
              <a:t>2015/12/21</a:t>
            </a:fld>
            <a:endParaRPr kumimoji="1" lang="ja-JP" altLang="en-US"/>
          </a:p>
        </p:txBody>
      </p:sp>
      <p:sp>
        <p:nvSpPr>
          <p:cNvPr id="4" name="スライド イメージ プレースホルダー 3"/>
          <p:cNvSpPr>
            <a:spLocks noGrp="1" noRot="1" noChangeAspect="1"/>
          </p:cNvSpPr>
          <p:nvPr>
            <p:ph type="sldImg" idx="2"/>
          </p:nvPr>
        </p:nvSpPr>
        <p:spPr>
          <a:xfrm>
            <a:off x="2909888" y="842963"/>
            <a:ext cx="4048125" cy="2276475"/>
          </a:xfrm>
          <a:prstGeom prst="rect">
            <a:avLst/>
          </a:prstGeom>
          <a:noFill/>
          <a:ln w="12700">
            <a:solidFill>
              <a:prstClr val="black"/>
            </a:solidFill>
          </a:ln>
        </p:spPr>
        <p:txBody>
          <a:bodyPr vert="horz" lIns="90388" tIns="45194" rIns="90388" bIns="45194" rtlCol="0" anchor="ctr"/>
          <a:lstStyle/>
          <a:p>
            <a:endParaRPr lang="ja-JP" altLang="en-US"/>
          </a:p>
        </p:txBody>
      </p:sp>
      <p:sp>
        <p:nvSpPr>
          <p:cNvPr id="5" name="ノート プレースホルダー 4"/>
          <p:cNvSpPr>
            <a:spLocks noGrp="1"/>
          </p:cNvSpPr>
          <p:nvPr>
            <p:ph type="body" sz="quarter" idx="3"/>
          </p:nvPr>
        </p:nvSpPr>
        <p:spPr>
          <a:xfrm>
            <a:off x="986790" y="3245405"/>
            <a:ext cx="7894320" cy="2655332"/>
          </a:xfrm>
          <a:prstGeom prst="rect">
            <a:avLst/>
          </a:prstGeom>
        </p:spPr>
        <p:txBody>
          <a:bodyPr vert="horz" lIns="90388" tIns="45194" rIns="90388" bIns="4519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405345"/>
            <a:ext cx="4276090" cy="338355"/>
          </a:xfrm>
          <a:prstGeom prst="rect">
            <a:avLst/>
          </a:prstGeom>
        </p:spPr>
        <p:txBody>
          <a:bodyPr vert="horz" lIns="90388" tIns="45194" rIns="90388" bIns="4519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9526" y="6405345"/>
            <a:ext cx="4276090" cy="338355"/>
          </a:xfrm>
          <a:prstGeom prst="rect">
            <a:avLst/>
          </a:prstGeom>
        </p:spPr>
        <p:txBody>
          <a:bodyPr vert="horz" lIns="90388" tIns="45194" rIns="90388" bIns="45194" rtlCol="0" anchor="b"/>
          <a:lstStyle>
            <a:lvl1pPr algn="r">
              <a:defRPr sz="1200"/>
            </a:lvl1pPr>
          </a:lstStyle>
          <a:p>
            <a:fld id="{0C0D1D85-B46C-47C7-8CEE-1CBBCC4ED5D3}" type="slidenum">
              <a:rPr kumimoji="1" lang="ja-JP" altLang="en-US" smtClean="0"/>
              <a:t>‹#›</a:t>
            </a:fld>
            <a:endParaRPr kumimoji="1" lang="ja-JP" altLang="en-US"/>
          </a:p>
        </p:txBody>
      </p:sp>
    </p:spTree>
    <p:extLst>
      <p:ext uri="{BB962C8B-B14F-4D97-AF65-F5344CB8AC3E}">
        <p14:creationId xmlns:p14="http://schemas.microsoft.com/office/powerpoint/2010/main" val="39600453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Hello</a:t>
            </a:r>
            <a:r>
              <a:rPr kumimoji="1" lang="en-US" altLang="ja-JP" baseline="0" dirty="0" smtClean="0"/>
              <a:t> everyone. My name is Yuuki </a:t>
            </a:r>
            <a:r>
              <a:rPr kumimoji="1" lang="en-US" altLang="ja-JP" baseline="0" dirty="0" err="1" smtClean="0"/>
              <a:t>Katsuki</a:t>
            </a:r>
            <a:r>
              <a:rPr kumimoji="1" lang="en-US" altLang="ja-JP" baseline="0" dirty="0" smtClean="0"/>
              <a:t>.</a:t>
            </a:r>
            <a:r>
              <a:rPr kumimoji="1" lang="ja-JP" altLang="en-US" baseline="0" dirty="0" smtClean="0"/>
              <a:t> </a:t>
            </a:r>
            <a:r>
              <a:rPr kumimoji="1" lang="en-US" altLang="ja-JP" baseline="0" dirty="0" smtClean="0"/>
              <a:t>I’m from Saga university. I talk about ~.</a:t>
            </a:r>
          </a:p>
        </p:txBody>
      </p:sp>
      <p:sp>
        <p:nvSpPr>
          <p:cNvPr id="4" name="スライド番号プレースホルダー 3"/>
          <p:cNvSpPr>
            <a:spLocks noGrp="1"/>
          </p:cNvSpPr>
          <p:nvPr>
            <p:ph type="sldNum" sz="quarter" idx="10"/>
          </p:nvPr>
        </p:nvSpPr>
        <p:spPr/>
        <p:txBody>
          <a:bodyPr/>
          <a:lstStyle/>
          <a:p>
            <a:fld id="{0C0D1D85-B46C-47C7-8CEE-1CBBCC4ED5D3}" type="slidenum">
              <a:rPr kumimoji="1" lang="ja-JP" altLang="en-US" smtClean="0"/>
              <a:t>1</a:t>
            </a:fld>
            <a:endParaRPr kumimoji="1" lang="ja-JP" altLang="en-US"/>
          </a:p>
        </p:txBody>
      </p:sp>
    </p:spTree>
    <p:extLst>
      <p:ext uri="{BB962C8B-B14F-4D97-AF65-F5344CB8AC3E}">
        <p14:creationId xmlns:p14="http://schemas.microsoft.com/office/powerpoint/2010/main" val="2288726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a:t>
            </a:r>
            <a:r>
              <a:rPr kumimoji="1" lang="en-US" altLang="ja-JP" baseline="0" dirty="0" smtClean="0"/>
              <a:t> anisotropy spectrum depends on cosmological parameters.</a:t>
            </a:r>
          </a:p>
          <a:p>
            <a:r>
              <a:rPr kumimoji="1" lang="en-US" altLang="ja-JP" baseline="0" dirty="0" smtClean="0"/>
              <a:t>In our analysis, we varied these cosmological parameters. </a:t>
            </a:r>
          </a:p>
          <a:p>
            <a:r>
              <a:rPr kumimoji="1" lang="en-US" altLang="ja-JP" baseline="0" dirty="0" smtClean="0"/>
              <a:t>Especially, we mainly focus on the constraints on the spectral index ns and the tensor-to-scalar ratio r colored in yellow.</a:t>
            </a:r>
          </a:p>
          <a:p>
            <a:endParaRPr kumimoji="1" lang="en-US" altLang="ja-JP" baseline="0" dirty="0" smtClean="0"/>
          </a:p>
          <a:p>
            <a:r>
              <a:rPr kumimoji="1" lang="ja-JP" altLang="en-US" baseline="0" dirty="0" smtClean="0"/>
              <a:t>異方性スペクトルは、宇宙論パラメーターに依存しています。</a:t>
            </a:r>
            <a:endParaRPr kumimoji="1" lang="en-US" altLang="ja-JP" baseline="0" dirty="0" smtClean="0"/>
          </a:p>
          <a:p>
            <a:r>
              <a:rPr kumimoji="1" lang="ja-JP" altLang="en-US" baseline="0" dirty="0" smtClean="0"/>
              <a:t>今回の解析では、これらのパラメーターを使います。</a:t>
            </a:r>
            <a:endParaRPr kumimoji="1" lang="en-US" altLang="ja-JP" baseline="0" dirty="0" smtClean="0"/>
          </a:p>
          <a:p>
            <a:r>
              <a:rPr kumimoji="1" lang="ja-JP" altLang="en-US" baseline="0" dirty="0" smtClean="0"/>
              <a:t>特に、主に黄色で色付けされている</a:t>
            </a:r>
            <a:r>
              <a:rPr kumimoji="1" lang="en-US" altLang="ja-JP" baseline="0" dirty="0" smtClean="0"/>
              <a:t>primordial tilt </a:t>
            </a:r>
            <a:r>
              <a:rPr kumimoji="1" lang="en-US" altLang="ja-JP" baseline="0" dirty="0" err="1" smtClean="0"/>
              <a:t>n_s</a:t>
            </a:r>
            <a:r>
              <a:rPr kumimoji="1" lang="ja-JP" altLang="en-US" baseline="0" dirty="0" smtClean="0"/>
              <a:t>　と</a:t>
            </a:r>
            <a:r>
              <a:rPr kumimoji="1" lang="en-US" altLang="ja-JP" baseline="0" dirty="0" smtClean="0"/>
              <a:t> tensor to scalar ratio r </a:t>
            </a:r>
            <a:r>
              <a:rPr kumimoji="1" lang="ja-JP" altLang="en-US" baseline="0" dirty="0" smtClean="0"/>
              <a:t>を使います。</a:t>
            </a: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0C0D1D85-B46C-47C7-8CEE-1CBBCC4ED5D3}" type="slidenum">
              <a:rPr kumimoji="1" lang="ja-JP" altLang="en-US" smtClean="0"/>
              <a:t>10</a:t>
            </a:fld>
            <a:endParaRPr kumimoji="1" lang="ja-JP" altLang="en-US"/>
          </a:p>
        </p:txBody>
      </p:sp>
    </p:spTree>
    <p:extLst>
      <p:ext uri="{BB962C8B-B14F-4D97-AF65-F5344CB8AC3E}">
        <p14:creationId xmlns:p14="http://schemas.microsoft.com/office/powerpoint/2010/main" val="2180154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From now we</a:t>
            </a:r>
            <a:r>
              <a:rPr kumimoji="1" lang="en-US" altLang="ja-JP" baseline="0" dirty="0" smtClean="0"/>
              <a:t> explain</a:t>
            </a:r>
            <a:r>
              <a:rPr kumimoji="1" lang="en-US" altLang="ja-JP" dirty="0" smtClean="0"/>
              <a:t> the Fisher matrix to be used in this analysis.</a:t>
            </a:r>
          </a:p>
          <a:p>
            <a:r>
              <a:rPr kumimoji="1" lang="en-US" altLang="ja-JP" dirty="0" smtClean="0"/>
              <a:t>The Fisher matrix describes the likelihood</a:t>
            </a:r>
            <a:r>
              <a:rPr kumimoji="1" lang="en-US" altLang="ja-JP" baseline="0" dirty="0" smtClean="0"/>
              <a:t> function.</a:t>
            </a:r>
            <a:endParaRPr kumimoji="1" lang="en-US" altLang="ja-JP" dirty="0" smtClean="0"/>
          </a:p>
          <a:p>
            <a:r>
              <a:rPr kumimoji="1" lang="en-US" altLang="ja-JP" dirty="0" smtClean="0"/>
              <a:t>We consider how</a:t>
            </a:r>
            <a:r>
              <a:rPr kumimoji="1" lang="en-US" altLang="ja-JP" baseline="0" dirty="0" smtClean="0"/>
              <a:t> one can predict the expected uncertainties in the determination of cosmological parameters from future experiments in the CMB case. </a:t>
            </a:r>
          </a:p>
          <a:p>
            <a:r>
              <a:rPr kumimoji="1" lang="en-US" altLang="ja-JP" baseline="0" dirty="0" smtClean="0"/>
              <a:t>The observed </a:t>
            </a:r>
            <a:r>
              <a:rPr kumimoji="1" lang="en-US" altLang="ja-JP" baseline="0" dirty="0" err="1" smtClean="0"/>
              <a:t>C_l’s</a:t>
            </a:r>
            <a:r>
              <a:rPr kumimoji="1" lang="en-US" altLang="ja-JP" baseline="0" dirty="0" smtClean="0"/>
              <a:t> in this universe will be close to the true </a:t>
            </a:r>
            <a:r>
              <a:rPr kumimoji="1" lang="en-US" altLang="ja-JP" baseline="0" dirty="0" err="1" smtClean="0"/>
              <a:t>C_l’s</a:t>
            </a:r>
            <a:r>
              <a:rPr kumimoji="1" lang="en-US" altLang="ja-JP" baseline="0" dirty="0" smtClean="0"/>
              <a:t>; indeed, if we look at the equation (1), then we expect this chi square to reach a minimum at the point in parameter space where </a:t>
            </a:r>
            <a:r>
              <a:rPr kumimoji="1" lang="en-US" altLang="ja-JP" baseline="0" dirty="0" err="1" smtClean="0"/>
              <a:t>lammda_alpha</a:t>
            </a:r>
            <a:r>
              <a:rPr kumimoji="1" lang="en-US" altLang="ja-JP" baseline="0" dirty="0" smtClean="0"/>
              <a:t> = </a:t>
            </a:r>
            <a:r>
              <a:rPr kumimoji="1" lang="en-US" altLang="ja-JP" baseline="0" dirty="0" err="1" smtClean="0"/>
              <a:t>lammda_alpha</a:t>
            </a:r>
            <a:r>
              <a:rPr kumimoji="1" lang="en-US" altLang="ja-JP" baseline="0" dirty="0" smtClean="0"/>
              <a:t> bar.</a:t>
            </a:r>
          </a:p>
          <a:p>
            <a:r>
              <a:rPr kumimoji="1" lang="en-US" altLang="ja-JP" baseline="0" dirty="0" smtClean="0"/>
              <a:t>In the one-parameter case, we can write it as equation (2). The linear term in equation (2) vanishes. The coefficient of the quadratic term is written as equation (3). Here the curvature f measures how rapidly the chi square changes away from its minimum. As such, the error on </a:t>
            </a:r>
            <a:r>
              <a:rPr kumimoji="1" lang="en-US" altLang="ja-JP" baseline="0" dirty="0" err="1" smtClean="0"/>
              <a:t>lammda</a:t>
            </a:r>
            <a:r>
              <a:rPr kumimoji="1" lang="en-US" altLang="ja-JP" baseline="0" dirty="0" smtClean="0"/>
              <a:t> is 1 over square root f. So all we need to do in order to determine the expected errors on a parameter is to calculate f. f is the curvature of the likelihood function only if the errors on </a:t>
            </a:r>
            <a:r>
              <a:rPr kumimoji="1" lang="en-US" altLang="ja-JP" baseline="0" dirty="0" err="1" smtClean="0"/>
              <a:t>C_l’s</a:t>
            </a:r>
            <a:r>
              <a:rPr kumimoji="1" lang="en-US" altLang="ja-JP" baseline="0" dirty="0" smtClean="0"/>
              <a:t> are Gaussian distributed.</a:t>
            </a:r>
          </a:p>
          <a:p>
            <a:endParaRPr kumimoji="1" lang="en-US" altLang="ja-JP" baseline="0" dirty="0" smtClean="0"/>
          </a:p>
          <a:p>
            <a:r>
              <a:rPr kumimoji="1" lang="ja-JP" altLang="en-US" baseline="0" dirty="0" smtClean="0"/>
              <a:t>今から、今回の解析で使うフィッシャーマトリックスの説明をします。</a:t>
            </a:r>
            <a:endParaRPr kumimoji="1" lang="en-US" altLang="ja-JP" baseline="0" dirty="0" smtClean="0"/>
          </a:p>
          <a:p>
            <a:r>
              <a:rPr kumimoji="1" lang="ja-JP" altLang="en-US" baseline="0" dirty="0" smtClean="0"/>
              <a:t>フィッシャーマトリックスは尤度関数です。</a:t>
            </a:r>
            <a:endParaRPr kumimoji="1" lang="en-US" altLang="ja-JP" baseline="0" dirty="0" smtClean="0"/>
          </a:p>
          <a:p>
            <a:r>
              <a:rPr kumimoji="1" lang="ja-JP" altLang="en-US" baseline="0" dirty="0" smtClean="0"/>
              <a:t>ＣＭＢの場合に、未来の実験での宇宙論パラメーターにおいて期待される不確かさがどのように予測されるかを考えます。</a:t>
            </a:r>
            <a:endParaRPr kumimoji="1" lang="en-US" altLang="ja-JP" baseline="0" dirty="0" smtClean="0"/>
          </a:p>
          <a:p>
            <a:r>
              <a:rPr kumimoji="1" lang="ja-JP" altLang="en-US" baseline="0" dirty="0" smtClean="0"/>
              <a:t>この宇宙で観測される</a:t>
            </a:r>
            <a:r>
              <a:rPr kumimoji="1" lang="en-US" altLang="ja-JP" baseline="0" dirty="0" err="1" smtClean="0"/>
              <a:t>C_l’s</a:t>
            </a:r>
            <a:r>
              <a:rPr kumimoji="1" lang="ja-JP" altLang="en-US" baseline="0" dirty="0" smtClean="0"/>
              <a:t>は真の</a:t>
            </a:r>
            <a:r>
              <a:rPr kumimoji="1" lang="en-US" altLang="ja-JP" baseline="0" dirty="0" err="1" smtClean="0"/>
              <a:t>C_l’s</a:t>
            </a:r>
            <a:r>
              <a:rPr kumimoji="1" lang="ja-JP" altLang="en-US" baseline="0" dirty="0" smtClean="0"/>
              <a:t>に近づきます。確かに式（１）を作れば、そのとき、この</a:t>
            </a:r>
            <a:r>
              <a:rPr kumimoji="1" lang="en-US" altLang="ja-JP" baseline="0" dirty="0" smtClean="0"/>
              <a:t>Χ^2</a:t>
            </a:r>
            <a:r>
              <a:rPr kumimoji="1" lang="ja-JP" altLang="en-US" baseline="0" dirty="0" smtClean="0"/>
              <a:t>はパラメーター空間の</a:t>
            </a:r>
            <a:r>
              <a:rPr kumimoji="1" lang="en-US" altLang="ja-JP" baseline="0" dirty="0" smtClean="0"/>
              <a:t>λα</a:t>
            </a:r>
            <a:r>
              <a:rPr kumimoji="1" lang="ja-JP" altLang="en-US" baseline="0" dirty="0" smtClean="0"/>
              <a:t>＝</a:t>
            </a:r>
            <a:r>
              <a:rPr kumimoji="1" lang="en-US" altLang="ja-JP" baseline="0" dirty="0" smtClean="0"/>
              <a:t>λα</a:t>
            </a:r>
            <a:r>
              <a:rPr kumimoji="1" lang="ja-JP" altLang="en-US" baseline="0" dirty="0" smtClean="0"/>
              <a:t>バーの点で極小に近づきます。</a:t>
            </a:r>
            <a:endParaRPr kumimoji="1" lang="en-US" altLang="ja-JP" baseline="0" dirty="0" smtClean="0"/>
          </a:p>
          <a:p>
            <a:r>
              <a:rPr kumimoji="1" lang="ja-JP" altLang="en-US" baseline="0" dirty="0" smtClean="0"/>
              <a:t>一変数の場合、式（２）となります。式（２）の線形項は消えます。二次の項の係数は式（３）となります。ここで、</a:t>
            </a:r>
            <a:r>
              <a:rPr kumimoji="1" lang="en-US" altLang="ja-JP" baseline="0" dirty="0" smtClean="0"/>
              <a:t>f</a:t>
            </a:r>
            <a:r>
              <a:rPr kumimoji="1" lang="ja-JP" altLang="en-US" baseline="0" dirty="0" smtClean="0"/>
              <a:t>は</a:t>
            </a:r>
            <a:r>
              <a:rPr kumimoji="1" lang="en-US" altLang="ja-JP" baseline="0" dirty="0" smtClean="0"/>
              <a:t>Χ^2</a:t>
            </a:r>
            <a:r>
              <a:rPr kumimoji="1" lang="ja-JP" altLang="en-US" baseline="0" dirty="0" smtClean="0"/>
              <a:t>が極小からどれだけ急速に変化するかを測っています。そのようにして、</a:t>
            </a:r>
            <a:r>
              <a:rPr kumimoji="1" lang="en-US" altLang="ja-JP" baseline="0" dirty="0" smtClean="0"/>
              <a:t>λ</a:t>
            </a:r>
            <a:r>
              <a:rPr kumimoji="1" lang="ja-JP" altLang="en-US" baseline="0" dirty="0" smtClean="0"/>
              <a:t>のエラーは</a:t>
            </a:r>
            <a:r>
              <a:rPr kumimoji="1" lang="en-US" altLang="ja-JP" baseline="0" dirty="0" smtClean="0"/>
              <a:t>1/</a:t>
            </a:r>
            <a:r>
              <a:rPr kumimoji="1" lang="ja-JP" altLang="en-US" baseline="0" dirty="0" smtClean="0"/>
              <a:t>√</a:t>
            </a:r>
            <a:r>
              <a:rPr kumimoji="1" lang="en-US" altLang="ja-JP" baseline="0" dirty="0" smtClean="0"/>
              <a:t>f</a:t>
            </a:r>
            <a:r>
              <a:rPr kumimoji="1" lang="ja-JP" altLang="en-US" baseline="0" dirty="0" smtClean="0"/>
              <a:t>です。ゆえに、パラメーターで期待されるエラーを決めるのに必要なのは、</a:t>
            </a:r>
            <a:r>
              <a:rPr kumimoji="1" lang="en-US" altLang="ja-JP" baseline="0" dirty="0" smtClean="0"/>
              <a:t>f</a:t>
            </a:r>
            <a:r>
              <a:rPr kumimoji="1" lang="ja-JP" altLang="en-US" baseline="0" dirty="0" smtClean="0"/>
              <a:t>の計算だけです。</a:t>
            </a:r>
            <a:r>
              <a:rPr kumimoji="1" lang="en-US" altLang="ja-JP" baseline="0" dirty="0" err="1" smtClean="0"/>
              <a:t>C_l’s</a:t>
            </a:r>
            <a:r>
              <a:rPr kumimoji="1" lang="ja-JP" altLang="en-US" baseline="0" dirty="0" smtClean="0"/>
              <a:t>のエラーがガウス分布であれば、</a:t>
            </a:r>
            <a:r>
              <a:rPr kumimoji="1" lang="en-US" altLang="ja-JP" baseline="0" dirty="0" smtClean="0"/>
              <a:t>f</a:t>
            </a:r>
            <a:r>
              <a:rPr kumimoji="1" lang="ja-JP" altLang="en-US" baseline="0" dirty="0" err="1" smtClean="0"/>
              <a:t>は尤</a:t>
            </a:r>
            <a:r>
              <a:rPr kumimoji="1" lang="ja-JP" altLang="en-US" baseline="0" dirty="0" smtClean="0"/>
              <a:t>度関数の曲率となります。</a:t>
            </a: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0C0D1D85-B46C-47C7-8CEE-1CBBCC4ED5D3}" type="slidenum">
              <a:rPr kumimoji="1" lang="ja-JP" altLang="en-US" smtClean="0"/>
              <a:t>11</a:t>
            </a:fld>
            <a:endParaRPr kumimoji="1" lang="ja-JP" altLang="en-US"/>
          </a:p>
        </p:txBody>
      </p:sp>
    </p:spTree>
    <p:extLst>
      <p:ext uri="{BB962C8B-B14F-4D97-AF65-F5344CB8AC3E}">
        <p14:creationId xmlns:p14="http://schemas.microsoft.com/office/powerpoint/2010/main" val="1253434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The second derivative of chi square contains two terms as </a:t>
            </a:r>
            <a:r>
              <a:rPr kumimoji="1" lang="en-US" altLang="ja-JP" baseline="0" dirty="0" err="1" smtClean="0"/>
              <a:t>eqation</a:t>
            </a:r>
            <a:r>
              <a:rPr kumimoji="1" lang="en-US" altLang="ja-JP" baseline="0" dirty="0" smtClean="0"/>
              <a:t> (4).</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The second term in the sum over l is traditionally neglected.</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So Then the Fisher matrix is given by the curvature matrix in equation (5).</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Χ^2</a:t>
            </a:r>
            <a:r>
              <a:rPr kumimoji="1" lang="ja-JP" altLang="en-US" baseline="0" dirty="0" smtClean="0"/>
              <a:t>の二階微分は式（４）のように二つの項を含んでいます。</a:t>
            </a:r>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l</a:t>
            </a:r>
            <a:r>
              <a:rPr kumimoji="1" lang="ja-JP" altLang="en-US" baseline="0" dirty="0" smtClean="0"/>
              <a:t>についての和をとると二項目は慣例的に無視できます。</a:t>
            </a:r>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aseline="0" dirty="0" smtClean="0"/>
              <a:t>なので、式（５）のように曲率行列をフィッシャーマトリクスとすることが出来ます。</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0C0D1D85-B46C-47C7-8CEE-1CBBCC4ED5D3}" type="slidenum">
              <a:rPr kumimoji="1" lang="ja-JP" altLang="en-US" smtClean="0"/>
              <a:t>12</a:t>
            </a:fld>
            <a:endParaRPr kumimoji="1" lang="ja-JP" altLang="en-US"/>
          </a:p>
        </p:txBody>
      </p:sp>
    </p:spTree>
    <p:extLst>
      <p:ext uri="{BB962C8B-B14F-4D97-AF65-F5344CB8AC3E}">
        <p14:creationId xmlns:p14="http://schemas.microsoft.com/office/powerpoint/2010/main" val="631783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the generalization to multivariable the Fisher matrix in the previous slide is simply like this.</a:t>
            </a:r>
          </a:p>
          <a:p>
            <a:r>
              <a:rPr kumimoji="1" lang="en-US" altLang="ja-JP" baseline="0" dirty="0" smtClean="0"/>
              <a:t>Then this figure shows constraint relation in the plane ns and r.</a:t>
            </a:r>
          </a:p>
          <a:p>
            <a:r>
              <a:rPr kumimoji="1" lang="en-US" altLang="ja-JP" baseline="0" dirty="0" smtClean="0"/>
              <a:t>We </a:t>
            </a:r>
            <a:r>
              <a:rPr lang="en-US" altLang="ja-JP" dirty="0" smtClean="0"/>
              <a:t>performed numerical calculation with cosmological parameters</a:t>
            </a:r>
            <a:r>
              <a:rPr kumimoji="1" lang="en-US" altLang="ja-JP" dirty="0" smtClean="0"/>
              <a:t> in previous slide.</a:t>
            </a:r>
            <a:endParaRPr kumimoji="1" lang="en-US" altLang="ja-JP" baseline="0" dirty="0" smtClean="0"/>
          </a:p>
          <a:p>
            <a:r>
              <a:rPr kumimoji="1" lang="en-US" altLang="ja-JP" baseline="0" dirty="0" smtClean="0"/>
              <a:t>Here the fiducial values of ns and r are taken as </a:t>
            </a:r>
            <a:r>
              <a:rPr kumimoji="1" lang="en-US" altLang="ja-JP" baseline="0" dirty="0" err="1" smtClean="0"/>
              <a:t>n_s</a:t>
            </a:r>
            <a:r>
              <a:rPr kumimoji="1" lang="en-US" altLang="ja-JP" baseline="0" dirty="0" smtClean="0"/>
              <a:t>=0.96 and r = 0.05.</a:t>
            </a:r>
          </a:p>
          <a:p>
            <a:r>
              <a:rPr kumimoji="1" lang="en-US" altLang="ja-JP" baseline="0" dirty="0" smtClean="0"/>
              <a:t>Also, we assumed an ideal observation, in which the experimental noise is assumed to be zero.</a:t>
            </a:r>
          </a:p>
          <a:p>
            <a:endParaRPr kumimoji="1" lang="en-US" altLang="ja-JP" baseline="0" dirty="0" smtClean="0"/>
          </a:p>
          <a:p>
            <a:r>
              <a:rPr kumimoji="1" lang="ja-JP" altLang="en-US" baseline="0" dirty="0" smtClean="0"/>
              <a:t>前のスライドでのフィッシャーマトリックスの一般化は単にこのようになります。</a:t>
            </a:r>
            <a:endParaRPr kumimoji="1" lang="en-US" altLang="ja-JP" baseline="0" dirty="0" smtClean="0"/>
          </a:p>
          <a:p>
            <a:r>
              <a:rPr kumimoji="1" lang="ja-JP" altLang="en-US" baseline="0" dirty="0" smtClean="0"/>
              <a:t>そして、この図は</a:t>
            </a:r>
            <a:r>
              <a:rPr kumimoji="1" lang="en-US" altLang="ja-JP" baseline="0" dirty="0" err="1" smtClean="0"/>
              <a:t>n_s</a:t>
            </a:r>
            <a:r>
              <a:rPr kumimoji="1" lang="ja-JP" altLang="en-US" baseline="0" dirty="0" smtClean="0"/>
              <a:t>と</a:t>
            </a:r>
            <a:r>
              <a:rPr kumimoji="1" lang="en-US" altLang="ja-JP" baseline="0" dirty="0" smtClean="0"/>
              <a:t>r</a:t>
            </a:r>
            <a:r>
              <a:rPr kumimoji="1" lang="ja-JP" altLang="en-US" baseline="0" dirty="0" smtClean="0"/>
              <a:t>の関係を描いています。以前のスライドの宇宙論パラメーターを使って数値計算を実行しました。</a:t>
            </a:r>
            <a:endParaRPr kumimoji="1" lang="en-US" altLang="ja-JP" baseline="0" dirty="0" smtClean="0"/>
          </a:p>
          <a:p>
            <a:r>
              <a:rPr kumimoji="1" lang="ja-JP" altLang="en-US" baseline="0" dirty="0" smtClean="0"/>
              <a:t>そのとき、この行列を使っています。</a:t>
            </a:r>
            <a:endParaRPr kumimoji="1" lang="en-US" altLang="ja-JP" baseline="0" dirty="0" smtClean="0"/>
          </a:p>
          <a:p>
            <a:r>
              <a:rPr kumimoji="1" lang="ja-JP" altLang="en-US" baseline="0" dirty="0" smtClean="0"/>
              <a:t>ここでは、</a:t>
            </a:r>
            <a:r>
              <a:rPr kumimoji="1" lang="en-US" altLang="ja-JP" baseline="0" dirty="0" err="1" smtClean="0"/>
              <a:t>n_s</a:t>
            </a:r>
            <a:r>
              <a:rPr kumimoji="1" lang="en-US" altLang="ja-JP" baseline="0" dirty="0" smtClean="0"/>
              <a:t>=0.96 and r=0.05</a:t>
            </a:r>
            <a:r>
              <a:rPr kumimoji="1" lang="ja-JP" altLang="en-US" baseline="0" dirty="0" smtClean="0"/>
              <a:t>と設定しています。また、</a:t>
            </a:r>
            <a:r>
              <a:rPr kumimoji="1" lang="en-US" altLang="ja-JP" baseline="0" dirty="0" err="1" smtClean="0"/>
              <a:t>C_l</a:t>
            </a:r>
            <a:r>
              <a:rPr kumimoji="1" lang="ja-JP" altLang="en-US" baseline="0" dirty="0" smtClean="0"/>
              <a:t>のノイズ項を消去しています。</a:t>
            </a:r>
            <a:endParaRPr kumimoji="1" lang="en-US" altLang="ja-JP" baseline="0" dirty="0" smtClean="0"/>
          </a:p>
          <a:p>
            <a:endParaRPr kumimoji="1" lang="en-US" altLang="ja-JP" baseline="0" dirty="0" smtClean="0"/>
          </a:p>
          <a:p>
            <a:r>
              <a:rPr kumimoji="1" lang="ja-JP" altLang="en-US" baseline="0" dirty="0" smtClean="0"/>
              <a:t>質問対策</a:t>
            </a:r>
            <a:endParaRPr kumimoji="1" lang="en-US" altLang="ja-JP" baseline="0" dirty="0" smtClean="0"/>
          </a:p>
          <a:p>
            <a:r>
              <a:rPr kumimoji="1" lang="ja-JP" altLang="en-US" baseline="0" dirty="0" smtClean="0"/>
              <a:t>フィッシャーマトリックスを具体的にどう使ったのか？</a:t>
            </a:r>
            <a:endParaRPr kumimoji="1" lang="en-US" altLang="ja-JP" baseline="0" dirty="0" smtClean="0"/>
          </a:p>
          <a:p>
            <a:r>
              <a:rPr kumimoji="1" lang="en-US" altLang="ja-JP" baseline="0" dirty="0" smtClean="0"/>
              <a:t>(</a:t>
            </a:r>
            <a:r>
              <a:rPr kumimoji="1" lang="en-US" altLang="ja-JP" baseline="0" dirty="0" err="1" smtClean="0"/>
              <a:t>Densitys</a:t>
            </a:r>
            <a:r>
              <a:rPr kumimoji="1" lang="en-US" altLang="ja-JP" baseline="0" dirty="0" smtClean="0"/>
              <a:t> </a:t>
            </a:r>
            <a:r>
              <a:rPr kumimoji="1" lang="en-US" altLang="ja-JP" baseline="0" dirty="0" smtClean="0"/>
              <a:t>are eventually one parameter</a:t>
            </a:r>
            <a:r>
              <a:rPr kumimoji="1" lang="en-US" altLang="ja-JP" baseline="0" dirty="0" smtClean="0"/>
              <a:t>.)</a:t>
            </a:r>
            <a:endParaRPr kumimoji="1" lang="en-US" altLang="ja-JP" baseline="0" dirty="0" smtClean="0"/>
          </a:p>
          <a:p>
            <a:r>
              <a:rPr kumimoji="1" lang="en-US" altLang="ja-JP" baseline="0" dirty="0" smtClean="0"/>
              <a:t>We used the Fisher matrix as</a:t>
            </a:r>
            <a:r>
              <a:rPr kumimoji="1" lang="ja-JP" altLang="en-US" baseline="0" dirty="0" smtClean="0"/>
              <a:t>　</a:t>
            </a:r>
            <a:r>
              <a:rPr kumimoji="1" lang="en-US" altLang="ja-JP" baseline="0" dirty="0" smtClean="0"/>
              <a:t>the parameter of Χ square.</a:t>
            </a:r>
          </a:p>
          <a:p>
            <a:r>
              <a:rPr kumimoji="1" lang="en-US" altLang="ja-JP" baseline="0" dirty="0" smtClean="0"/>
              <a:t>The figure shows the accuracy is 95%, that is, </a:t>
            </a:r>
            <a:r>
              <a:rPr kumimoji="1" lang="el-GR" altLang="ja-JP" baseline="0" dirty="0" smtClean="0"/>
              <a:t>Χ </a:t>
            </a:r>
            <a:r>
              <a:rPr kumimoji="1" lang="en-US" altLang="ja-JP" baseline="0" dirty="0" smtClean="0"/>
              <a:t>square value is 5.99.</a:t>
            </a:r>
          </a:p>
        </p:txBody>
      </p:sp>
      <p:sp>
        <p:nvSpPr>
          <p:cNvPr id="4" name="スライド番号プレースホルダー 3"/>
          <p:cNvSpPr>
            <a:spLocks noGrp="1"/>
          </p:cNvSpPr>
          <p:nvPr>
            <p:ph type="sldNum" sz="quarter" idx="10"/>
          </p:nvPr>
        </p:nvSpPr>
        <p:spPr/>
        <p:txBody>
          <a:bodyPr/>
          <a:lstStyle/>
          <a:p>
            <a:fld id="{0C0D1D85-B46C-47C7-8CEE-1CBBCC4ED5D3}" type="slidenum">
              <a:rPr kumimoji="1" lang="ja-JP" altLang="en-US" smtClean="0"/>
              <a:t>13</a:t>
            </a:fld>
            <a:endParaRPr kumimoji="1" lang="ja-JP" altLang="en-US"/>
          </a:p>
        </p:txBody>
      </p:sp>
    </p:spTree>
    <p:extLst>
      <p:ext uri="{BB962C8B-B14F-4D97-AF65-F5344CB8AC3E}">
        <p14:creationId xmlns:p14="http://schemas.microsoft.com/office/powerpoint/2010/main" val="569606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Let</a:t>
            </a:r>
            <a:r>
              <a:rPr kumimoji="1" lang="en-US" altLang="ja-JP" baseline="0" dirty="0" smtClean="0"/>
              <a:t> me summarize my talk.</a:t>
            </a:r>
            <a:r>
              <a:rPr kumimoji="1" lang="en-US" altLang="ja-JP" dirty="0" smtClean="0"/>
              <a:t> </a:t>
            </a:r>
            <a:r>
              <a:rPr kumimoji="1"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By using Fisher matrix analysis, the constraint from future experiment have</a:t>
            </a:r>
            <a:r>
              <a:rPr kumimoji="1" lang="en-US" altLang="ja-JP" sz="1200" baseline="0" dirty="0" smtClean="0">
                <a:latin typeface="Arial Unicode MS" panose="020B0604020202020204" pitchFamily="50" charset="-128"/>
                <a:ea typeface="Arial Unicode MS" panose="020B0604020202020204" pitchFamily="50" charset="-128"/>
                <a:cs typeface="Arial Unicode MS" panose="020B0604020202020204" pitchFamily="50" charset="-128"/>
              </a:rPr>
              <a:t> been</a:t>
            </a:r>
            <a:r>
              <a:rPr kumimoji="1"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obtained</a:t>
            </a:r>
            <a:r>
              <a:rPr kumimoji="1"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p>
          <a:p>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After this, we are</a:t>
            </a:r>
            <a:r>
              <a:rPr lang="en-US" altLang="ja-JP" sz="1200" baseline="0" dirty="0" smtClean="0">
                <a:latin typeface="Arial Unicode MS" panose="020B0604020202020204" pitchFamily="50" charset="-128"/>
                <a:ea typeface="Arial Unicode MS" panose="020B0604020202020204" pitchFamily="50" charset="-128"/>
                <a:cs typeface="Arial Unicode MS" panose="020B0604020202020204" pitchFamily="50" charset="-128"/>
              </a:rPr>
              <a:t> going to investigate</a:t>
            </a: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 the constraint using B-mode polarization.</a:t>
            </a:r>
            <a:endParaRPr kumimoji="1" lang="en-US" altLang="ja-JP" dirty="0" smtClean="0"/>
          </a:p>
          <a:p>
            <a:endParaRPr kumimoji="1" lang="en-US" altLang="ja-JP" dirty="0" smtClean="0"/>
          </a:p>
          <a:p>
            <a:r>
              <a:rPr kumimoji="1" lang="ja-JP" altLang="en-US" dirty="0" smtClean="0"/>
              <a:t>まとめると、フィッシャーマトリックスを使うことで、未来の実験の制限を得ることが出来ます。</a:t>
            </a:r>
            <a:endParaRPr kumimoji="1" lang="en-US" altLang="ja-JP" dirty="0" smtClean="0"/>
          </a:p>
          <a:p>
            <a:r>
              <a:rPr kumimoji="1" lang="ja-JP" altLang="en-US" dirty="0" smtClean="0"/>
              <a:t>これから、Ｂモード偏極を使って、その制限を得ていきたいと考えています</a:t>
            </a:r>
            <a:r>
              <a:rPr kumimoji="1" lang="ja-JP" altLang="en-US" dirty="0" smtClean="0"/>
              <a:t>。</a:t>
            </a:r>
            <a:endParaRPr kumimoji="1" lang="en-US" altLang="ja-JP" dirty="0" smtClean="0"/>
          </a:p>
          <a:p>
            <a:endParaRPr kumimoji="1" lang="en-US" altLang="ja-JP" dirty="0" smtClean="0"/>
          </a:p>
          <a:p>
            <a:r>
              <a:rPr kumimoji="1" lang="ja-JP" altLang="en-US" dirty="0" smtClean="0"/>
              <a:t>質問何で</a:t>
            </a:r>
            <a:r>
              <a:rPr kumimoji="1" lang="en-US" altLang="ja-JP" dirty="0" smtClean="0"/>
              <a:t>B</a:t>
            </a:r>
            <a:r>
              <a:rPr kumimoji="1" lang="ja-JP" altLang="en-US" dirty="0" smtClean="0"/>
              <a:t>モードか</a:t>
            </a:r>
            <a:endParaRPr kumimoji="1" lang="en-US" altLang="ja-JP" dirty="0" smtClean="0"/>
          </a:p>
          <a:p>
            <a:r>
              <a:rPr kumimoji="1" lang="en-US" altLang="ja-JP" dirty="0" smtClean="0"/>
              <a:t>If gravity wave </a:t>
            </a:r>
            <a:r>
              <a:rPr kumimoji="1" lang="en-US" altLang="ja-JP" baseline="0" dirty="0" smtClean="0"/>
              <a:t>exist in early Universe, CMB </a:t>
            </a:r>
            <a:r>
              <a:rPr kumimoji="1" lang="en-US" altLang="ja-JP" dirty="0" smtClean="0"/>
              <a:t>B-mode polarization is produced.</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Also, </a:t>
            </a:r>
            <a:r>
              <a:rPr kumimoji="1" lang="en-US" altLang="ja-JP" smtClean="0"/>
              <a:t>inflation mechanism</a:t>
            </a:r>
            <a:r>
              <a:rPr kumimoji="1" lang="en-US" altLang="ja-JP" baseline="0" smtClean="0"/>
              <a:t> </a:t>
            </a:r>
            <a:r>
              <a:rPr kumimoji="1" lang="en-US" altLang="ja-JP" sz="1200" b="0" i="0" kern="1200" smtClean="0">
                <a:solidFill>
                  <a:schemeClr val="tx1"/>
                </a:solidFill>
                <a:effectLst/>
                <a:latin typeface="+mn-lt"/>
                <a:ea typeface="+mn-ea"/>
                <a:cs typeface="+mn-cs"/>
              </a:rPr>
              <a:t>becomes apparent</a:t>
            </a:r>
            <a:r>
              <a:rPr kumimoji="1" lang="en-US" altLang="ja-JP" sz="1200" b="0" i="0" kern="1200" dirty="0">
                <a:solidFill>
                  <a:schemeClr val="tx1"/>
                </a:solidFill>
                <a:effectLst/>
                <a:latin typeface="+mn-lt"/>
                <a:ea typeface="+mn-ea"/>
                <a:cs typeface="+mn-cs"/>
              </a:rPr>
              <a:t>.</a:t>
            </a:r>
            <a:endParaRPr kumimoji="1" lang="en-US" altLang="ja-JP" sz="1200" b="0" i="0" kern="120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0C0D1D85-B46C-47C7-8CEE-1CBBCC4ED5D3}" type="slidenum">
              <a:rPr kumimoji="1" lang="ja-JP" altLang="en-US" smtClean="0"/>
              <a:t>14</a:t>
            </a:fld>
            <a:endParaRPr kumimoji="1" lang="ja-JP" altLang="en-US"/>
          </a:p>
        </p:txBody>
      </p:sp>
    </p:spTree>
    <p:extLst>
      <p:ext uri="{BB962C8B-B14F-4D97-AF65-F5344CB8AC3E}">
        <p14:creationId xmlns:p14="http://schemas.microsoft.com/office/powerpoint/2010/main" val="3586593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C0D1D85-B46C-47C7-8CEE-1CBBCC4ED5D3}" type="slidenum">
              <a:rPr kumimoji="1" lang="ja-JP" altLang="en-US" smtClean="0"/>
              <a:t>15</a:t>
            </a:fld>
            <a:endParaRPr kumimoji="1" lang="ja-JP" altLang="en-US"/>
          </a:p>
        </p:txBody>
      </p:sp>
    </p:spTree>
    <p:extLst>
      <p:ext uri="{BB962C8B-B14F-4D97-AF65-F5344CB8AC3E}">
        <p14:creationId xmlns:p14="http://schemas.microsoft.com/office/powerpoint/2010/main" val="2520149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 measuring device can only decompose to a minimum angle.</a:t>
            </a:r>
          </a:p>
          <a:p>
            <a:r>
              <a:rPr kumimoji="1" lang="en-US" altLang="ja-JP" dirty="0" smtClean="0"/>
              <a:t>So this</a:t>
            </a:r>
            <a:r>
              <a:rPr kumimoji="1" lang="en-US" altLang="ja-JP" baseline="0" dirty="0" smtClean="0"/>
              <a:t> decide observable maximum l.</a:t>
            </a:r>
            <a:endParaRPr kumimoji="1" lang="ja-JP" altLang="en-US" dirty="0"/>
          </a:p>
        </p:txBody>
      </p:sp>
      <p:sp>
        <p:nvSpPr>
          <p:cNvPr id="4" name="スライド番号プレースホルダー 3"/>
          <p:cNvSpPr>
            <a:spLocks noGrp="1"/>
          </p:cNvSpPr>
          <p:nvPr>
            <p:ph type="sldNum" sz="quarter" idx="10"/>
          </p:nvPr>
        </p:nvSpPr>
        <p:spPr/>
        <p:txBody>
          <a:bodyPr/>
          <a:lstStyle/>
          <a:p>
            <a:fld id="{0C0D1D85-B46C-47C7-8CEE-1CBBCC4ED5D3}" type="slidenum">
              <a:rPr kumimoji="1" lang="ja-JP" altLang="en-US" smtClean="0"/>
              <a:t>17</a:t>
            </a:fld>
            <a:endParaRPr kumimoji="1" lang="ja-JP" altLang="en-US"/>
          </a:p>
        </p:txBody>
      </p:sp>
    </p:spTree>
    <p:extLst>
      <p:ext uri="{BB962C8B-B14F-4D97-AF65-F5344CB8AC3E}">
        <p14:creationId xmlns:p14="http://schemas.microsoft.com/office/powerpoint/2010/main" val="3787513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C0D1D85-B46C-47C7-8CEE-1CBBCC4ED5D3}" type="slidenum">
              <a:rPr kumimoji="1" lang="ja-JP" altLang="en-US" smtClean="0"/>
              <a:t>19</a:t>
            </a:fld>
            <a:endParaRPr kumimoji="1" lang="ja-JP" altLang="en-US"/>
          </a:p>
        </p:txBody>
      </p:sp>
    </p:spTree>
    <p:extLst>
      <p:ext uri="{BB962C8B-B14F-4D97-AF65-F5344CB8AC3E}">
        <p14:creationId xmlns:p14="http://schemas.microsoft.com/office/powerpoint/2010/main" val="4030181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C0D1D85-B46C-47C7-8CEE-1CBBCC4ED5D3}" type="slidenum">
              <a:rPr kumimoji="1" lang="ja-JP" altLang="en-US" smtClean="0"/>
              <a:t>20</a:t>
            </a:fld>
            <a:endParaRPr kumimoji="1" lang="ja-JP" altLang="en-US"/>
          </a:p>
        </p:txBody>
      </p:sp>
    </p:spTree>
    <p:extLst>
      <p:ext uri="{BB962C8B-B14F-4D97-AF65-F5344CB8AC3E}">
        <p14:creationId xmlns:p14="http://schemas.microsoft.com/office/powerpoint/2010/main" val="3119354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Inflation is considered to have occurred in the early universe.</a:t>
            </a:r>
            <a:endParaRPr kumimoji="1" lang="en-US" altLang="ja-JP" baseline="0" dirty="0" smtClean="0"/>
          </a:p>
          <a:p>
            <a:r>
              <a:rPr kumimoji="1" lang="en-US" altLang="ja-JP" baseline="0" dirty="0" smtClean="0"/>
              <a:t>To test models of inflation, we use CMB since inflation is considered to be the origin of CMB anisotropy.</a:t>
            </a:r>
          </a:p>
          <a:p>
            <a:r>
              <a:rPr kumimoji="1" lang="en-US" altLang="ja-JP" baseline="0" dirty="0" smtClean="0"/>
              <a:t>Then, we study future expected constraint on this model by using Fisher matrix analysis.</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The Fisher matrix plays a key role in describing the ability of a given experiment to constrain parameters.</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We can make use of the Fisher matrix as a tool of forecasting future constraint on inflationary parameters.</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aseline="0" dirty="0" smtClean="0"/>
              <a:t>インフレーションモデルをテストするために、ＣＭＢを使います。</a:t>
            </a:r>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aseline="0" dirty="0" smtClean="0"/>
              <a:t>そして、フィッシャーマトリックス解析を使って、このモデルの未来の実験で期待される制限を研究します。</a:t>
            </a:r>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aseline="0" dirty="0" smtClean="0"/>
              <a:t>フィッシャーマトリックスは、パラメーターを制限する実験の能力を描写するのに役に立ちます。</a:t>
            </a:r>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aseline="0" dirty="0" smtClean="0"/>
              <a:t>フィッシャーマトリックスの最も一般的な活用が、予測としての道具です。</a:t>
            </a: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0C0D1D85-B46C-47C7-8CEE-1CBBCC4ED5D3}" type="slidenum">
              <a:rPr kumimoji="1" lang="ja-JP" altLang="en-US" smtClean="0"/>
              <a:t>2</a:t>
            </a:fld>
            <a:endParaRPr kumimoji="1" lang="ja-JP" altLang="en-US"/>
          </a:p>
        </p:txBody>
      </p:sp>
    </p:spTree>
    <p:extLst>
      <p:ext uri="{BB962C8B-B14F-4D97-AF65-F5344CB8AC3E}">
        <p14:creationId xmlns:p14="http://schemas.microsoft.com/office/powerpoint/2010/main" val="241745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First we briefly explain the mechanism of inflation.</a:t>
            </a:r>
          </a:p>
          <a:p>
            <a:r>
              <a:rPr kumimoji="1" lang="en-US" altLang="ja-JP" dirty="0" smtClean="0"/>
              <a:t>By</a:t>
            </a:r>
            <a:r>
              <a:rPr kumimoji="1" lang="en-US" altLang="ja-JP" baseline="0" dirty="0" smtClean="0"/>
              <a:t> inflation, some problems, horizon </a:t>
            </a:r>
            <a:r>
              <a:rPr kumimoji="1" lang="en-US" altLang="ja-JP" baseline="0" dirty="0" smtClean="0"/>
              <a:t>problem, </a:t>
            </a:r>
            <a:r>
              <a:rPr kumimoji="1" lang="en-US" altLang="ja-JP" baseline="0" dirty="0" smtClean="0"/>
              <a:t>CMB perturbation and so on, can be explained.</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The</a:t>
            </a:r>
            <a:r>
              <a:rPr kumimoji="1" lang="en-US" altLang="ja-JP" baseline="0" dirty="0" smtClean="0"/>
              <a:t> Universe exponentially expanded during inflation.</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In this figure, its epoch is represented with red.</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Such a very rapid expansion occur when vacuum dominate.</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During inflation, it is assumed that scalar field has vacuum energy and there was the epoch that the Universe is dominated by such vacuum energy.</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err="1" smtClean="0"/>
              <a:t>Inflaton</a:t>
            </a:r>
            <a:r>
              <a:rPr kumimoji="1" lang="en-US" altLang="ja-JP" baseline="0" dirty="0" smtClean="0"/>
              <a:t>, it is scalar field giving inflation, decay and radiation is produced.</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After this, the universe become the radiation dominated and lead to the big bang story.</a:t>
            </a:r>
          </a:p>
          <a:p>
            <a:endParaRPr kumimoji="1" lang="en-US" altLang="ja-JP" baseline="0" dirty="0" smtClean="0"/>
          </a:p>
          <a:p>
            <a:r>
              <a:rPr kumimoji="1" lang="ja-JP" altLang="en-US" baseline="0" dirty="0" smtClean="0"/>
              <a:t>簡単に、インフレーションについて説明します。</a:t>
            </a:r>
            <a:endParaRPr kumimoji="1" lang="en-US" altLang="ja-JP" baseline="0" dirty="0" smtClean="0"/>
          </a:p>
          <a:p>
            <a:r>
              <a:rPr kumimoji="1" lang="ja-JP" altLang="en-US" baseline="0" dirty="0" smtClean="0"/>
              <a:t>インフレーションによって、いくつかの問題、例えば、地平線問題、平坦性問題や宇宙マイクロ背景放射のゆらぎなどについて説明できます。</a:t>
            </a:r>
            <a:endParaRPr kumimoji="1" lang="en-US" altLang="ja-JP" baseline="0" dirty="0" smtClean="0"/>
          </a:p>
          <a:p>
            <a:r>
              <a:rPr kumimoji="1" lang="ja-JP" altLang="en-US" baseline="0" dirty="0" smtClean="0"/>
              <a:t>インフレーションの間、宇宙のスケールが指数的に増加する時期があったと考えます。</a:t>
            </a:r>
            <a:endParaRPr kumimoji="1" lang="en-US" altLang="ja-JP" baseline="0" dirty="0" smtClean="0"/>
          </a:p>
          <a:p>
            <a:r>
              <a:rPr kumimoji="1" lang="ja-JP" altLang="en-US" baseline="0" dirty="0" smtClean="0"/>
              <a:t>この図では、赤い部分がその時期を表しています。</a:t>
            </a:r>
            <a:endParaRPr kumimoji="1" lang="en-US" altLang="ja-JP" baseline="0" dirty="0" smtClean="0"/>
          </a:p>
          <a:p>
            <a:r>
              <a:rPr kumimoji="1" lang="ja-JP" altLang="en-US" baseline="0" dirty="0" smtClean="0"/>
              <a:t>そのような増加は、真空優勢時に起こります。</a:t>
            </a:r>
            <a:endParaRPr kumimoji="1" lang="en-US" altLang="ja-JP" baseline="0" dirty="0" smtClean="0"/>
          </a:p>
          <a:p>
            <a:r>
              <a:rPr kumimoji="1" lang="ja-JP" altLang="en-US" baseline="0" dirty="0" smtClean="0"/>
              <a:t>このモデルでは、</a:t>
            </a:r>
            <a:r>
              <a:rPr kumimoji="1" lang="ja-JP" altLang="en-US" sz="1200" b="0" i="0" kern="1200" dirty="0" smtClean="0">
                <a:solidFill>
                  <a:schemeClr val="tx1"/>
                </a:solidFill>
                <a:effectLst/>
                <a:latin typeface="+mn-lt"/>
                <a:ea typeface="+mn-ea"/>
                <a:cs typeface="+mn-cs"/>
              </a:rPr>
              <a:t>スカラー場が真空エネルギーを持ち、それが宇宙のエネルギー密度のほとんどを担う時期があったことを想定します。</a:t>
            </a:r>
            <a:endParaRPr kumimoji="1" lang="en-US" altLang="ja-JP" sz="1200" b="0" i="0" kern="1200" dirty="0" smtClean="0">
              <a:solidFill>
                <a:schemeClr val="tx1"/>
              </a:solidFill>
              <a:effectLst/>
              <a:latin typeface="+mn-lt"/>
              <a:ea typeface="+mn-ea"/>
              <a:cs typeface="+mn-cs"/>
            </a:endParaRPr>
          </a:p>
          <a:p>
            <a:r>
              <a:rPr kumimoji="1" lang="ja-JP" altLang="en-US" sz="1200" b="0" i="0" kern="1200" dirty="0" smtClean="0">
                <a:solidFill>
                  <a:schemeClr val="tx1"/>
                </a:solidFill>
                <a:effectLst/>
                <a:latin typeface="+mn-lt"/>
                <a:ea typeface="+mn-ea"/>
                <a:cs typeface="+mn-cs"/>
              </a:rPr>
              <a:t>その後、エネルギーの大部分を占めていたスカラー場の真空のエネルギーが開放されて宇宙を再加熱します。</a:t>
            </a:r>
            <a:endParaRPr kumimoji="1" lang="en-US" altLang="ja-JP" sz="1200" b="0" i="0" kern="1200" dirty="0" smtClean="0">
              <a:solidFill>
                <a:schemeClr val="tx1"/>
              </a:solidFill>
              <a:effectLst/>
              <a:latin typeface="+mn-lt"/>
              <a:ea typeface="+mn-ea"/>
              <a:cs typeface="+mn-cs"/>
            </a:endParaRPr>
          </a:p>
          <a:p>
            <a:r>
              <a:rPr kumimoji="1" lang="ja-JP" altLang="en-US" sz="1200" b="0" i="0" kern="1200" dirty="0" smtClean="0">
                <a:solidFill>
                  <a:schemeClr val="tx1"/>
                </a:solidFill>
                <a:effectLst/>
                <a:latin typeface="+mn-lt"/>
                <a:ea typeface="+mn-ea"/>
                <a:cs typeface="+mn-cs"/>
              </a:rPr>
              <a:t>そして、インフレーションを与えるスカラー場であるインフラトンが消滅し、</a:t>
            </a:r>
            <a:r>
              <a:rPr kumimoji="1" lang="en-US" altLang="ja-JP" sz="1200" b="0" i="0" kern="1200" dirty="0" smtClean="0">
                <a:solidFill>
                  <a:schemeClr val="tx1"/>
                </a:solidFill>
                <a:effectLst/>
                <a:latin typeface="+mn-lt"/>
                <a:ea typeface="+mn-ea"/>
                <a:cs typeface="+mn-cs"/>
              </a:rPr>
              <a:t>radiation</a:t>
            </a:r>
            <a:r>
              <a:rPr kumimoji="1" lang="ja-JP" altLang="en-US" sz="1200" b="0" i="0" kern="1200" dirty="0" smtClean="0">
                <a:solidFill>
                  <a:schemeClr val="tx1"/>
                </a:solidFill>
                <a:effectLst/>
                <a:latin typeface="+mn-lt"/>
                <a:ea typeface="+mn-ea"/>
                <a:cs typeface="+mn-cs"/>
              </a:rPr>
              <a:t>が生成されます。</a:t>
            </a:r>
            <a:endParaRPr kumimoji="1" lang="en-US" altLang="ja-JP" sz="1200" b="0" i="0" kern="1200" dirty="0" smtClean="0">
              <a:solidFill>
                <a:schemeClr val="tx1"/>
              </a:solidFill>
              <a:effectLst/>
              <a:latin typeface="+mn-lt"/>
              <a:ea typeface="+mn-ea"/>
              <a:cs typeface="+mn-cs"/>
            </a:endParaRPr>
          </a:p>
          <a:p>
            <a:r>
              <a:rPr kumimoji="1" lang="ja-JP" altLang="en-US" sz="1200" b="0" i="0" kern="1200" dirty="0" smtClean="0">
                <a:solidFill>
                  <a:schemeClr val="tx1"/>
                </a:solidFill>
                <a:effectLst/>
                <a:latin typeface="+mn-lt"/>
                <a:ea typeface="+mn-ea"/>
                <a:cs typeface="+mn-cs"/>
              </a:rPr>
              <a:t>この後、放射優勢の宇宙になり、ビッグバンのストーリーにつながります</a:t>
            </a:r>
            <a:r>
              <a:rPr kumimoji="1" lang="ja-JP" altLang="en-US" sz="1200" b="0" i="0" kern="1200" dirty="0" smtClean="0">
                <a:solidFill>
                  <a:schemeClr val="tx1"/>
                </a:solidFill>
                <a:effectLst/>
                <a:latin typeface="+mn-lt"/>
                <a:ea typeface="+mn-ea"/>
                <a:cs typeface="+mn-cs"/>
              </a:rPr>
              <a:t>。</a:t>
            </a:r>
            <a:endParaRPr kumimoji="1" lang="en-US" altLang="ja-JP" sz="1200" b="0" i="0" kern="1200" dirty="0" smtClean="0">
              <a:solidFill>
                <a:schemeClr val="tx1"/>
              </a:solidFill>
              <a:effectLst/>
              <a:latin typeface="+mn-lt"/>
              <a:ea typeface="+mn-ea"/>
              <a:cs typeface="+mn-cs"/>
            </a:endParaRPr>
          </a:p>
          <a:p>
            <a:endParaRPr kumimoji="1" lang="en-US" altLang="ja-JP" sz="1200" b="0" i="0" kern="1200" dirty="0" smtClean="0">
              <a:solidFill>
                <a:schemeClr val="tx1"/>
              </a:solidFill>
              <a:effectLst/>
              <a:latin typeface="+mn-lt"/>
              <a:ea typeface="+mn-ea"/>
              <a:cs typeface="+mn-cs"/>
            </a:endParaRPr>
          </a:p>
          <a:p>
            <a:r>
              <a:rPr kumimoji="1" lang="ja-JP" altLang="en-US" sz="1200" b="0" i="0" kern="1200" dirty="0" smtClean="0">
                <a:solidFill>
                  <a:schemeClr val="tx1"/>
                </a:solidFill>
                <a:effectLst/>
                <a:latin typeface="+mn-lt"/>
                <a:ea typeface="+mn-ea"/>
                <a:cs typeface="+mn-cs"/>
              </a:rPr>
              <a:t>地平線問題</a:t>
            </a:r>
            <a:endParaRPr kumimoji="1" lang="en-US" altLang="ja-JP" sz="1200" b="0" i="0" kern="1200" dirty="0" smtClean="0">
              <a:solidFill>
                <a:schemeClr val="tx1"/>
              </a:solidFill>
              <a:effectLst/>
              <a:latin typeface="+mn-lt"/>
              <a:ea typeface="+mn-ea"/>
              <a:cs typeface="+mn-cs"/>
            </a:endParaRPr>
          </a:p>
          <a:p>
            <a:r>
              <a:rPr kumimoji="1" lang="en-US" altLang="ja-JP" sz="1200" b="0" i="0" kern="1200" dirty="0" smtClean="0">
                <a:solidFill>
                  <a:schemeClr val="tx1"/>
                </a:solidFill>
                <a:effectLst/>
                <a:latin typeface="+mn-lt"/>
                <a:ea typeface="+mn-ea"/>
                <a:cs typeface="+mn-cs"/>
              </a:rPr>
              <a:t>Uniformity of temperature in the region in</a:t>
            </a:r>
            <a:r>
              <a:rPr kumimoji="1" lang="en-US" altLang="ja-JP" sz="1200" b="0" i="0" kern="1200" baseline="0" dirty="0" smtClean="0">
                <a:solidFill>
                  <a:schemeClr val="tx1"/>
                </a:solidFill>
                <a:effectLst/>
                <a:latin typeface="+mn-lt"/>
                <a:ea typeface="+mn-ea"/>
                <a:cs typeface="+mn-cs"/>
              </a:rPr>
              <a:t> Universe</a:t>
            </a:r>
            <a:r>
              <a:rPr kumimoji="1" lang="en-US" altLang="ja-JP" sz="1200" b="0" i="0" kern="1200" dirty="0" smtClean="0">
                <a:solidFill>
                  <a:schemeClr val="tx1"/>
                </a:solidFill>
                <a:effectLst/>
                <a:latin typeface="+mn-lt"/>
                <a:ea typeface="+mn-ea"/>
                <a:cs typeface="+mn-cs"/>
              </a:rPr>
              <a:t> which is considered to have no causal relationship.</a:t>
            </a:r>
            <a:endParaRPr kumimoji="1" lang="en-US" altLang="ja-JP" sz="1200" b="0" i="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0C0D1D85-B46C-47C7-8CEE-1CBBCC4ED5D3}" type="slidenum">
              <a:rPr kumimoji="1" lang="ja-JP" altLang="en-US" smtClean="0"/>
              <a:t>3</a:t>
            </a:fld>
            <a:endParaRPr kumimoji="1" lang="ja-JP" altLang="en-US"/>
          </a:p>
        </p:txBody>
      </p:sp>
    </p:spTree>
    <p:extLst>
      <p:ext uri="{BB962C8B-B14F-4D97-AF65-F5344CB8AC3E}">
        <p14:creationId xmlns:p14="http://schemas.microsoft.com/office/powerpoint/2010/main" val="2881466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During</a:t>
            </a:r>
            <a:r>
              <a:rPr kumimoji="1" lang="en-US" altLang="ja-JP" baseline="0" dirty="0" smtClean="0"/>
              <a:t> inflation, </a:t>
            </a:r>
            <a:r>
              <a:rPr kumimoji="1" lang="en-US" altLang="ja-JP" baseline="0" dirty="0" err="1" smtClean="0"/>
              <a:t>inflaton</a:t>
            </a:r>
            <a:r>
              <a:rPr kumimoji="1" lang="en-US" altLang="ja-JP" baseline="0" dirty="0" smtClean="0"/>
              <a:t> field acquires quantum fluctuations, which generates density perturbation of the Universe.</a:t>
            </a:r>
            <a:endParaRPr kumimoji="1" lang="en-US" altLang="ja-JP" dirty="0" smtClean="0"/>
          </a:p>
          <a:p>
            <a:r>
              <a:rPr kumimoji="1" lang="en-US" altLang="ja-JP" dirty="0" smtClean="0"/>
              <a:t>During</a:t>
            </a:r>
            <a:r>
              <a:rPr kumimoji="1" lang="en-US" altLang="ja-JP" baseline="0" dirty="0" smtClean="0"/>
              <a:t> inflation</a:t>
            </a:r>
            <a:r>
              <a:rPr kumimoji="1" lang="en-US" altLang="ja-JP" dirty="0" smtClean="0"/>
              <a:t>, gravitational wave is also produced.</a:t>
            </a:r>
          </a:p>
          <a:p>
            <a:r>
              <a:rPr kumimoji="1" lang="en-US" altLang="ja-JP" dirty="0" smtClean="0"/>
              <a:t>Density perturbation power spectrum and</a:t>
            </a:r>
            <a:r>
              <a:rPr kumimoji="1" lang="en-US" altLang="ja-JP" baseline="0" dirty="0" smtClean="0"/>
              <a:t> gravity wave power spectrum are given like these.</a:t>
            </a:r>
            <a:endParaRPr kumimoji="1" lang="en-US" altLang="ja-JP" dirty="0" smtClean="0"/>
          </a:p>
          <a:p>
            <a:endParaRPr kumimoji="1" lang="en-US" altLang="ja-JP" dirty="0" smtClean="0"/>
          </a:p>
          <a:p>
            <a:r>
              <a:rPr kumimoji="1" lang="ja-JP" altLang="en-US" dirty="0" smtClean="0"/>
              <a:t>また、インフレーションのスカラー場の量子ゆらぎのために、現在の密度ゆらぎが形成されます。</a:t>
            </a:r>
            <a:endParaRPr kumimoji="1" lang="en-US" altLang="ja-JP" dirty="0" smtClean="0"/>
          </a:p>
          <a:p>
            <a:r>
              <a:rPr kumimoji="1" lang="ja-JP" altLang="en-US" dirty="0" smtClean="0"/>
              <a:t>そのとき、重力波も生成されます。</a:t>
            </a:r>
            <a:endParaRPr kumimoji="1" lang="en-US" altLang="ja-JP" dirty="0" smtClean="0"/>
          </a:p>
          <a:p>
            <a:r>
              <a:rPr kumimoji="1" lang="ja-JP" altLang="en-US" dirty="0" smtClean="0"/>
              <a:t>密度ゆらぎのパワースペクトルと重力波のパワースペクトルの式はこのようになります。</a:t>
            </a:r>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C0D1D85-B46C-47C7-8CEE-1CBBCC4ED5D3}" type="slidenum">
              <a:rPr kumimoji="1" lang="ja-JP" altLang="en-US" smtClean="0"/>
              <a:t>4</a:t>
            </a:fld>
            <a:endParaRPr kumimoji="1" lang="ja-JP" altLang="en-US"/>
          </a:p>
        </p:txBody>
      </p:sp>
    </p:spTree>
    <p:extLst>
      <p:ext uri="{BB962C8B-B14F-4D97-AF65-F5344CB8AC3E}">
        <p14:creationId xmlns:p14="http://schemas.microsoft.com/office/powerpoint/2010/main" val="2202706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Next, we explain the</a:t>
            </a:r>
            <a:r>
              <a:rPr kumimoji="1" lang="ja-JP" altLang="en-US" baseline="0" dirty="0" smtClean="0"/>
              <a:t> </a:t>
            </a:r>
            <a:r>
              <a:rPr kumimoji="1" lang="en-US" altLang="ja-JP" baseline="0" dirty="0" smtClean="0"/>
              <a:t>slow-roll inflation models.</a:t>
            </a:r>
          </a:p>
          <a:p>
            <a:r>
              <a:rPr kumimoji="1" lang="en-US" altLang="ja-JP" dirty="0" smtClean="0"/>
              <a:t>Most</a:t>
            </a:r>
            <a:r>
              <a:rPr kumimoji="1" lang="en-US" altLang="ja-JP" baseline="0" dirty="0" smtClean="0"/>
              <a:t> models of inflation are slow roll models.</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a:t>
            </a:r>
            <a:r>
              <a:rPr kumimoji="1" lang="en-US" altLang="ja-JP" baseline="0" dirty="0" smtClean="0"/>
              <a:t> typical form of the</a:t>
            </a:r>
            <a:r>
              <a:rPr kumimoji="1" lang="en-US" altLang="ja-JP" dirty="0" smtClean="0"/>
              <a:t> potential</a:t>
            </a:r>
            <a:r>
              <a:rPr kumimoji="1" lang="en-US" altLang="ja-JP" baseline="0" dirty="0" smtClean="0"/>
              <a:t> is</a:t>
            </a:r>
            <a:r>
              <a:rPr kumimoji="1" lang="en-US" altLang="ja-JP" dirty="0" smtClean="0"/>
              <a:t> shown in the figure.</a:t>
            </a:r>
            <a:endParaRPr kumimoji="1" lang="en-US" altLang="ja-JP" baseline="0" dirty="0" smtClean="0"/>
          </a:p>
          <a:p>
            <a:r>
              <a:rPr kumimoji="1" lang="en-US" altLang="ja-JP" baseline="0" dirty="0" smtClean="0"/>
              <a:t>When the amplitude of </a:t>
            </a:r>
            <a:r>
              <a:rPr kumimoji="1" lang="en-US" altLang="ja-JP" baseline="0" dirty="0" err="1" smtClean="0"/>
              <a:t>inflaton</a:t>
            </a:r>
            <a:r>
              <a:rPr kumimoji="1" lang="en-US" altLang="ja-JP" baseline="0" dirty="0" smtClean="0"/>
              <a:t> moves from area 1 to area 2, the inflation occurs.</a:t>
            </a:r>
          </a:p>
          <a:p>
            <a:r>
              <a:rPr kumimoji="1" lang="en-US" altLang="ja-JP" baseline="0" dirty="0" smtClean="0"/>
              <a:t>Then the </a:t>
            </a:r>
            <a:r>
              <a:rPr kumimoji="1" lang="en-US" altLang="ja-JP" baseline="0" dirty="0" err="1" smtClean="0"/>
              <a:t>inflaton</a:t>
            </a:r>
            <a:r>
              <a:rPr kumimoji="1" lang="en-US" altLang="ja-JP" baseline="0" dirty="0" smtClean="0"/>
              <a:t> rolls into true  vacuum and in area 3 the </a:t>
            </a:r>
            <a:r>
              <a:rPr kumimoji="1" lang="en-US" altLang="ja-JP" baseline="0" dirty="0" err="1" smtClean="0"/>
              <a:t>inflaton</a:t>
            </a:r>
            <a:r>
              <a:rPr kumimoji="1" lang="en-US" altLang="ja-JP" baseline="0" dirty="0" smtClean="0"/>
              <a:t> oscillates around the minimum of the potential.</a:t>
            </a:r>
          </a:p>
          <a:p>
            <a:r>
              <a:rPr kumimoji="1" lang="en-US" altLang="ja-JP" baseline="0" dirty="0" smtClean="0"/>
              <a:t>Then it decays and then reheats the universe.</a:t>
            </a:r>
          </a:p>
          <a:p>
            <a:r>
              <a:rPr kumimoji="1" lang="en-US" altLang="ja-JP" baseline="0" dirty="0" smtClean="0"/>
              <a:t>Here, slow roll parameter is written in this way.</a:t>
            </a:r>
          </a:p>
          <a:p>
            <a:r>
              <a:rPr kumimoji="1" lang="en-US" altLang="ja-JP" baseline="0" dirty="0" smtClean="0"/>
              <a:t>Slow roll parameters are useful to quantify the prediction of inflation.</a:t>
            </a:r>
          </a:p>
          <a:p>
            <a:r>
              <a:rPr kumimoji="1" lang="en-US" altLang="ja-JP" baseline="0" dirty="0" smtClean="0"/>
              <a:t>And, by using the slow-roll parameters, the spectral index ns and tensor-to-scalar ratio r can be written like these.</a:t>
            </a:r>
          </a:p>
          <a:p>
            <a:r>
              <a:rPr kumimoji="1" lang="en-US" altLang="ja-JP" baseline="0" dirty="0" smtClean="0"/>
              <a:t>We investigate expected constraints on ns and r using Fisher matrix analysis.</a:t>
            </a:r>
          </a:p>
          <a:p>
            <a:endParaRPr kumimoji="1" lang="en-US" altLang="ja-JP" baseline="0" dirty="0" smtClean="0"/>
          </a:p>
          <a:p>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aseline="0" dirty="0" smtClean="0"/>
              <a:t>次に、スローロールモデルについて説明します。</a:t>
            </a:r>
            <a:endParaRPr kumimoji="1" lang="en-US" altLang="ja-JP" baseline="0" dirty="0" smtClean="0"/>
          </a:p>
          <a:p>
            <a:r>
              <a:rPr kumimoji="1" lang="ja-JP" altLang="en-US" baseline="0" dirty="0" smtClean="0"/>
              <a:t>インフレーションの多くのモデルは、ゼロオーダーの場であるスローロールモデルとなっています。</a:t>
            </a:r>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aseline="0" dirty="0" smtClean="0"/>
              <a:t>ポテンシャルは図のようになります。</a:t>
            </a:r>
            <a:endParaRPr kumimoji="1" lang="en-US" altLang="ja-JP" baseline="0" dirty="0" smtClean="0"/>
          </a:p>
          <a:p>
            <a:r>
              <a:rPr kumimoji="1" lang="ja-JP" altLang="en-US" baseline="0" dirty="0" smtClean="0"/>
              <a:t>インフラトンの振幅が、傾きが小さいエリア１からエリア２に動くとき、インフレーションが起こります。</a:t>
            </a:r>
            <a:endParaRPr kumimoji="1" lang="en-US" altLang="ja-JP" baseline="0" dirty="0" smtClean="0"/>
          </a:p>
          <a:p>
            <a:r>
              <a:rPr kumimoji="1" lang="ja-JP" altLang="en-US" baseline="0" dirty="0" smtClean="0"/>
              <a:t>そして、インフラトンは真の真空まで転がり、エリア３で振動を繰り返します。</a:t>
            </a:r>
            <a:endParaRPr kumimoji="1" lang="en-US" altLang="ja-JP" baseline="0" dirty="0" smtClean="0"/>
          </a:p>
          <a:p>
            <a:r>
              <a:rPr kumimoji="1" lang="ja-JP" altLang="en-US" baseline="0" dirty="0" smtClean="0"/>
              <a:t>そのあと、消滅し、宇宙を再加熱します。</a:t>
            </a:r>
            <a:endParaRPr kumimoji="1" lang="en-US" altLang="ja-JP" baseline="0" dirty="0" smtClean="0"/>
          </a:p>
          <a:p>
            <a:r>
              <a:rPr kumimoji="1" lang="ja-JP" altLang="en-US" baseline="0" dirty="0" smtClean="0"/>
              <a:t>ここでスローロールパラメーターはこのように書かれます。</a:t>
            </a:r>
            <a:endParaRPr kumimoji="1" lang="en-US" altLang="ja-JP" baseline="0" dirty="0" smtClean="0"/>
          </a:p>
          <a:p>
            <a:r>
              <a:rPr kumimoji="1" lang="ja-JP" altLang="en-US" baseline="0" dirty="0" smtClean="0"/>
              <a:t>スローロールパラメーターはインフレーションの予測を定量化するのに便利なものです。</a:t>
            </a:r>
            <a:endParaRPr kumimoji="1" lang="en-US" altLang="ja-JP" baseline="0" dirty="0" smtClean="0"/>
          </a:p>
          <a:p>
            <a:r>
              <a:rPr kumimoji="1" lang="ja-JP" altLang="en-US" baseline="0" dirty="0" smtClean="0"/>
              <a:t>また、今回、フィッシャーマトリックスで主に使用するパラメーターである</a:t>
            </a:r>
            <a:r>
              <a:rPr kumimoji="1" lang="en-US" altLang="ja-JP" baseline="0" dirty="0" err="1" smtClean="0"/>
              <a:t>n_s</a:t>
            </a:r>
            <a:r>
              <a:rPr kumimoji="1" lang="ja-JP" altLang="en-US" baseline="0" dirty="0" smtClean="0"/>
              <a:t>と</a:t>
            </a:r>
            <a:r>
              <a:rPr kumimoji="1" lang="en-US" altLang="ja-JP" baseline="0" dirty="0" smtClean="0"/>
              <a:t>r</a:t>
            </a:r>
            <a:r>
              <a:rPr kumimoji="1" lang="ja-JP" altLang="en-US" baseline="0" dirty="0" smtClean="0"/>
              <a:t>はこのように定義されます。</a:t>
            </a:r>
            <a:endParaRPr kumimoji="1" lang="en-US" altLang="ja-JP" baseline="0" dirty="0" smtClean="0"/>
          </a:p>
          <a:p>
            <a:r>
              <a:rPr kumimoji="1" lang="en-US" altLang="ja-JP" baseline="0" dirty="0" err="1" smtClean="0"/>
              <a:t>n_s</a:t>
            </a:r>
            <a:r>
              <a:rPr kumimoji="1" lang="ja-JP" altLang="en-US" baseline="0" dirty="0" smtClean="0"/>
              <a:t>と</a:t>
            </a:r>
            <a:r>
              <a:rPr kumimoji="1" lang="en-US" altLang="ja-JP" baseline="0" dirty="0" smtClean="0"/>
              <a:t>r</a:t>
            </a:r>
            <a:r>
              <a:rPr kumimoji="1" lang="ja-JP" altLang="en-US" baseline="0" dirty="0" smtClean="0"/>
              <a:t>はスローロールパラメーターを使ってこのように書けます</a:t>
            </a:r>
            <a:r>
              <a:rPr kumimoji="1" lang="ja-JP" altLang="en-US" baseline="0" dirty="0" smtClean="0"/>
              <a:t>。</a:t>
            </a:r>
            <a:endParaRPr kumimoji="1" lang="en-US" altLang="ja-JP" baseline="0" dirty="0" smtClean="0"/>
          </a:p>
          <a:p>
            <a:endParaRPr kumimoji="1" lang="en-US" altLang="ja-JP" baseline="0" dirty="0" smtClean="0"/>
          </a:p>
          <a:p>
            <a:r>
              <a:rPr kumimoji="1" lang="ja-JP" altLang="en-US" baseline="0" dirty="0" smtClean="0"/>
              <a:t>質問</a:t>
            </a:r>
            <a:endParaRPr kumimoji="1" lang="en-US" altLang="ja-JP" baseline="0" dirty="0" smtClean="0"/>
          </a:p>
          <a:p>
            <a:r>
              <a:rPr kumimoji="1" lang="ja-JP" altLang="en-US" baseline="0" dirty="0" smtClean="0"/>
              <a:t>スローロールパラの物理的意味</a:t>
            </a:r>
            <a:endParaRPr kumimoji="1" lang="en-US" altLang="ja-JP" baseline="0" dirty="0" smtClean="0"/>
          </a:p>
          <a:p>
            <a:r>
              <a:rPr kumimoji="1" lang="en-US" altLang="ja-JP" baseline="0" dirty="0" smtClean="0"/>
              <a:t>As can be seen from the equation, because these contain the derivation of potential, these shows </a:t>
            </a:r>
            <a:r>
              <a:rPr kumimoji="1" lang="en-US" altLang="ja-JP" sz="1200" b="0" i="0" kern="1200" dirty="0" smtClean="0">
                <a:solidFill>
                  <a:schemeClr val="tx1"/>
                </a:solidFill>
                <a:effectLst/>
                <a:latin typeface="+mn-lt"/>
                <a:ea typeface="+mn-ea"/>
                <a:cs typeface="+mn-cs"/>
              </a:rPr>
              <a:t>a measure of steepness.</a:t>
            </a:r>
            <a:endParaRPr kumimoji="1" lang="en-US" altLang="ja-JP" baseline="0" dirty="0" smtClean="0"/>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0C0D1D85-B46C-47C7-8CEE-1CBBCC4ED5D3}" type="slidenum">
              <a:rPr kumimoji="1" lang="ja-JP" altLang="en-US" smtClean="0"/>
              <a:t>5</a:t>
            </a:fld>
            <a:endParaRPr kumimoji="1" lang="ja-JP" altLang="en-US"/>
          </a:p>
        </p:txBody>
      </p:sp>
    </p:spTree>
    <p:extLst>
      <p:ext uri="{BB962C8B-B14F-4D97-AF65-F5344CB8AC3E}">
        <p14:creationId xmlns:p14="http://schemas.microsoft.com/office/powerpoint/2010/main" val="1922902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3884">
              <a:defRPr/>
            </a:pPr>
            <a:r>
              <a:rPr kumimoji="1" lang="en-US" altLang="ja-JP" dirty="0" smtClean="0"/>
              <a:t>Next we explain CMB and its</a:t>
            </a:r>
            <a:r>
              <a:rPr kumimoji="1" lang="en-US" altLang="ja-JP" baseline="0" dirty="0" smtClean="0"/>
              <a:t> perturbation.</a:t>
            </a:r>
            <a:endParaRPr kumimoji="1" lang="en-US" altLang="ja-JP" dirty="0" smtClean="0"/>
          </a:p>
          <a:p>
            <a:pPr defTabSz="903884">
              <a:defRPr/>
            </a:pPr>
            <a:r>
              <a:rPr kumimoji="1" lang="en-US" altLang="ja-JP" dirty="0" smtClean="0"/>
              <a:t>In 1964, </a:t>
            </a:r>
            <a:r>
              <a:rPr kumimoji="1" lang="en-US" altLang="ja-JP" dirty="0" err="1" smtClean="0"/>
              <a:t>Penzius</a:t>
            </a:r>
            <a:r>
              <a:rPr kumimoji="1" lang="en-US" altLang="ja-JP" baseline="0" dirty="0" smtClean="0"/>
              <a:t> and Wilson in America discovered the microwave radiation</a:t>
            </a:r>
            <a:r>
              <a:rPr lang="en-US" altLang="ja-JP" dirty="0" smtClean="0"/>
              <a:t> </a:t>
            </a:r>
            <a:r>
              <a:rPr lang="en-US" altLang="ja-JP" dirty="0"/>
              <a:t>of constant </a:t>
            </a:r>
            <a:r>
              <a:rPr lang="en-US" altLang="ja-JP" dirty="0" smtClean="0"/>
              <a:t>intensity.</a:t>
            </a:r>
          </a:p>
          <a:p>
            <a:pPr defTabSz="903884">
              <a:defRPr/>
            </a:pPr>
            <a:r>
              <a:rPr lang="en-US" altLang="ja-JP" dirty="0" smtClean="0"/>
              <a:t>Then </a:t>
            </a:r>
            <a:r>
              <a:rPr lang="en-US" altLang="ja-JP" dirty="0"/>
              <a:t>the research of this </a:t>
            </a:r>
            <a:r>
              <a:rPr lang="en-US" altLang="ja-JP" dirty="0" smtClean="0"/>
              <a:t>microwave</a:t>
            </a:r>
            <a:r>
              <a:rPr lang="en-US" altLang="ja-JP" baseline="0" dirty="0" smtClean="0"/>
              <a:t> radiation</a:t>
            </a:r>
            <a:r>
              <a:rPr lang="en-US" altLang="ja-JP" dirty="0" smtClean="0"/>
              <a:t> </a:t>
            </a:r>
            <a:r>
              <a:rPr lang="en-US" altLang="ja-JP" dirty="0"/>
              <a:t>progressed </a:t>
            </a:r>
            <a:r>
              <a:rPr lang="en-US" altLang="ja-JP" dirty="0" smtClean="0"/>
              <a:t>and it was found that this radiation</a:t>
            </a:r>
            <a:r>
              <a:rPr lang="en-US" altLang="ja-JP" baseline="0" dirty="0" smtClean="0"/>
              <a:t> comes from all direction with the same intensity.</a:t>
            </a:r>
            <a:endParaRPr lang="en-US" altLang="ja-JP" dirty="0" smtClean="0"/>
          </a:p>
          <a:p>
            <a:pPr defTabSz="903884">
              <a:defRPr/>
            </a:pPr>
            <a:r>
              <a:rPr lang="en-US" altLang="ja-JP" dirty="0" smtClean="0"/>
              <a:t>It is </a:t>
            </a:r>
            <a:r>
              <a:rPr lang="en-US" altLang="ja-JP" dirty="0"/>
              <a:t>called cosmic microwave background radiation. </a:t>
            </a:r>
            <a:endParaRPr lang="en-US" altLang="ja-JP" dirty="0" smtClean="0"/>
          </a:p>
          <a:p>
            <a:pPr defTabSz="903884">
              <a:defRPr/>
            </a:pPr>
            <a:r>
              <a:rPr lang="en-US" altLang="ja-JP" dirty="0" smtClean="0"/>
              <a:t>That </a:t>
            </a:r>
            <a:r>
              <a:rPr lang="en-US" altLang="ja-JP" dirty="0"/>
              <a:t>is, </a:t>
            </a:r>
            <a:r>
              <a:rPr lang="en-US" altLang="ja-JP" dirty="0" smtClean="0"/>
              <a:t>CMB.</a:t>
            </a:r>
          </a:p>
          <a:p>
            <a:pPr defTabSz="903884">
              <a:defRPr/>
            </a:pPr>
            <a:r>
              <a:rPr lang="en-US" altLang="ja-JP" dirty="0" smtClean="0"/>
              <a:t>Especially</a:t>
            </a:r>
            <a:r>
              <a:rPr lang="en-US" altLang="ja-JP" dirty="0"/>
              <a:t>, note that the CMB </a:t>
            </a:r>
            <a:r>
              <a:rPr lang="en-US" altLang="ja-JP" dirty="0" smtClean="0"/>
              <a:t>has </a:t>
            </a:r>
            <a:r>
              <a:rPr lang="en-US" altLang="ja-JP" dirty="0"/>
              <a:t>the Planck distribution of absolute temperature </a:t>
            </a:r>
            <a:r>
              <a:rPr lang="en-US" altLang="ja-JP" dirty="0" smtClean="0"/>
              <a:t>2.73 Kelvin.</a:t>
            </a:r>
          </a:p>
          <a:p>
            <a:pPr defTabSz="903884">
              <a:defRPr/>
            </a:pPr>
            <a:r>
              <a:rPr lang="en-US" altLang="ja-JP" dirty="0" smtClean="0"/>
              <a:t>But </a:t>
            </a:r>
            <a:r>
              <a:rPr lang="en-US" altLang="ja-JP" dirty="0"/>
              <a:t>in </a:t>
            </a:r>
            <a:r>
              <a:rPr lang="en-US" altLang="ja-JP" dirty="0" smtClean="0"/>
              <a:t>1992 </a:t>
            </a:r>
            <a:r>
              <a:rPr lang="en-US" altLang="ja-JP" dirty="0"/>
              <a:t>COBE (cosmic background explorer) discovered </a:t>
            </a:r>
            <a:r>
              <a:rPr lang="en-US" altLang="ja-JP" dirty="0" smtClean="0"/>
              <a:t>about 10 to </a:t>
            </a:r>
            <a:r>
              <a:rPr lang="en-US" altLang="ja-JP" dirty="0"/>
              <a:t>-5 small perturbation of the temperature</a:t>
            </a:r>
            <a:r>
              <a:rPr lang="en-US" altLang="ja-JP" dirty="0" smtClean="0"/>
              <a:t>.</a:t>
            </a:r>
          </a:p>
          <a:p>
            <a:pPr defTabSz="903884">
              <a:defRPr/>
            </a:pPr>
            <a:endParaRPr lang="en-US" altLang="ja-JP" dirty="0" smtClean="0"/>
          </a:p>
          <a:p>
            <a:pPr defTabSz="903884">
              <a:defRPr/>
            </a:pPr>
            <a:r>
              <a:rPr lang="ja-JP" altLang="en-US" dirty="0" smtClean="0"/>
              <a:t>次にＣＭＢとその揺らぎの発見について説明します。</a:t>
            </a:r>
            <a:endParaRPr lang="en-US" altLang="ja-JP" dirty="0" smtClean="0"/>
          </a:p>
          <a:p>
            <a:pPr defTabSz="903884">
              <a:defRPr/>
            </a:pPr>
            <a:r>
              <a:rPr lang="en-US" altLang="ja-JP" dirty="0" smtClean="0"/>
              <a:t>1964</a:t>
            </a:r>
            <a:r>
              <a:rPr lang="ja-JP" altLang="en-US" dirty="0" smtClean="0"/>
              <a:t>年にアメリカのペンジアスとウィルソンが一定の強度の電磁波を発見しました。</a:t>
            </a:r>
            <a:endParaRPr lang="en-US" altLang="ja-JP" dirty="0"/>
          </a:p>
          <a:p>
            <a:pPr defTabSz="903884">
              <a:defRPr/>
            </a:pPr>
            <a:r>
              <a:rPr kumimoji="1" lang="ja-JP" altLang="en-US" dirty="0" smtClean="0"/>
              <a:t>そして、この電磁波の研究が進み、宇宙のあらゆる方向からやってくるこの電磁波の波長と強度の間にある一定の関係があることが観測されました。</a:t>
            </a:r>
            <a:endParaRPr kumimoji="1" lang="en-US" altLang="ja-JP" dirty="0" smtClean="0"/>
          </a:p>
          <a:p>
            <a:pPr defTabSz="903884">
              <a:defRPr/>
            </a:pPr>
            <a:r>
              <a:rPr lang="ja-JP" altLang="en-US" dirty="0" smtClean="0"/>
              <a:t>それが宇宙マイクロ背景放射と呼ばれているものです。</a:t>
            </a:r>
            <a:endParaRPr lang="en-US" altLang="ja-JP" dirty="0" smtClean="0"/>
          </a:p>
          <a:p>
            <a:pPr defTabSz="903884">
              <a:defRPr/>
            </a:pPr>
            <a:r>
              <a:rPr lang="ja-JP" altLang="en-US" dirty="0" smtClean="0"/>
              <a:t>つまり、ＣＭＢであります。</a:t>
            </a:r>
            <a:endParaRPr lang="en-US" altLang="ja-JP" dirty="0" smtClean="0"/>
          </a:p>
          <a:p>
            <a:pPr defTabSz="903884">
              <a:defRPr/>
            </a:pPr>
            <a:r>
              <a:rPr lang="ja-JP" altLang="en-US" dirty="0" smtClean="0"/>
              <a:t>特に、ＣＭＢは絶対温度</a:t>
            </a:r>
            <a:r>
              <a:rPr lang="en-US" altLang="ja-JP" dirty="0" smtClean="0"/>
              <a:t>2.73</a:t>
            </a:r>
            <a:r>
              <a:rPr lang="ja-JP" altLang="en-US" dirty="0" smtClean="0"/>
              <a:t>Ｋのプランク分布になっています。</a:t>
            </a:r>
            <a:endParaRPr lang="en-US" altLang="ja-JP" dirty="0" smtClean="0"/>
          </a:p>
          <a:p>
            <a:pPr defTabSz="903884">
              <a:defRPr/>
            </a:pPr>
            <a:r>
              <a:rPr lang="ja-JP" altLang="en-US" dirty="0" smtClean="0"/>
              <a:t>しかし、</a:t>
            </a:r>
            <a:r>
              <a:rPr lang="en-US" altLang="ja-JP" dirty="0" smtClean="0"/>
              <a:t>1992</a:t>
            </a:r>
            <a:r>
              <a:rPr lang="ja-JP" altLang="en-US" dirty="0" smtClean="0"/>
              <a:t>年にＣＯＢＥが</a:t>
            </a:r>
            <a:r>
              <a:rPr lang="en-US" altLang="ja-JP" dirty="0" smtClean="0"/>
              <a:t>10</a:t>
            </a:r>
            <a:r>
              <a:rPr lang="ja-JP" altLang="en-US" dirty="0" smtClean="0"/>
              <a:t>の</a:t>
            </a:r>
            <a:r>
              <a:rPr lang="en-US" altLang="ja-JP" dirty="0" smtClean="0"/>
              <a:t>-5</a:t>
            </a:r>
            <a:r>
              <a:rPr lang="ja-JP" altLang="en-US" dirty="0" smtClean="0"/>
              <a:t>乗程度の小さな揺らぎを観測しました。</a:t>
            </a:r>
            <a:endParaRPr lang="en-US" altLang="ja-JP" dirty="0"/>
          </a:p>
        </p:txBody>
      </p:sp>
      <p:sp>
        <p:nvSpPr>
          <p:cNvPr id="4" name="スライド番号プレースホルダー 3"/>
          <p:cNvSpPr>
            <a:spLocks noGrp="1"/>
          </p:cNvSpPr>
          <p:nvPr>
            <p:ph type="sldNum" sz="quarter" idx="10"/>
          </p:nvPr>
        </p:nvSpPr>
        <p:spPr/>
        <p:txBody>
          <a:bodyPr/>
          <a:lstStyle/>
          <a:p>
            <a:fld id="{0C0D1D85-B46C-47C7-8CEE-1CBBCC4ED5D3}" type="slidenum">
              <a:rPr kumimoji="1" lang="ja-JP" altLang="en-US" smtClean="0"/>
              <a:t>6</a:t>
            </a:fld>
            <a:endParaRPr kumimoji="1" lang="ja-JP" altLang="en-US"/>
          </a:p>
        </p:txBody>
      </p:sp>
    </p:spTree>
    <p:extLst>
      <p:ext uri="{BB962C8B-B14F-4D97-AF65-F5344CB8AC3E}">
        <p14:creationId xmlns:p14="http://schemas.microsoft.com/office/powerpoint/2010/main" val="832571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figure shows CMB power</a:t>
            </a:r>
            <a:r>
              <a:rPr kumimoji="1" lang="en-US" altLang="ja-JP" baseline="0" dirty="0" smtClean="0"/>
              <a:t> spectrum.</a:t>
            </a:r>
          </a:p>
          <a:p>
            <a:r>
              <a:rPr kumimoji="1" lang="en-US" altLang="ja-JP" baseline="0" dirty="0" smtClean="0"/>
              <a:t>The horizontal axis is the order of moment.</a:t>
            </a:r>
          </a:p>
          <a:p>
            <a:r>
              <a:rPr kumimoji="1" lang="en-US" altLang="ja-JP" baseline="0" dirty="0" smtClean="0"/>
              <a:t>The vertical axis is the variance of CMB power spectrum.</a:t>
            </a:r>
          </a:p>
          <a:p>
            <a:r>
              <a:rPr kumimoji="1" lang="en-US" altLang="ja-JP" baseline="0" dirty="0" smtClean="0"/>
              <a:t>Here the mean values of PLANCK 2015 parameters are assumed to calculate the CMB power spectrum.</a:t>
            </a:r>
          </a:p>
          <a:p>
            <a:endParaRPr kumimoji="1" lang="en-US" altLang="ja-JP" baseline="0" dirty="0" smtClean="0"/>
          </a:p>
          <a:p>
            <a:r>
              <a:rPr kumimoji="1" lang="ja-JP" altLang="en-US" baseline="0" dirty="0" smtClean="0"/>
              <a:t>この図は、ＣＭＢパワースペクトルを示しています。</a:t>
            </a:r>
            <a:endParaRPr kumimoji="1" lang="en-US" altLang="ja-JP" baseline="0" dirty="0" smtClean="0"/>
          </a:p>
          <a:p>
            <a:r>
              <a:rPr kumimoji="1" lang="ja-JP" altLang="en-US" baseline="0" dirty="0" smtClean="0"/>
              <a:t>横軸はモーメント</a:t>
            </a:r>
            <a:r>
              <a:rPr kumimoji="1" lang="ja-JP" altLang="en-US" baseline="0" dirty="0" err="1" smtClean="0"/>
              <a:t>ｌ</a:t>
            </a:r>
            <a:r>
              <a:rPr kumimoji="1" lang="ja-JP" altLang="en-US" baseline="0" dirty="0" smtClean="0"/>
              <a:t>の次数です。</a:t>
            </a:r>
            <a:endParaRPr kumimoji="1" lang="en-US" altLang="ja-JP" baseline="0" dirty="0" smtClean="0"/>
          </a:p>
          <a:p>
            <a:r>
              <a:rPr kumimoji="1" lang="ja-JP" altLang="en-US" baseline="0" dirty="0" smtClean="0"/>
              <a:t>縦軸はＣＭＢパワースペクトルの分散です。</a:t>
            </a:r>
            <a:endParaRPr kumimoji="1" lang="en-US" altLang="ja-JP" baseline="0" dirty="0" smtClean="0"/>
          </a:p>
          <a:p>
            <a:r>
              <a:rPr kumimoji="1" lang="ja-JP" altLang="en-US" baseline="0" dirty="0" smtClean="0"/>
              <a:t>ここでプランク</a:t>
            </a:r>
            <a:r>
              <a:rPr kumimoji="1" lang="en-US" altLang="ja-JP" baseline="0" dirty="0" smtClean="0"/>
              <a:t>2015</a:t>
            </a:r>
            <a:r>
              <a:rPr kumimoji="1" lang="ja-JP" altLang="en-US" baseline="0" dirty="0" smtClean="0"/>
              <a:t>の平均値が仮定されています。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0C0D1D85-B46C-47C7-8CEE-1CBBCC4ED5D3}" type="slidenum">
              <a:rPr kumimoji="1" lang="ja-JP" altLang="en-US" smtClean="0"/>
              <a:t>7</a:t>
            </a:fld>
            <a:endParaRPr kumimoji="1" lang="ja-JP" altLang="en-US"/>
          </a:p>
        </p:txBody>
      </p:sp>
    </p:spTree>
    <p:extLst>
      <p:ext uri="{BB962C8B-B14F-4D97-AF65-F5344CB8AC3E}">
        <p14:creationId xmlns:p14="http://schemas.microsoft.com/office/powerpoint/2010/main" val="4175728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In this figure, CMB power spectra for several values of ns are plotted.</a:t>
            </a:r>
          </a:p>
          <a:p>
            <a:r>
              <a:rPr kumimoji="1" lang="en-US" altLang="ja-JP" baseline="0" dirty="0" smtClean="0"/>
              <a:t>As seen from this figure, as ns becomes smaller, the spectrum on large scales (or small l) are suppressed more.</a:t>
            </a:r>
          </a:p>
          <a:p>
            <a:endParaRPr kumimoji="1" lang="en-US" altLang="ja-JP" baseline="0" dirty="0" smtClean="0"/>
          </a:p>
          <a:p>
            <a:r>
              <a:rPr kumimoji="1" lang="ja-JP" altLang="en-US" baseline="0" dirty="0" smtClean="0"/>
              <a:t>この図は</a:t>
            </a:r>
            <a:r>
              <a:rPr kumimoji="1" lang="en-US" altLang="ja-JP" baseline="0" dirty="0" smtClean="0"/>
              <a:t>primordial tilt </a:t>
            </a:r>
            <a:r>
              <a:rPr kumimoji="1" lang="ja-JP" altLang="en-US" baseline="0" dirty="0" smtClean="0"/>
              <a:t>を変化させています。</a:t>
            </a:r>
            <a:endParaRPr kumimoji="1" lang="en-US" altLang="ja-JP" baseline="0" dirty="0" smtClean="0"/>
          </a:p>
          <a:p>
            <a:r>
              <a:rPr kumimoji="1" lang="ja-JP" altLang="en-US" baseline="0" dirty="0" smtClean="0"/>
              <a:t>この図からわかるように、この値が小さくなればなるほど、スペクトルは下の方に遷移しています。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0C0D1D85-B46C-47C7-8CEE-1CBBCC4ED5D3}" type="slidenum">
              <a:rPr kumimoji="1" lang="ja-JP" altLang="en-US" smtClean="0"/>
              <a:t>8</a:t>
            </a:fld>
            <a:endParaRPr kumimoji="1" lang="ja-JP" altLang="en-US"/>
          </a:p>
        </p:txBody>
      </p:sp>
    </p:spTree>
    <p:extLst>
      <p:ext uri="{BB962C8B-B14F-4D97-AF65-F5344CB8AC3E}">
        <p14:creationId xmlns:p14="http://schemas.microsoft.com/office/powerpoint/2010/main" val="1239986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The next figure shows the effect of the tensor mode.</a:t>
            </a:r>
          </a:p>
          <a:p>
            <a:r>
              <a:rPr kumimoji="1" lang="en-US" altLang="ja-JP" baseline="0" dirty="0" smtClean="0"/>
              <a:t>In this figure, the tensor mode gives a sizable contribution to the CMB power spectrum up to about l = 100.</a:t>
            </a:r>
          </a:p>
          <a:p>
            <a:endParaRPr kumimoji="1" lang="en-US" altLang="ja-JP" baseline="0" dirty="0" smtClean="0"/>
          </a:p>
          <a:p>
            <a:r>
              <a:rPr kumimoji="1" lang="ja-JP" altLang="en-US" dirty="0" smtClean="0"/>
              <a:t>次の図は、</a:t>
            </a:r>
            <a:r>
              <a:rPr kumimoji="1" lang="en-US" altLang="ja-JP" dirty="0" smtClean="0"/>
              <a:t>tensor to scalar ratio </a:t>
            </a:r>
            <a:r>
              <a:rPr kumimoji="1" lang="ja-JP" altLang="en-US" dirty="0" smtClean="0"/>
              <a:t>を変化させています。</a:t>
            </a:r>
            <a:endParaRPr kumimoji="1" lang="en-US" altLang="ja-JP" dirty="0" smtClean="0"/>
          </a:p>
          <a:p>
            <a:r>
              <a:rPr kumimoji="1" lang="ja-JP" altLang="en-US" dirty="0" smtClean="0"/>
              <a:t>図に示されるように、</a:t>
            </a:r>
            <a:r>
              <a:rPr kumimoji="1" lang="en-US" altLang="ja-JP" dirty="0" smtClean="0"/>
              <a:t>Tensor</a:t>
            </a:r>
            <a:r>
              <a:rPr kumimoji="1" lang="ja-JP" altLang="en-US" dirty="0" smtClean="0"/>
              <a:t>の効果は大体ｌ＝１００まであります。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0C0D1D85-B46C-47C7-8CEE-1CBBCC4ED5D3}" type="slidenum">
              <a:rPr kumimoji="1" lang="ja-JP" altLang="en-US" smtClean="0"/>
              <a:t>9</a:t>
            </a:fld>
            <a:endParaRPr kumimoji="1" lang="ja-JP" altLang="en-US"/>
          </a:p>
        </p:txBody>
      </p:sp>
    </p:spTree>
    <p:extLst>
      <p:ext uri="{BB962C8B-B14F-4D97-AF65-F5344CB8AC3E}">
        <p14:creationId xmlns:p14="http://schemas.microsoft.com/office/powerpoint/2010/main" val="477367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12/21/2015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12/21/2015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ja-JP" altLang="en-US" smtClean="0"/>
              <a:t>マスター タイトルの書式設定</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12/21/2015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12/21/2015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ja-JP" altLang="en-US" smtClean="0"/>
              <a:t>マスター タイトルの書式設定</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12/21/2015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12/21/2015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kumimoji="1" sz="36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kumimoji="1"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kumimoji="1"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kumimoji="1"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probing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inflation</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
            </a:r>
            <a:b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b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with</a:t>
            </a:r>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CMB</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 name="サブタイトル 2"/>
          <p:cNvSpPr>
            <a:spLocks noGrp="1"/>
          </p:cNvSpPr>
          <p:nvPr>
            <p:ph type="subTitle" idx="1"/>
          </p:nvPr>
        </p:nvSpPr>
        <p:spPr/>
        <p:txBody>
          <a:bodyPr/>
          <a:lstStyle/>
          <a:p>
            <a:endParaRPr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a:p>
            <a:endParaRPr kumimoji="1" lang="ja-JP" altLang="en-US" dirty="0"/>
          </a:p>
        </p:txBody>
      </p:sp>
      <p:sp>
        <p:nvSpPr>
          <p:cNvPr id="4" name="テキスト ボックス 3"/>
          <p:cNvSpPr txBox="1"/>
          <p:nvPr/>
        </p:nvSpPr>
        <p:spPr>
          <a:xfrm>
            <a:off x="8498774" y="5791199"/>
            <a:ext cx="3693226" cy="954107"/>
          </a:xfrm>
          <a:prstGeom prst="rect">
            <a:avLst/>
          </a:prstGeom>
          <a:noFill/>
        </p:spPr>
        <p:txBody>
          <a:bodyPr wrap="square" rtlCol="0">
            <a:spAutoFit/>
          </a:bodyPr>
          <a:lstStyle/>
          <a:p>
            <a:r>
              <a:rPr kumimoji="1"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Yuki </a:t>
            </a:r>
            <a:r>
              <a:rPr kumimoji="1" lang="en-US" altLang="ja-JP" sz="2800" dirty="0" err="1" smtClean="0">
                <a:latin typeface="Arial Unicode MS" panose="020B0604020202020204" pitchFamily="50" charset="-128"/>
                <a:ea typeface="Arial Unicode MS" panose="020B0604020202020204" pitchFamily="50" charset="-128"/>
                <a:cs typeface="Arial Unicode MS" panose="020B0604020202020204" pitchFamily="50" charset="-128"/>
              </a:rPr>
              <a:t>Katsuki</a:t>
            </a:r>
            <a:endParaRPr kumimoji="1"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r>
              <a:rPr kumimoji="1" lang="en-US" altLang="ja-JP" sz="2800" dirty="0">
                <a:latin typeface="Arial Unicode MS" panose="020B0604020202020204" pitchFamily="50" charset="-128"/>
                <a:ea typeface="Arial Unicode MS" panose="020B0604020202020204" pitchFamily="50" charset="-128"/>
                <a:cs typeface="Arial Unicode MS" panose="020B0604020202020204" pitchFamily="50" charset="-128"/>
              </a:rPr>
              <a:t>S</a:t>
            </a:r>
            <a:r>
              <a:rPr kumimoji="1"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aga university</a:t>
            </a:r>
            <a:endParaRPr kumimoji="1" lang="ja-JP" altLang="en-US" sz="28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2588648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Cosmological parameter</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mc:AlternateContent xmlns:mc="http://schemas.openxmlformats.org/markup-compatibility/2006" xmlns:a14="http://schemas.microsoft.com/office/drawing/2010/main">
        <mc:Choice Requires="a14">
          <p:sp>
            <p:nvSpPr>
              <p:cNvPr id="6" name="コンテンツ プレースホルダー 5"/>
              <p:cNvSpPr>
                <a:spLocks noGrp="1"/>
              </p:cNvSpPr>
              <p:nvPr>
                <p:ph idx="1"/>
              </p:nvPr>
            </p:nvSpPr>
            <p:spPr/>
            <p:txBody>
              <a:bodyPr>
                <a:normAutofit fontScale="92500" lnSpcReduction="10000"/>
              </a:bodyPr>
              <a:lstStyle/>
              <a:p>
                <a:r>
                  <a:rPr lang="en-US" altLang="ja-JP" sz="2800" dirty="0" smtClean="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Spectral </a:t>
                </a:r>
                <a:r>
                  <a:rPr lang="en-US" altLang="ja-JP" sz="2800"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index, </a:t>
                </a:r>
                <a14:m>
                  <m:oMath xmlns:m="http://schemas.openxmlformats.org/officeDocument/2006/math">
                    <m:sSub>
                      <m:sSubPr>
                        <m:ctrlPr>
                          <a:rPr lang="en-US" altLang="ja-JP" sz="2800" i="1">
                            <a:solidFill>
                              <a:srgbClr val="FFFF00"/>
                            </a:solidFill>
                            <a:latin typeface="Cambria Math" panose="02040503050406030204" pitchFamily="18" charset="0"/>
                            <a:ea typeface="Arial Unicode MS" panose="020B0604020202020204" pitchFamily="50" charset="-128"/>
                            <a:cs typeface="Arial Unicode MS" panose="020B0604020202020204" pitchFamily="50" charset="-128"/>
                          </a:rPr>
                        </m:ctrlPr>
                      </m:sSubPr>
                      <m:e>
                        <m:r>
                          <a:rPr lang="en-US" altLang="ja-JP" sz="2800" i="1">
                            <a:solidFill>
                              <a:srgbClr val="FFFF00"/>
                            </a:solidFill>
                            <a:latin typeface="Cambria Math" panose="02040503050406030204" pitchFamily="18" charset="0"/>
                            <a:ea typeface="Arial Unicode MS" panose="020B0604020202020204" pitchFamily="50" charset="-128"/>
                            <a:cs typeface="Arial Unicode MS" panose="020B0604020202020204" pitchFamily="50" charset="-128"/>
                          </a:rPr>
                          <m:t>𝑛</m:t>
                        </m:r>
                      </m:e>
                      <m:sub>
                        <m:r>
                          <a:rPr lang="en-US" altLang="ja-JP" sz="2800" i="1">
                            <a:solidFill>
                              <a:srgbClr val="FFFF00"/>
                            </a:solidFill>
                            <a:latin typeface="Cambria Math" panose="02040503050406030204" pitchFamily="18" charset="0"/>
                            <a:ea typeface="Arial Unicode MS" panose="020B0604020202020204" pitchFamily="50" charset="-128"/>
                            <a:cs typeface="Arial Unicode MS" panose="020B0604020202020204" pitchFamily="50" charset="-128"/>
                          </a:rPr>
                          <m:t>𝑠</m:t>
                        </m:r>
                      </m:sub>
                    </m:sSub>
                  </m:oMath>
                </a14:m>
                <a:endParaRPr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r>
                  <a:rPr lang="en-US" altLang="ja-JP" sz="2800"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Tensor to scalar ratio, </a:t>
                </a:r>
                <a14:m>
                  <m:oMath xmlns:m="http://schemas.openxmlformats.org/officeDocument/2006/math">
                    <m:r>
                      <a:rPr lang="en-US" altLang="ja-JP" sz="2800" i="1">
                        <a:solidFill>
                          <a:srgbClr val="FFFF00"/>
                        </a:solidFill>
                        <a:latin typeface="Cambria Math" panose="02040503050406030204" pitchFamily="18" charset="0"/>
                        <a:ea typeface="Arial Unicode MS" panose="020B0604020202020204" pitchFamily="50" charset="-128"/>
                        <a:cs typeface="Arial Unicode MS" panose="020B0604020202020204" pitchFamily="50" charset="-128"/>
                      </a:rPr>
                      <m:t>𝑟</m:t>
                    </m:r>
                  </m:oMath>
                </a14:m>
                <a:endParaRPr lang="en-US" altLang="ja-JP" sz="2800"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endParaRPr>
              </a:p>
              <a:p>
                <a:r>
                  <a:rPr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Normalization</a:t>
                </a:r>
                <a:r>
                  <a:rPr lang="en-US" altLang="ja-JP" sz="2800" dirty="0">
                    <a:latin typeface="Arial Unicode MS" panose="020B0604020202020204" pitchFamily="50" charset="-128"/>
                    <a:ea typeface="Arial Unicode MS" panose="020B0604020202020204" pitchFamily="50" charset="-128"/>
                    <a:cs typeface="Arial Unicode MS" panose="020B0604020202020204" pitchFamily="50" charset="-128"/>
                  </a:rPr>
                  <a:t>, </a:t>
                </a:r>
                <a14:m>
                  <m:oMath xmlns:m="http://schemas.openxmlformats.org/officeDocument/2006/math">
                    <m:sSub>
                      <m:sSubPr>
                        <m:ctrlPr>
                          <a:rPr lang="en-US" altLang="ja-JP" sz="2800" i="1">
                            <a:latin typeface="Cambria Math" panose="02040503050406030204" pitchFamily="18" charset="0"/>
                            <a:ea typeface="Arial Unicode MS" panose="020B0604020202020204" pitchFamily="50" charset="-128"/>
                            <a:cs typeface="Arial Unicode MS" panose="020B0604020202020204" pitchFamily="50" charset="-128"/>
                          </a:rPr>
                        </m:ctrlPr>
                      </m:sSubPr>
                      <m:e>
                        <m:r>
                          <a:rPr lang="en-US" altLang="ja-JP" sz="2800" i="1">
                            <a:latin typeface="Cambria Math" panose="02040503050406030204" pitchFamily="18" charset="0"/>
                            <a:ea typeface="Arial Unicode MS" panose="020B0604020202020204" pitchFamily="50" charset="-128"/>
                            <a:cs typeface="Arial Unicode MS" panose="020B0604020202020204" pitchFamily="50" charset="-128"/>
                          </a:rPr>
                          <m:t>𝑃</m:t>
                        </m:r>
                      </m:e>
                      <m:sub>
                        <m:r>
                          <a:rPr lang="en-US" altLang="ja-JP" sz="2800" i="1">
                            <a:latin typeface="Cambria Math" panose="02040503050406030204" pitchFamily="18" charset="0"/>
                            <a:ea typeface="Arial Unicode MS" panose="020B0604020202020204" pitchFamily="50" charset="-128"/>
                            <a:cs typeface="Arial Unicode MS" panose="020B0604020202020204" pitchFamily="50" charset="-128"/>
                          </a:rPr>
                          <m:t>𝜁</m:t>
                        </m:r>
                      </m:sub>
                    </m:sSub>
                  </m:oMath>
                </a14:m>
                <a:endParaRPr kumimoji="1"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r>
                  <a:rPr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Reionization</a:t>
                </a:r>
                <a:r>
                  <a:rPr lang="en-US" altLang="ja-JP" sz="2800" dirty="0">
                    <a:latin typeface="Arial Unicode MS" panose="020B0604020202020204" pitchFamily="50" charset="-128"/>
                    <a:ea typeface="Arial Unicode MS" panose="020B0604020202020204" pitchFamily="50" charset="-128"/>
                    <a:cs typeface="Arial Unicode MS" panose="020B0604020202020204" pitchFamily="50" charset="-128"/>
                  </a:rPr>
                  <a:t>, </a:t>
                </a:r>
                <a14:m>
                  <m:oMath xmlns:m="http://schemas.openxmlformats.org/officeDocument/2006/math">
                    <m:r>
                      <a:rPr lang="ja-JP" altLang="en-US" sz="2800" i="1">
                        <a:latin typeface="Cambria Math" panose="02040503050406030204" pitchFamily="18" charset="0"/>
                        <a:ea typeface="Arial Unicode MS" panose="020B0604020202020204" pitchFamily="50" charset="-128"/>
                        <a:cs typeface="Arial Unicode MS" panose="020B0604020202020204" pitchFamily="50" charset="-128"/>
                      </a:rPr>
                      <m:t>𝜏</m:t>
                    </m:r>
                  </m:oMath>
                </a14:m>
                <a:endParaRPr lang="en-US" altLang="ja-JP" sz="2800" dirty="0" smtClean="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endParaRPr>
              </a:p>
              <a:p>
                <a:r>
                  <a:rPr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Baryon density, </a:t>
                </a:r>
                <a14:m>
                  <m:oMath xmlns:m="http://schemas.openxmlformats.org/officeDocument/2006/math">
                    <m:sSub>
                      <m:sSubPr>
                        <m:ctrlPr>
                          <a:rPr lang="en-US" altLang="ja-JP" sz="2800" i="1" smtClean="0">
                            <a:latin typeface="Cambria Math" panose="02040503050406030204" pitchFamily="18" charset="0"/>
                            <a:ea typeface="Arial Unicode MS" panose="020B0604020202020204" pitchFamily="50" charset="-128"/>
                            <a:cs typeface="Arial Unicode MS" panose="020B0604020202020204" pitchFamily="50" charset="-128"/>
                          </a:rPr>
                        </m:ctrlPr>
                      </m:sSubPr>
                      <m:e>
                        <m:r>
                          <m:rPr>
                            <m:sty m:val="p"/>
                          </m:rPr>
                          <a:rPr lang="el-GR" altLang="ja-JP" sz="2800" i="1" smtClean="0">
                            <a:latin typeface="Cambria Math" panose="02040503050406030204" pitchFamily="18" charset="0"/>
                            <a:ea typeface="Cambria Math" panose="02040503050406030204" pitchFamily="18" charset="0"/>
                            <a:cs typeface="Arial Unicode MS" panose="020B0604020202020204" pitchFamily="50" charset="-128"/>
                          </a:rPr>
                          <m:t>Ω</m:t>
                        </m:r>
                      </m:e>
                      <m:sub>
                        <m:r>
                          <a:rPr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𝑏</m:t>
                        </m:r>
                      </m:sub>
                    </m:sSub>
                    <m:sSup>
                      <m:sSupPr>
                        <m:ctrlPr>
                          <a:rPr lang="en-US" altLang="ja-JP" sz="2800" i="1" smtClean="0">
                            <a:latin typeface="Cambria Math" panose="02040503050406030204" pitchFamily="18" charset="0"/>
                            <a:ea typeface="Arial Unicode MS" panose="020B0604020202020204" pitchFamily="50" charset="-128"/>
                            <a:cs typeface="Arial Unicode MS" panose="020B0604020202020204" pitchFamily="50" charset="-128"/>
                          </a:rPr>
                        </m:ctrlPr>
                      </m:sSupPr>
                      <m:e>
                        <m:r>
                          <a:rPr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h</m:t>
                        </m:r>
                      </m:e>
                      <m:sup>
                        <m:r>
                          <a:rPr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2</m:t>
                        </m:r>
                      </m:sup>
                    </m:sSup>
                  </m:oMath>
                </a14:m>
                <a:endParaRPr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r>
                  <a:rPr kumimoji="1"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Matter density, </a:t>
                </a:r>
                <a14:m>
                  <m:oMath xmlns:m="http://schemas.openxmlformats.org/officeDocument/2006/math">
                    <m:sSub>
                      <m:sSubPr>
                        <m:ctrlPr>
                          <a:rPr lang="en-US" altLang="ja-JP" sz="2800" i="1">
                            <a:latin typeface="Cambria Math" panose="02040503050406030204" pitchFamily="18" charset="0"/>
                            <a:ea typeface="Arial Unicode MS" panose="020B0604020202020204" pitchFamily="50" charset="-128"/>
                            <a:cs typeface="Arial Unicode MS" panose="020B0604020202020204" pitchFamily="50" charset="-128"/>
                          </a:rPr>
                        </m:ctrlPr>
                      </m:sSubPr>
                      <m:e>
                        <m:r>
                          <m:rPr>
                            <m:sty m:val="p"/>
                          </m:rPr>
                          <a:rPr lang="el-GR" altLang="ja-JP" sz="2800" i="1">
                            <a:latin typeface="Cambria Math" panose="02040503050406030204" pitchFamily="18" charset="0"/>
                            <a:ea typeface="Cambria Math" panose="02040503050406030204" pitchFamily="18" charset="0"/>
                            <a:cs typeface="Arial Unicode MS" panose="020B0604020202020204" pitchFamily="50" charset="-128"/>
                          </a:rPr>
                          <m:t>Ω</m:t>
                        </m:r>
                      </m:e>
                      <m:sub>
                        <m:r>
                          <a:rPr lang="en-US" altLang="ja-JP" sz="2800" b="0" i="1" smtClean="0">
                            <a:latin typeface="Cambria Math" panose="02040503050406030204" pitchFamily="18" charset="0"/>
                            <a:ea typeface="Cambria Math" panose="02040503050406030204" pitchFamily="18" charset="0"/>
                            <a:cs typeface="Arial Unicode MS" panose="020B0604020202020204" pitchFamily="50" charset="-128"/>
                          </a:rPr>
                          <m:t>𝑚</m:t>
                        </m:r>
                      </m:sub>
                    </m:sSub>
                    <m:sSup>
                      <m:sSupPr>
                        <m:ctrlPr>
                          <a:rPr lang="en-US" altLang="ja-JP" sz="2800" i="1">
                            <a:latin typeface="Cambria Math" panose="02040503050406030204" pitchFamily="18" charset="0"/>
                            <a:ea typeface="Arial Unicode MS" panose="020B0604020202020204" pitchFamily="50" charset="-128"/>
                            <a:cs typeface="Arial Unicode MS" panose="020B0604020202020204" pitchFamily="50" charset="-128"/>
                          </a:rPr>
                        </m:ctrlPr>
                      </m:sSupPr>
                      <m:e>
                        <m:r>
                          <a:rPr lang="en-US" altLang="ja-JP" sz="2800" i="1">
                            <a:latin typeface="Cambria Math" panose="02040503050406030204" pitchFamily="18" charset="0"/>
                            <a:ea typeface="Arial Unicode MS" panose="020B0604020202020204" pitchFamily="50" charset="-128"/>
                            <a:cs typeface="Arial Unicode MS" panose="020B0604020202020204" pitchFamily="50" charset="-128"/>
                          </a:rPr>
                          <m:t>h</m:t>
                        </m:r>
                      </m:e>
                      <m:sup>
                        <m:r>
                          <a:rPr lang="en-US" altLang="ja-JP" sz="2800" i="1">
                            <a:latin typeface="Cambria Math" panose="02040503050406030204" pitchFamily="18" charset="0"/>
                            <a:ea typeface="Arial Unicode MS" panose="020B0604020202020204" pitchFamily="50" charset="-128"/>
                            <a:cs typeface="Arial Unicode MS" panose="020B0604020202020204" pitchFamily="50" charset="-128"/>
                          </a:rPr>
                          <m:t>2</m:t>
                        </m:r>
                      </m:sup>
                    </m:sSup>
                  </m:oMath>
                </a14:m>
                <a:endParaRPr kumimoji="1"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r>
                  <a:rPr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Cosmological constant energy density, </a:t>
                </a:r>
                <a14:m>
                  <m:oMath xmlns:m="http://schemas.openxmlformats.org/officeDocument/2006/math">
                    <m:sSub>
                      <m:sSubPr>
                        <m:ctrlPr>
                          <a:rPr lang="en-US" altLang="ja-JP" sz="2800" i="1">
                            <a:latin typeface="Cambria Math" panose="02040503050406030204" pitchFamily="18" charset="0"/>
                            <a:ea typeface="Arial Unicode MS" panose="020B0604020202020204" pitchFamily="50" charset="-128"/>
                            <a:cs typeface="Arial Unicode MS" panose="020B0604020202020204" pitchFamily="50" charset="-128"/>
                          </a:rPr>
                        </m:ctrlPr>
                      </m:sSubPr>
                      <m:e>
                        <m:r>
                          <m:rPr>
                            <m:sty m:val="p"/>
                          </m:rPr>
                          <a:rPr lang="el-GR" altLang="ja-JP" sz="2800" i="1">
                            <a:latin typeface="Cambria Math" panose="02040503050406030204" pitchFamily="18" charset="0"/>
                            <a:ea typeface="Cambria Math" panose="02040503050406030204" pitchFamily="18" charset="0"/>
                            <a:cs typeface="Arial Unicode MS" panose="020B0604020202020204" pitchFamily="50" charset="-128"/>
                          </a:rPr>
                          <m:t>Ω</m:t>
                        </m:r>
                      </m:e>
                      <m:sub>
                        <m:r>
                          <m:rPr>
                            <m:sty m:val="p"/>
                          </m:rPr>
                          <a:rPr lang="el-GR" altLang="ja-JP" sz="2800" i="1" smtClean="0">
                            <a:latin typeface="Cambria Math" panose="02040503050406030204" pitchFamily="18" charset="0"/>
                            <a:ea typeface="Cambria Math" panose="02040503050406030204" pitchFamily="18" charset="0"/>
                            <a:cs typeface="Arial Unicode MS" panose="020B0604020202020204" pitchFamily="50" charset="-128"/>
                          </a:rPr>
                          <m:t>Λ</m:t>
                        </m:r>
                      </m:sub>
                    </m:sSub>
                  </m:oMath>
                </a14:m>
                <a:endParaRPr kumimoji="1" lang="ja-JP" altLang="en-US" sz="28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mc:Choice>
        <mc:Fallback xmlns="">
          <p:sp>
            <p:nvSpPr>
              <p:cNvPr id="6" name="コンテンツ プレースホルダー 5"/>
              <p:cNvSpPr>
                <a:spLocks noGrp="1" noRot="1" noChangeAspect="1" noMove="1" noResize="1" noEditPoints="1" noAdjustHandles="1" noChangeArrowheads="1" noChangeShapeType="1" noTextEdit="1"/>
              </p:cNvSpPr>
              <p:nvPr>
                <p:ph idx="1"/>
              </p:nvPr>
            </p:nvSpPr>
            <p:spPr>
              <a:blipFill rotWithShape="0">
                <a:blip r:embed="rId3"/>
                <a:stretch>
                  <a:fillRect l="-963" b="-66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9402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Fisher matrix for CMB</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mc:AlternateContent xmlns:mc="http://schemas.openxmlformats.org/markup-compatibility/2006">
        <mc:Choice xmlns:a14="http://schemas.microsoft.com/office/drawing/2010/main" Requires="a14">
          <p:sp>
            <p:nvSpPr>
              <p:cNvPr id="4" name="テキスト ボックス 3"/>
              <p:cNvSpPr txBox="1"/>
              <p:nvPr/>
            </p:nvSpPr>
            <p:spPr>
              <a:xfrm>
                <a:off x="794162" y="1771286"/>
                <a:ext cx="9914702" cy="4609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800" i="1" smtClean="0">
                              <a:solidFill>
                                <a:prstClr val="white"/>
                              </a:solidFill>
                              <a:latin typeface="Cambria Math" panose="02040503050406030204" pitchFamily="18" charset="0"/>
                            </a:rPr>
                          </m:ctrlPr>
                        </m:sSupPr>
                        <m:e>
                          <m:r>
                            <a:rPr kumimoji="1" lang="ja-JP" altLang="en-US" sz="2800" i="1" smtClean="0">
                              <a:solidFill>
                                <a:prstClr val="white"/>
                              </a:solidFill>
                              <a:latin typeface="Cambria Math" panose="02040503050406030204" pitchFamily="18" charset="0"/>
                            </a:rPr>
                            <m:t>𝜒</m:t>
                          </m:r>
                        </m:e>
                        <m:sup>
                          <m:r>
                            <a:rPr kumimoji="1" lang="en-US" altLang="ja-JP" sz="2800" b="0" i="1" smtClean="0">
                              <a:solidFill>
                                <a:prstClr val="white"/>
                              </a:solidFill>
                              <a:latin typeface="Cambria Math" panose="02040503050406030204" pitchFamily="18" charset="0"/>
                            </a:rPr>
                            <m:t>2</m:t>
                          </m:r>
                        </m:sup>
                      </m:sSup>
                      <m:d>
                        <m:dPr>
                          <m:ctrlPr>
                            <a:rPr kumimoji="1" lang="en-US" altLang="ja-JP" sz="2800" b="0" i="1" smtClean="0">
                              <a:solidFill>
                                <a:prstClr val="white"/>
                              </a:solidFill>
                              <a:latin typeface="Cambria Math" panose="02040503050406030204" pitchFamily="18" charset="0"/>
                            </a:rPr>
                          </m:ctrlPr>
                        </m:dPr>
                        <m:e>
                          <m:d>
                            <m:dPr>
                              <m:begChr m:val="{"/>
                              <m:endChr m:val="}"/>
                              <m:ctrlPr>
                                <a:rPr kumimoji="1" lang="en-US" altLang="ja-JP" sz="2800" b="0" i="1" smtClean="0">
                                  <a:solidFill>
                                    <a:prstClr val="white"/>
                                  </a:solidFill>
                                  <a:latin typeface="Cambria Math" panose="02040503050406030204" pitchFamily="18" charset="0"/>
                                </a:rPr>
                              </m:ctrlPr>
                            </m:dPr>
                            <m:e>
                              <m:sSub>
                                <m:sSubPr>
                                  <m:ctrlPr>
                                    <a:rPr kumimoji="1" lang="en-US" altLang="ja-JP" sz="2800" b="0" i="1" smtClean="0">
                                      <a:solidFill>
                                        <a:prstClr val="white"/>
                                      </a:solidFill>
                                      <a:latin typeface="Cambria Math" panose="02040503050406030204" pitchFamily="18" charset="0"/>
                                    </a:rPr>
                                  </m:ctrlPr>
                                </m:sSubPr>
                                <m:e>
                                  <m:r>
                                    <a:rPr kumimoji="1" lang="ja-JP" altLang="en-US" sz="2800" b="0" i="1" smtClean="0">
                                      <a:solidFill>
                                        <a:prstClr val="white"/>
                                      </a:solidFill>
                                      <a:latin typeface="Cambria Math" panose="02040503050406030204" pitchFamily="18" charset="0"/>
                                    </a:rPr>
                                    <m:t>𝜆</m:t>
                                  </m:r>
                                </m:e>
                                <m:sub>
                                  <m:r>
                                    <a:rPr kumimoji="1" lang="ja-JP" altLang="en-US" sz="2800" b="0" i="1" smtClean="0">
                                      <a:solidFill>
                                        <a:prstClr val="white"/>
                                      </a:solidFill>
                                      <a:latin typeface="Cambria Math" panose="02040503050406030204" pitchFamily="18" charset="0"/>
                                    </a:rPr>
                                    <m:t>𝛼</m:t>
                                  </m:r>
                                </m:sub>
                              </m:sSub>
                            </m:e>
                          </m:d>
                        </m:e>
                      </m:d>
                      <m:r>
                        <a:rPr kumimoji="1" lang="en-US" altLang="ja-JP" sz="2800" b="0" i="1" smtClean="0">
                          <a:solidFill>
                            <a:prstClr val="white"/>
                          </a:solidFill>
                          <a:latin typeface="Cambria Math" panose="02040503050406030204" pitchFamily="18" charset="0"/>
                        </a:rPr>
                        <m:t>=</m:t>
                      </m:r>
                      <m:nary>
                        <m:naryPr>
                          <m:chr m:val="∑"/>
                          <m:supHide m:val="on"/>
                          <m:ctrlPr>
                            <a:rPr kumimoji="1" lang="en-US" altLang="ja-JP" sz="2800" b="0" i="1" smtClean="0">
                              <a:solidFill>
                                <a:prstClr val="white"/>
                              </a:solidFill>
                              <a:latin typeface="Cambria Math" panose="02040503050406030204" pitchFamily="18" charset="0"/>
                            </a:rPr>
                          </m:ctrlPr>
                        </m:naryPr>
                        <m:sub>
                          <m:r>
                            <m:rPr>
                              <m:brk m:alnAt="7"/>
                            </m:rPr>
                            <a:rPr kumimoji="1" lang="en-US" altLang="ja-JP" sz="2800" b="0" i="1" smtClean="0">
                              <a:solidFill>
                                <a:prstClr val="white"/>
                              </a:solidFill>
                              <a:latin typeface="Cambria Math" panose="02040503050406030204" pitchFamily="18" charset="0"/>
                            </a:rPr>
                            <m:t>𝑙</m:t>
                          </m:r>
                        </m:sub>
                        <m:sup/>
                        <m:e>
                          <m:f>
                            <m:fPr>
                              <m:ctrlPr>
                                <a:rPr kumimoji="1" lang="en-US" altLang="ja-JP" sz="2800" b="0" i="1" smtClean="0">
                                  <a:solidFill>
                                    <a:prstClr val="white"/>
                                  </a:solidFill>
                                  <a:latin typeface="Cambria Math" panose="02040503050406030204" pitchFamily="18" charset="0"/>
                                </a:rPr>
                              </m:ctrlPr>
                            </m:fPr>
                            <m:num>
                              <m:sSup>
                                <m:sSupPr>
                                  <m:ctrlPr>
                                    <a:rPr kumimoji="1" lang="en-US" altLang="ja-JP" sz="2800" b="0" i="1" smtClean="0">
                                      <a:solidFill>
                                        <a:prstClr val="white"/>
                                      </a:solidFill>
                                      <a:latin typeface="Cambria Math" panose="02040503050406030204" pitchFamily="18" charset="0"/>
                                    </a:rPr>
                                  </m:ctrlPr>
                                </m:sSupPr>
                                <m:e>
                                  <m:r>
                                    <a:rPr kumimoji="1" lang="en-US" altLang="ja-JP" sz="2800" b="0" i="1" smtClean="0">
                                      <a:solidFill>
                                        <a:prstClr val="white"/>
                                      </a:solidFill>
                                      <a:latin typeface="Cambria Math" panose="02040503050406030204" pitchFamily="18" charset="0"/>
                                    </a:rPr>
                                    <m:t>(</m:t>
                                  </m:r>
                                  <m:sSubSup>
                                    <m:sSubSupPr>
                                      <m:ctrlPr>
                                        <a:rPr kumimoji="1" lang="en-US" altLang="ja-JP" sz="2800" b="0" i="1" smtClean="0">
                                          <a:solidFill>
                                            <a:prstClr val="white"/>
                                          </a:solidFill>
                                          <a:latin typeface="Cambria Math" panose="02040503050406030204" pitchFamily="18" charset="0"/>
                                        </a:rPr>
                                      </m:ctrlPr>
                                    </m:sSubSupPr>
                                    <m:e>
                                      <m:r>
                                        <a:rPr kumimoji="1" lang="en-US" altLang="ja-JP" sz="2800" b="0" i="1" smtClean="0">
                                          <a:solidFill>
                                            <a:prstClr val="white"/>
                                          </a:solidFill>
                                          <a:latin typeface="Cambria Math" panose="02040503050406030204" pitchFamily="18" charset="0"/>
                                        </a:rPr>
                                        <m:t>𝐶</m:t>
                                      </m:r>
                                    </m:e>
                                    <m:sub>
                                      <m:r>
                                        <a:rPr kumimoji="1" lang="en-US" altLang="ja-JP" sz="2800" b="0" i="1" smtClean="0">
                                          <a:solidFill>
                                            <a:prstClr val="white"/>
                                          </a:solidFill>
                                          <a:latin typeface="Cambria Math" panose="02040503050406030204" pitchFamily="18" charset="0"/>
                                        </a:rPr>
                                        <m:t>𝑙</m:t>
                                      </m:r>
                                    </m:sub>
                                    <m:sup/>
                                  </m:sSubSup>
                                  <m:d>
                                    <m:dPr>
                                      <m:ctrlPr>
                                        <a:rPr kumimoji="1" lang="en-US" altLang="ja-JP" sz="2800" b="0" i="1" smtClean="0">
                                          <a:solidFill>
                                            <a:prstClr val="white"/>
                                          </a:solidFill>
                                          <a:latin typeface="Cambria Math" panose="02040503050406030204" pitchFamily="18" charset="0"/>
                                        </a:rPr>
                                      </m:ctrlPr>
                                    </m:dPr>
                                    <m:e>
                                      <m:d>
                                        <m:dPr>
                                          <m:begChr m:val="{"/>
                                          <m:endChr m:val="}"/>
                                          <m:ctrlPr>
                                            <a:rPr kumimoji="1" lang="en-US" altLang="ja-JP" sz="2800" b="0" i="1" smtClean="0">
                                              <a:solidFill>
                                                <a:prstClr val="white"/>
                                              </a:solidFill>
                                              <a:latin typeface="Cambria Math" panose="02040503050406030204" pitchFamily="18" charset="0"/>
                                            </a:rPr>
                                          </m:ctrlPr>
                                        </m:dPr>
                                        <m:e>
                                          <m:sSub>
                                            <m:sSubPr>
                                              <m:ctrlPr>
                                                <a:rPr kumimoji="1" lang="en-US" altLang="ja-JP" sz="2800" b="0" i="1" smtClean="0">
                                                  <a:solidFill>
                                                    <a:prstClr val="white"/>
                                                  </a:solidFill>
                                                  <a:latin typeface="Cambria Math" panose="02040503050406030204" pitchFamily="18" charset="0"/>
                                                </a:rPr>
                                              </m:ctrlPr>
                                            </m:sSubPr>
                                            <m:e>
                                              <m:r>
                                                <a:rPr kumimoji="1" lang="ja-JP" altLang="en-US" sz="2800" b="0" i="1" smtClean="0">
                                                  <a:solidFill>
                                                    <a:prstClr val="white"/>
                                                  </a:solidFill>
                                                  <a:latin typeface="Cambria Math" panose="02040503050406030204" pitchFamily="18" charset="0"/>
                                                </a:rPr>
                                                <m:t>𝜆</m:t>
                                              </m:r>
                                            </m:e>
                                            <m:sub>
                                              <m:r>
                                                <a:rPr kumimoji="1" lang="ja-JP" altLang="en-US" sz="2800" b="0" i="1" smtClean="0">
                                                  <a:solidFill>
                                                    <a:prstClr val="white"/>
                                                  </a:solidFill>
                                                  <a:latin typeface="Cambria Math" panose="02040503050406030204" pitchFamily="18" charset="0"/>
                                                </a:rPr>
                                                <m:t>𝛼</m:t>
                                              </m:r>
                                            </m:sub>
                                          </m:sSub>
                                        </m:e>
                                      </m:d>
                                    </m:e>
                                  </m:d>
                                  <m:r>
                                    <a:rPr kumimoji="1" lang="en-US" altLang="ja-JP" sz="2800" b="0" i="1" smtClean="0">
                                      <a:solidFill>
                                        <a:prstClr val="white"/>
                                      </a:solidFill>
                                      <a:latin typeface="Cambria Math" panose="02040503050406030204" pitchFamily="18" charset="0"/>
                                    </a:rPr>
                                    <m:t>−</m:t>
                                  </m:r>
                                  <m:sSubSup>
                                    <m:sSubSupPr>
                                      <m:ctrlPr>
                                        <a:rPr kumimoji="1" lang="en-US" altLang="ja-JP" sz="2800" b="0" i="1" smtClean="0">
                                          <a:solidFill>
                                            <a:prstClr val="white"/>
                                          </a:solidFill>
                                          <a:latin typeface="Cambria Math" panose="02040503050406030204" pitchFamily="18" charset="0"/>
                                        </a:rPr>
                                      </m:ctrlPr>
                                    </m:sSubSupPr>
                                    <m:e>
                                      <m:r>
                                        <a:rPr kumimoji="1" lang="en-US" altLang="ja-JP" sz="2800" b="0" i="1" smtClean="0">
                                          <a:solidFill>
                                            <a:prstClr val="white"/>
                                          </a:solidFill>
                                          <a:latin typeface="Cambria Math" panose="02040503050406030204" pitchFamily="18" charset="0"/>
                                        </a:rPr>
                                        <m:t>𝐶</m:t>
                                      </m:r>
                                    </m:e>
                                    <m:sub>
                                      <m:r>
                                        <a:rPr kumimoji="1" lang="en-US" altLang="ja-JP" sz="2800" b="0" i="1" smtClean="0">
                                          <a:solidFill>
                                            <a:prstClr val="white"/>
                                          </a:solidFill>
                                          <a:latin typeface="Cambria Math" panose="02040503050406030204" pitchFamily="18" charset="0"/>
                                        </a:rPr>
                                        <m:t>𝑙</m:t>
                                      </m:r>
                                    </m:sub>
                                    <m:sup>
                                      <m:r>
                                        <a:rPr kumimoji="1" lang="en-US" altLang="ja-JP" sz="2800" b="0" i="1" smtClean="0">
                                          <a:solidFill>
                                            <a:prstClr val="white"/>
                                          </a:solidFill>
                                          <a:latin typeface="Cambria Math" panose="02040503050406030204" pitchFamily="18" charset="0"/>
                                        </a:rPr>
                                        <m:t>𝑜𝑏𝑠</m:t>
                                      </m:r>
                                    </m:sup>
                                  </m:sSubSup>
                                  <m:r>
                                    <a:rPr kumimoji="1" lang="en-US" altLang="ja-JP" sz="2800" b="0" i="1" smtClean="0">
                                      <a:solidFill>
                                        <a:prstClr val="white"/>
                                      </a:solidFill>
                                      <a:latin typeface="Cambria Math" panose="02040503050406030204" pitchFamily="18" charset="0"/>
                                    </a:rPr>
                                    <m:t>)</m:t>
                                  </m:r>
                                </m:e>
                                <m:sup>
                                  <m:r>
                                    <a:rPr kumimoji="1" lang="en-US" altLang="ja-JP" sz="2800" b="0" i="1" smtClean="0">
                                      <a:solidFill>
                                        <a:prstClr val="white"/>
                                      </a:solidFill>
                                      <a:latin typeface="Cambria Math" panose="02040503050406030204" pitchFamily="18" charset="0"/>
                                    </a:rPr>
                                    <m:t>2</m:t>
                                  </m:r>
                                </m:sup>
                              </m:sSup>
                            </m:num>
                            <m:den>
                              <m:sSubSup>
                                <m:sSubSupPr>
                                  <m:ctrlPr>
                                    <a:rPr kumimoji="1" lang="en-US" altLang="ja-JP" sz="2800" b="0" i="1" smtClean="0">
                                      <a:solidFill>
                                        <a:prstClr val="white"/>
                                      </a:solidFill>
                                      <a:latin typeface="Cambria Math" panose="02040503050406030204" pitchFamily="18" charset="0"/>
                                    </a:rPr>
                                  </m:ctrlPr>
                                </m:sSubSupPr>
                                <m:e>
                                  <m:r>
                                    <a:rPr kumimoji="1" lang="en-US" altLang="ja-JP" sz="2800" b="0" i="1" smtClean="0">
                                      <a:solidFill>
                                        <a:prstClr val="white"/>
                                      </a:solidFill>
                                      <a:latin typeface="Cambria Math" panose="02040503050406030204" pitchFamily="18" charset="0"/>
                                    </a:rPr>
                                    <m:t>(</m:t>
                                  </m:r>
                                  <m:r>
                                    <a:rPr kumimoji="1" lang="ja-JP" altLang="en-US" sz="2800" b="0" i="1" smtClean="0">
                                      <a:solidFill>
                                        <a:prstClr val="white"/>
                                      </a:solidFill>
                                      <a:latin typeface="Cambria Math" panose="02040503050406030204" pitchFamily="18" charset="0"/>
                                    </a:rPr>
                                    <m:t>𝛿</m:t>
                                  </m:r>
                                  <m:sSub>
                                    <m:sSubPr>
                                      <m:ctrlPr>
                                        <a:rPr kumimoji="1" lang="en-US" altLang="ja-JP" sz="2800" b="0" i="1" smtClean="0">
                                          <a:solidFill>
                                            <a:prstClr val="white"/>
                                          </a:solidFill>
                                          <a:latin typeface="Cambria Math" panose="02040503050406030204" pitchFamily="18" charset="0"/>
                                        </a:rPr>
                                      </m:ctrlPr>
                                    </m:sSubPr>
                                    <m:e>
                                      <m:r>
                                        <a:rPr kumimoji="1" lang="en-US" altLang="ja-JP" sz="2800" b="0" i="1" smtClean="0">
                                          <a:solidFill>
                                            <a:prstClr val="white"/>
                                          </a:solidFill>
                                          <a:latin typeface="Cambria Math" panose="02040503050406030204" pitchFamily="18" charset="0"/>
                                        </a:rPr>
                                        <m:t>𝐶</m:t>
                                      </m:r>
                                    </m:e>
                                    <m:sub>
                                      <m:r>
                                        <a:rPr kumimoji="1" lang="en-US" altLang="ja-JP" sz="2800" b="0" i="1" smtClean="0">
                                          <a:solidFill>
                                            <a:prstClr val="white"/>
                                          </a:solidFill>
                                          <a:latin typeface="Cambria Math" panose="02040503050406030204" pitchFamily="18" charset="0"/>
                                        </a:rPr>
                                        <m:t>𝑙</m:t>
                                      </m:r>
                                    </m:sub>
                                  </m:sSub>
                                  <m:r>
                                    <a:rPr kumimoji="1" lang="en-US" altLang="ja-JP" sz="2800" b="0" i="1" smtClean="0">
                                      <a:solidFill>
                                        <a:prstClr val="white"/>
                                      </a:solidFill>
                                      <a:latin typeface="Cambria Math" panose="02040503050406030204" pitchFamily="18" charset="0"/>
                                    </a:rPr>
                                    <m:t>)</m:t>
                                  </m:r>
                                </m:e>
                                <m:sub/>
                                <m:sup>
                                  <m:r>
                                    <a:rPr kumimoji="1" lang="en-US" altLang="ja-JP" sz="2800" b="0" i="1" smtClean="0">
                                      <a:solidFill>
                                        <a:prstClr val="white"/>
                                      </a:solidFill>
                                      <a:latin typeface="Cambria Math" panose="02040503050406030204" pitchFamily="18" charset="0"/>
                                    </a:rPr>
                                    <m:t>2</m:t>
                                  </m:r>
                                </m:sup>
                              </m:sSubSup>
                            </m:den>
                          </m:f>
                        </m:e>
                      </m:nary>
                      <m:r>
                        <a:rPr kumimoji="1" lang="en-US" altLang="ja-JP" sz="2800" b="0" i="1" smtClean="0">
                          <a:solidFill>
                            <a:prstClr val="white"/>
                          </a:solidFill>
                          <a:latin typeface="Cambria Math" panose="02040503050406030204" pitchFamily="18" charset="0"/>
                        </a:rPr>
                        <m:t> </m:t>
                      </m:r>
                      <m:r>
                        <a:rPr kumimoji="1" lang="en-US" altLang="ja-JP" sz="2800" i="1">
                          <a:solidFill>
                            <a:prstClr val="white"/>
                          </a:solidFill>
                          <a:latin typeface="Cambria Math" panose="02040503050406030204" pitchFamily="18" charset="0"/>
                          <a:ea typeface="Cambria Math" panose="02040503050406030204" pitchFamily="18" charset="0"/>
                        </a:rPr>
                        <m:t>⋯</m:t>
                      </m:r>
                      <m:r>
                        <a:rPr kumimoji="1" lang="en-US" altLang="ja-JP" sz="2800" b="0" i="1" smtClean="0">
                          <a:solidFill>
                            <a:prstClr val="white"/>
                          </a:solidFill>
                          <a:latin typeface="Cambria Math" panose="02040503050406030204" pitchFamily="18" charset="0"/>
                          <a:ea typeface="Cambria Math" panose="02040503050406030204" pitchFamily="18" charset="0"/>
                        </a:rPr>
                        <m:t>(1)</m:t>
                      </m:r>
                    </m:oMath>
                  </m:oMathPara>
                </a14:m>
                <a:endParaRPr kumimoji="1" lang="en-US" altLang="ja-JP" sz="2800" i="1" dirty="0" smtClean="0">
                  <a:solidFill>
                    <a:prstClr val="white"/>
                  </a:solidFill>
                  <a:latin typeface="Cambria Math" panose="02040503050406030204" pitchFamily="18" charset="0"/>
                </a:endParaRPr>
              </a:p>
              <a:p>
                <a:r>
                  <a:rPr kumimoji="1" lang="en-US" altLang="ja-JP" sz="2800" dirty="0" smtClean="0">
                    <a:solidFill>
                      <a:prstClr val="white"/>
                    </a:solidFill>
                    <a:latin typeface="Arial Unicode MS" panose="020B0604020202020204" pitchFamily="50" charset="-128"/>
                    <a:ea typeface="Arial Unicode MS" panose="020B0604020202020204" pitchFamily="50" charset="-128"/>
                    <a:cs typeface="Arial Unicode MS" panose="020B0604020202020204" pitchFamily="50" charset="-128"/>
                  </a:rPr>
                  <a:t>In one-parameter case,</a:t>
                </a:r>
              </a:p>
              <a:p>
                <a:endParaRPr kumimoji="1" lang="en-US" altLang="ja-JP" sz="2800" dirty="0" smtClean="0">
                  <a:solidFill>
                    <a:prstClr val="white"/>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a14:m>
                  <m:oMathPara xmlns:m="http://schemas.openxmlformats.org/officeDocument/2006/math">
                    <m:oMathParaPr>
                      <m:jc m:val="centerGroup"/>
                    </m:oMathParaPr>
                    <m:oMath xmlns:m="http://schemas.openxmlformats.org/officeDocument/2006/math">
                      <m:sSup>
                        <m:sSupPr>
                          <m:ctrlPr>
                            <a:rPr kumimoji="1" lang="en-US" altLang="ja-JP" sz="2800" i="1" smtClean="0">
                              <a:solidFill>
                                <a:prstClr val="white"/>
                              </a:solidFill>
                              <a:latin typeface="Cambria Math" panose="02040503050406030204" pitchFamily="18" charset="0"/>
                            </a:rPr>
                          </m:ctrlPr>
                        </m:sSupPr>
                        <m:e>
                          <m:r>
                            <a:rPr kumimoji="1" lang="ja-JP" altLang="en-US" sz="2800" i="1" smtClean="0">
                              <a:solidFill>
                                <a:prstClr val="white"/>
                              </a:solidFill>
                              <a:latin typeface="Cambria Math" panose="02040503050406030204" pitchFamily="18" charset="0"/>
                            </a:rPr>
                            <m:t>𝜒</m:t>
                          </m:r>
                        </m:e>
                        <m:sup>
                          <m:r>
                            <a:rPr kumimoji="1" lang="en-US" altLang="ja-JP" sz="2800" b="0" i="1" smtClean="0">
                              <a:solidFill>
                                <a:prstClr val="white"/>
                              </a:solidFill>
                              <a:latin typeface="Cambria Math" panose="02040503050406030204" pitchFamily="18" charset="0"/>
                            </a:rPr>
                            <m:t>2</m:t>
                          </m:r>
                        </m:sup>
                      </m:sSup>
                      <m:d>
                        <m:dPr>
                          <m:ctrlPr>
                            <a:rPr kumimoji="1" lang="en-US" altLang="ja-JP" sz="2800" b="0" i="1" smtClean="0">
                              <a:solidFill>
                                <a:prstClr val="white"/>
                              </a:solidFill>
                              <a:latin typeface="Cambria Math" panose="02040503050406030204" pitchFamily="18" charset="0"/>
                            </a:rPr>
                          </m:ctrlPr>
                        </m:dPr>
                        <m:e>
                          <m:r>
                            <a:rPr kumimoji="1" lang="ja-JP" altLang="en-US" sz="2800" b="0" i="1" smtClean="0">
                              <a:solidFill>
                                <a:prstClr val="white"/>
                              </a:solidFill>
                              <a:latin typeface="Cambria Math" panose="02040503050406030204" pitchFamily="18" charset="0"/>
                            </a:rPr>
                            <m:t>𝜆</m:t>
                          </m:r>
                        </m:e>
                      </m:d>
                      <m:r>
                        <a:rPr kumimoji="1" lang="en-US" altLang="ja-JP" sz="2800" i="1">
                          <a:solidFill>
                            <a:prstClr val="white"/>
                          </a:solidFill>
                          <a:latin typeface="Cambria Math" panose="02040503050406030204" pitchFamily="18" charset="0"/>
                          <a:ea typeface="Cambria Math" panose="02040503050406030204" pitchFamily="18" charset="0"/>
                        </a:rPr>
                        <m:t>≈</m:t>
                      </m:r>
                      <m:sSup>
                        <m:sSupPr>
                          <m:ctrlPr>
                            <a:rPr kumimoji="1" lang="en-US" altLang="ja-JP" sz="2800" i="1">
                              <a:solidFill>
                                <a:prstClr val="white"/>
                              </a:solidFill>
                              <a:latin typeface="Cambria Math" panose="02040503050406030204" pitchFamily="18" charset="0"/>
                            </a:rPr>
                          </m:ctrlPr>
                        </m:sSupPr>
                        <m:e>
                          <m:r>
                            <a:rPr kumimoji="1" lang="ja-JP" altLang="en-US" sz="2800" i="1">
                              <a:solidFill>
                                <a:prstClr val="white"/>
                              </a:solidFill>
                              <a:latin typeface="Cambria Math" panose="02040503050406030204" pitchFamily="18" charset="0"/>
                            </a:rPr>
                            <m:t>𝜒</m:t>
                          </m:r>
                        </m:e>
                        <m:sup>
                          <m:r>
                            <a:rPr kumimoji="1" lang="en-US" altLang="ja-JP" sz="2800" i="1">
                              <a:solidFill>
                                <a:prstClr val="white"/>
                              </a:solidFill>
                              <a:latin typeface="Cambria Math" panose="02040503050406030204" pitchFamily="18" charset="0"/>
                            </a:rPr>
                            <m:t>2</m:t>
                          </m:r>
                        </m:sup>
                      </m:sSup>
                      <m:d>
                        <m:dPr>
                          <m:ctrlPr>
                            <a:rPr kumimoji="1" lang="en-US" altLang="ja-JP" sz="2800" i="1">
                              <a:solidFill>
                                <a:prstClr val="white"/>
                              </a:solidFill>
                              <a:latin typeface="Cambria Math" panose="02040503050406030204" pitchFamily="18" charset="0"/>
                            </a:rPr>
                          </m:ctrlPr>
                        </m:dPr>
                        <m:e>
                          <m:acc>
                            <m:accPr>
                              <m:chr m:val="̅"/>
                              <m:ctrlPr>
                                <a:rPr kumimoji="1" lang="en-US" altLang="ja-JP" sz="2800" i="1" smtClean="0">
                                  <a:solidFill>
                                    <a:prstClr val="white"/>
                                  </a:solidFill>
                                  <a:latin typeface="Cambria Math" panose="02040503050406030204" pitchFamily="18" charset="0"/>
                                </a:rPr>
                              </m:ctrlPr>
                            </m:accPr>
                            <m:e>
                              <m:r>
                                <a:rPr kumimoji="1" lang="ja-JP" altLang="en-US" sz="2800" i="1" smtClean="0">
                                  <a:solidFill>
                                    <a:prstClr val="white"/>
                                  </a:solidFill>
                                  <a:latin typeface="Cambria Math" panose="02040503050406030204" pitchFamily="18" charset="0"/>
                                </a:rPr>
                                <m:t>𝜆</m:t>
                              </m:r>
                            </m:e>
                          </m:acc>
                        </m:e>
                      </m:d>
                      <m:r>
                        <a:rPr kumimoji="1" lang="en-US" altLang="ja-JP" sz="2800" b="0" i="1" smtClean="0">
                          <a:solidFill>
                            <a:prstClr val="white"/>
                          </a:solidFill>
                          <a:latin typeface="Cambria Math" panose="02040503050406030204" pitchFamily="18" charset="0"/>
                        </a:rPr>
                        <m:t>+</m:t>
                      </m:r>
                      <m:r>
                        <a:rPr kumimoji="1" lang="en-US" altLang="ja-JP" sz="2800" b="0" i="1" smtClean="0">
                          <a:solidFill>
                            <a:prstClr val="white"/>
                          </a:solidFill>
                          <a:latin typeface="Cambria Math" panose="02040503050406030204" pitchFamily="18" charset="0"/>
                        </a:rPr>
                        <m:t>𝑓</m:t>
                      </m:r>
                      <m:sSup>
                        <m:sSupPr>
                          <m:ctrlPr>
                            <a:rPr kumimoji="1" lang="en-US" altLang="ja-JP" sz="2800" b="0" i="1" smtClean="0">
                              <a:solidFill>
                                <a:prstClr val="white"/>
                              </a:solidFill>
                              <a:latin typeface="Cambria Math" panose="02040503050406030204" pitchFamily="18" charset="0"/>
                            </a:rPr>
                          </m:ctrlPr>
                        </m:sSupPr>
                        <m:e>
                          <m:r>
                            <a:rPr kumimoji="1" lang="en-US" altLang="ja-JP" sz="2800" b="0" i="1" smtClean="0">
                              <a:solidFill>
                                <a:prstClr val="white"/>
                              </a:solidFill>
                              <a:latin typeface="Cambria Math" panose="02040503050406030204" pitchFamily="18" charset="0"/>
                            </a:rPr>
                            <m:t>(</m:t>
                          </m:r>
                          <m:r>
                            <a:rPr kumimoji="1" lang="ja-JP" altLang="en-US" sz="2800" b="0" i="1" smtClean="0">
                              <a:solidFill>
                                <a:prstClr val="white"/>
                              </a:solidFill>
                              <a:latin typeface="Cambria Math" panose="02040503050406030204" pitchFamily="18" charset="0"/>
                            </a:rPr>
                            <m:t>𝜆</m:t>
                          </m:r>
                          <m:r>
                            <a:rPr kumimoji="1" lang="en-US" altLang="ja-JP" sz="2800" b="0" i="1" smtClean="0">
                              <a:solidFill>
                                <a:prstClr val="white"/>
                              </a:solidFill>
                              <a:latin typeface="Cambria Math" panose="02040503050406030204" pitchFamily="18" charset="0"/>
                            </a:rPr>
                            <m:t>−</m:t>
                          </m:r>
                          <m:acc>
                            <m:accPr>
                              <m:chr m:val="̅"/>
                              <m:ctrlPr>
                                <a:rPr kumimoji="1" lang="en-US" altLang="ja-JP" sz="2800" b="0" i="1" smtClean="0">
                                  <a:solidFill>
                                    <a:prstClr val="white"/>
                                  </a:solidFill>
                                  <a:latin typeface="Cambria Math" panose="02040503050406030204" pitchFamily="18" charset="0"/>
                                </a:rPr>
                              </m:ctrlPr>
                            </m:accPr>
                            <m:e>
                              <m:r>
                                <a:rPr kumimoji="1" lang="ja-JP" altLang="en-US" sz="2800" i="1">
                                  <a:solidFill>
                                    <a:prstClr val="white"/>
                                  </a:solidFill>
                                  <a:latin typeface="Cambria Math" panose="02040503050406030204" pitchFamily="18" charset="0"/>
                                </a:rPr>
                                <m:t>𝜆</m:t>
                              </m:r>
                            </m:e>
                          </m:acc>
                          <m:r>
                            <a:rPr kumimoji="1" lang="en-US" altLang="ja-JP" sz="2800" b="0" i="1" smtClean="0">
                              <a:solidFill>
                                <a:prstClr val="white"/>
                              </a:solidFill>
                              <a:latin typeface="Cambria Math" panose="02040503050406030204" pitchFamily="18" charset="0"/>
                            </a:rPr>
                            <m:t>)</m:t>
                          </m:r>
                        </m:e>
                        <m:sup>
                          <m:r>
                            <a:rPr kumimoji="1" lang="en-US" altLang="ja-JP" sz="2800" b="0" i="1" smtClean="0">
                              <a:solidFill>
                                <a:prstClr val="white"/>
                              </a:solidFill>
                              <a:latin typeface="Cambria Math" panose="02040503050406030204" pitchFamily="18" charset="0"/>
                            </a:rPr>
                            <m:t>2</m:t>
                          </m:r>
                        </m:sup>
                      </m:sSup>
                      <m:r>
                        <a:rPr kumimoji="1" lang="en-US" altLang="ja-JP" sz="2800" i="1">
                          <a:solidFill>
                            <a:prstClr val="white"/>
                          </a:solidFill>
                          <a:latin typeface="Cambria Math" panose="02040503050406030204" pitchFamily="18" charset="0"/>
                          <a:ea typeface="Cambria Math" panose="02040503050406030204" pitchFamily="18" charset="0"/>
                        </a:rPr>
                        <m:t>⋯(</m:t>
                      </m:r>
                      <m:r>
                        <a:rPr kumimoji="1" lang="en-US" altLang="ja-JP" sz="2800" b="0" i="1" smtClean="0">
                          <a:solidFill>
                            <a:prstClr val="white"/>
                          </a:solidFill>
                          <a:latin typeface="Cambria Math" panose="02040503050406030204" pitchFamily="18" charset="0"/>
                          <a:ea typeface="Cambria Math" panose="02040503050406030204" pitchFamily="18" charset="0"/>
                        </a:rPr>
                        <m:t>2</m:t>
                      </m:r>
                      <m:r>
                        <a:rPr kumimoji="1" lang="en-US" altLang="ja-JP" sz="2800" i="1">
                          <a:solidFill>
                            <a:prstClr val="white"/>
                          </a:solidFill>
                          <a:latin typeface="Cambria Math" panose="02040503050406030204" pitchFamily="18" charset="0"/>
                          <a:ea typeface="Cambria Math" panose="02040503050406030204" pitchFamily="18" charset="0"/>
                        </a:rPr>
                        <m:t>)</m:t>
                      </m:r>
                    </m:oMath>
                  </m:oMathPara>
                </a14:m>
                <a:endParaRPr kumimoji="1" lang="en-US" altLang="ja-JP" sz="2800" i="1" dirty="0" smtClean="0">
                  <a:solidFill>
                    <a:prstClr val="white"/>
                  </a:solidFill>
                  <a:latin typeface="Cambria Math" panose="02040503050406030204" pitchFamily="18" charset="0"/>
                </a:endParaRPr>
              </a:p>
              <a:p>
                <a:r>
                  <a:rPr kumimoji="1" lang="en-US" altLang="ja-JP" sz="2800" dirty="0" smtClean="0">
                    <a:solidFill>
                      <a:prstClr val="white"/>
                    </a:solidFill>
                    <a:latin typeface="Arial Unicode MS" panose="020B0604020202020204" pitchFamily="50" charset="-128"/>
                    <a:ea typeface="Arial Unicode MS" panose="020B0604020202020204" pitchFamily="50" charset="-128"/>
                    <a:cs typeface="Arial Unicode MS" panose="020B0604020202020204" pitchFamily="50" charset="-128"/>
                  </a:rPr>
                  <a:t>The coefficient of the quadratic term is</a:t>
                </a:r>
              </a:p>
              <a:p>
                <a:endParaRPr kumimoji="1" lang="en-US" altLang="ja-JP" sz="2800" dirty="0" smtClean="0">
                  <a:solidFill>
                    <a:prstClr val="white"/>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a14:m>
                  <m:oMathPara xmlns:m="http://schemas.openxmlformats.org/officeDocument/2006/math">
                    <m:oMathParaPr>
                      <m:jc m:val="centerGroup"/>
                    </m:oMathParaPr>
                    <m:oMath xmlns:m="http://schemas.openxmlformats.org/officeDocument/2006/math">
                      <m:r>
                        <a:rPr kumimoji="1" lang="en-US" altLang="ja-JP" sz="2800" b="0" i="1" smtClean="0">
                          <a:solidFill>
                            <a:prstClr val="white"/>
                          </a:solidFill>
                          <a:latin typeface="Cambria Math" panose="02040503050406030204" pitchFamily="18" charset="0"/>
                        </a:rPr>
                        <m:t>𝑓</m:t>
                      </m:r>
                      <m:r>
                        <a:rPr kumimoji="1" lang="en-US" altLang="ja-JP" sz="2800" b="0" i="1" smtClean="0">
                          <a:solidFill>
                            <a:prstClr val="white"/>
                          </a:solidFill>
                          <a:latin typeface="Cambria Math" panose="02040503050406030204" pitchFamily="18" charset="0"/>
                        </a:rPr>
                        <m:t>=</m:t>
                      </m:r>
                      <m:sSub>
                        <m:sSubPr>
                          <m:ctrlPr>
                            <a:rPr kumimoji="1" lang="en-US" altLang="ja-JP" sz="2800" b="0" i="1" smtClean="0">
                              <a:solidFill>
                                <a:prstClr val="white"/>
                              </a:solidFill>
                              <a:latin typeface="Cambria Math" panose="02040503050406030204" pitchFamily="18" charset="0"/>
                            </a:rPr>
                          </m:ctrlPr>
                        </m:sSubPr>
                        <m:e>
                          <m:d>
                            <m:dPr>
                              <m:begChr m:val=""/>
                              <m:endChr m:val="|"/>
                              <m:ctrlPr>
                                <a:rPr kumimoji="1" lang="en-US" altLang="ja-JP" sz="2800" b="0" i="1" smtClean="0">
                                  <a:solidFill>
                                    <a:prstClr val="white"/>
                                  </a:solidFill>
                                  <a:latin typeface="Cambria Math" panose="02040503050406030204" pitchFamily="18" charset="0"/>
                                </a:rPr>
                              </m:ctrlPr>
                            </m:dPr>
                            <m:e>
                              <m:f>
                                <m:fPr>
                                  <m:ctrlPr>
                                    <a:rPr kumimoji="1" lang="en-US" altLang="ja-JP" sz="2800" i="1">
                                      <a:solidFill>
                                        <a:prstClr val="white"/>
                                      </a:solidFill>
                                      <a:latin typeface="Cambria Math" panose="02040503050406030204" pitchFamily="18" charset="0"/>
                                    </a:rPr>
                                  </m:ctrlPr>
                                </m:fPr>
                                <m:num>
                                  <m:r>
                                    <a:rPr kumimoji="1" lang="en-US" altLang="ja-JP" sz="2800" i="1">
                                      <a:solidFill>
                                        <a:prstClr val="white"/>
                                      </a:solidFill>
                                      <a:latin typeface="Cambria Math" panose="02040503050406030204" pitchFamily="18" charset="0"/>
                                    </a:rPr>
                                    <m:t>1</m:t>
                                  </m:r>
                                </m:num>
                                <m:den>
                                  <m:r>
                                    <a:rPr kumimoji="1" lang="en-US" altLang="ja-JP" sz="2800" i="1">
                                      <a:solidFill>
                                        <a:prstClr val="white"/>
                                      </a:solidFill>
                                      <a:latin typeface="Cambria Math" panose="02040503050406030204" pitchFamily="18" charset="0"/>
                                    </a:rPr>
                                    <m:t>2</m:t>
                                  </m:r>
                                </m:den>
                              </m:f>
                              <m:f>
                                <m:fPr>
                                  <m:ctrlPr>
                                    <a:rPr kumimoji="1" lang="en-US" altLang="ja-JP" sz="2800" i="1">
                                      <a:solidFill>
                                        <a:prstClr val="white"/>
                                      </a:solidFill>
                                      <a:latin typeface="Cambria Math" panose="02040503050406030204" pitchFamily="18" charset="0"/>
                                    </a:rPr>
                                  </m:ctrlPr>
                                </m:fPr>
                                <m:num>
                                  <m:sSup>
                                    <m:sSupPr>
                                      <m:ctrlPr>
                                        <a:rPr kumimoji="1" lang="en-US" altLang="ja-JP" sz="2800" i="1">
                                          <a:solidFill>
                                            <a:prstClr val="white"/>
                                          </a:solidFill>
                                          <a:latin typeface="Cambria Math" panose="02040503050406030204" pitchFamily="18" charset="0"/>
                                        </a:rPr>
                                      </m:ctrlPr>
                                    </m:sSupPr>
                                    <m:e>
                                      <m:r>
                                        <a:rPr kumimoji="1" lang="ja-JP" altLang="en-US" sz="2800" i="1">
                                          <a:solidFill>
                                            <a:prstClr val="white"/>
                                          </a:solidFill>
                                          <a:latin typeface="Cambria Math" panose="02040503050406030204" pitchFamily="18" charset="0"/>
                                        </a:rPr>
                                        <m:t>𝜕</m:t>
                                      </m:r>
                                    </m:e>
                                    <m:sup>
                                      <m:r>
                                        <a:rPr kumimoji="1" lang="en-US" altLang="ja-JP" sz="2800" i="1">
                                          <a:solidFill>
                                            <a:prstClr val="white"/>
                                          </a:solidFill>
                                          <a:latin typeface="Cambria Math" panose="02040503050406030204" pitchFamily="18" charset="0"/>
                                        </a:rPr>
                                        <m:t>2</m:t>
                                      </m:r>
                                    </m:sup>
                                  </m:sSup>
                                  <m:sSup>
                                    <m:sSupPr>
                                      <m:ctrlPr>
                                        <a:rPr kumimoji="1" lang="en-US" altLang="ja-JP" sz="2800" i="1">
                                          <a:solidFill>
                                            <a:prstClr val="white"/>
                                          </a:solidFill>
                                          <a:latin typeface="Cambria Math" panose="02040503050406030204" pitchFamily="18" charset="0"/>
                                        </a:rPr>
                                      </m:ctrlPr>
                                    </m:sSupPr>
                                    <m:e>
                                      <m:r>
                                        <a:rPr kumimoji="1" lang="ja-JP" altLang="en-US" sz="2800" i="1">
                                          <a:solidFill>
                                            <a:prstClr val="white"/>
                                          </a:solidFill>
                                          <a:latin typeface="Cambria Math" panose="02040503050406030204" pitchFamily="18" charset="0"/>
                                        </a:rPr>
                                        <m:t>𝜒</m:t>
                                      </m:r>
                                    </m:e>
                                    <m:sup>
                                      <m:r>
                                        <a:rPr kumimoji="1" lang="en-US" altLang="ja-JP" sz="2800" i="1">
                                          <a:solidFill>
                                            <a:prstClr val="white"/>
                                          </a:solidFill>
                                          <a:latin typeface="Cambria Math" panose="02040503050406030204" pitchFamily="18" charset="0"/>
                                        </a:rPr>
                                        <m:t>2</m:t>
                                      </m:r>
                                    </m:sup>
                                  </m:sSup>
                                </m:num>
                                <m:den>
                                  <m:sSup>
                                    <m:sSupPr>
                                      <m:ctrlPr>
                                        <a:rPr kumimoji="1" lang="en-US" altLang="ja-JP" sz="2800" i="1">
                                          <a:solidFill>
                                            <a:prstClr val="white"/>
                                          </a:solidFill>
                                          <a:latin typeface="Cambria Math" panose="02040503050406030204" pitchFamily="18" charset="0"/>
                                        </a:rPr>
                                      </m:ctrlPr>
                                    </m:sSupPr>
                                    <m:e>
                                      <m:r>
                                        <a:rPr kumimoji="1" lang="ja-JP" altLang="en-US" sz="2800" i="1">
                                          <a:solidFill>
                                            <a:prstClr val="white"/>
                                          </a:solidFill>
                                          <a:latin typeface="Cambria Math" panose="02040503050406030204" pitchFamily="18" charset="0"/>
                                        </a:rPr>
                                        <m:t>𝜕𝜆</m:t>
                                      </m:r>
                                    </m:e>
                                    <m:sup>
                                      <m:r>
                                        <a:rPr kumimoji="1" lang="en-US" altLang="ja-JP" sz="2800" i="1">
                                          <a:solidFill>
                                            <a:prstClr val="white"/>
                                          </a:solidFill>
                                          <a:latin typeface="Cambria Math" panose="02040503050406030204" pitchFamily="18" charset="0"/>
                                        </a:rPr>
                                        <m:t>2</m:t>
                                      </m:r>
                                    </m:sup>
                                  </m:sSup>
                                </m:den>
                              </m:f>
                            </m:e>
                          </m:d>
                        </m:e>
                        <m:sub>
                          <m:r>
                            <a:rPr kumimoji="1" lang="ja-JP" altLang="en-US" sz="2800" b="0" i="1" smtClean="0">
                              <a:solidFill>
                                <a:prstClr val="white"/>
                              </a:solidFill>
                              <a:latin typeface="Cambria Math" panose="02040503050406030204" pitchFamily="18" charset="0"/>
                            </a:rPr>
                            <m:t>𝜆</m:t>
                          </m:r>
                          <m:r>
                            <a:rPr kumimoji="1" lang="en-US" altLang="ja-JP" sz="2800" b="0" i="1" smtClean="0">
                              <a:solidFill>
                                <a:prstClr val="white"/>
                              </a:solidFill>
                              <a:latin typeface="Cambria Math" panose="02040503050406030204" pitchFamily="18" charset="0"/>
                            </a:rPr>
                            <m:t>=</m:t>
                          </m:r>
                          <m:acc>
                            <m:accPr>
                              <m:chr m:val="̅"/>
                              <m:ctrlPr>
                                <a:rPr kumimoji="1" lang="en-US" altLang="ja-JP" sz="2800" b="0" i="1" smtClean="0">
                                  <a:solidFill>
                                    <a:prstClr val="white"/>
                                  </a:solidFill>
                                  <a:latin typeface="Cambria Math" panose="02040503050406030204" pitchFamily="18" charset="0"/>
                                </a:rPr>
                              </m:ctrlPr>
                            </m:accPr>
                            <m:e>
                              <m:r>
                                <a:rPr kumimoji="1" lang="ja-JP" altLang="en-US" sz="2800" b="0" i="1" smtClean="0">
                                  <a:solidFill>
                                    <a:prstClr val="white"/>
                                  </a:solidFill>
                                  <a:latin typeface="Cambria Math" panose="02040503050406030204" pitchFamily="18" charset="0"/>
                                </a:rPr>
                                <m:t>𝜆</m:t>
                              </m:r>
                            </m:e>
                          </m:acc>
                        </m:sub>
                      </m:sSub>
                      <m:r>
                        <a:rPr kumimoji="1" lang="en-US" altLang="ja-JP" sz="2800" i="1">
                          <a:solidFill>
                            <a:prstClr val="white"/>
                          </a:solidFill>
                          <a:latin typeface="Cambria Math" panose="02040503050406030204" pitchFamily="18" charset="0"/>
                          <a:ea typeface="Cambria Math" panose="02040503050406030204" pitchFamily="18" charset="0"/>
                        </a:rPr>
                        <m:t>⋯(</m:t>
                      </m:r>
                      <m:r>
                        <a:rPr kumimoji="1" lang="en-US" altLang="ja-JP" sz="2800" b="0" i="1" smtClean="0">
                          <a:solidFill>
                            <a:prstClr val="white"/>
                          </a:solidFill>
                          <a:latin typeface="Cambria Math" panose="02040503050406030204" pitchFamily="18" charset="0"/>
                          <a:ea typeface="Cambria Math" panose="02040503050406030204" pitchFamily="18" charset="0"/>
                        </a:rPr>
                        <m:t>3</m:t>
                      </m:r>
                      <m:r>
                        <a:rPr kumimoji="1" lang="en-US" altLang="ja-JP" sz="2800" i="1">
                          <a:solidFill>
                            <a:prstClr val="white"/>
                          </a:solidFill>
                          <a:latin typeface="Cambria Math" panose="02040503050406030204" pitchFamily="18" charset="0"/>
                          <a:ea typeface="Cambria Math" panose="02040503050406030204" pitchFamily="18" charset="0"/>
                        </a:rPr>
                        <m:t>)</m:t>
                      </m:r>
                    </m:oMath>
                  </m:oMathPara>
                </a14:m>
                <a:endParaRPr kumimoji="1" lang="en-US" altLang="ja-JP" sz="2800" i="1" dirty="0" smtClean="0">
                  <a:solidFill>
                    <a:prstClr val="white"/>
                  </a:solidFill>
                  <a:latin typeface="Cambria Math" panose="02040503050406030204" pitchFamily="18" charset="0"/>
                </a:endParaRPr>
              </a:p>
            </p:txBody>
          </p:sp>
        </mc:Choice>
        <mc:Fallback>
          <p:sp>
            <p:nvSpPr>
              <p:cNvPr id="4" name="テキスト ボックス 3"/>
              <p:cNvSpPr txBox="1">
                <a:spLocks noRot="1" noChangeAspect="1" noMove="1" noResize="1" noEditPoints="1" noAdjustHandles="1" noChangeArrowheads="1" noChangeShapeType="1" noTextEdit="1"/>
              </p:cNvSpPr>
              <p:nvPr/>
            </p:nvSpPr>
            <p:spPr>
              <a:xfrm>
                <a:off x="794162" y="1771286"/>
                <a:ext cx="9914702" cy="4609082"/>
              </a:xfrm>
              <a:prstGeom prst="rect">
                <a:avLst/>
              </a:prstGeom>
              <a:blipFill rotWithShape="0">
                <a:blip r:embed="rId3"/>
                <a:stretch>
                  <a:fillRect l="-122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146896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テキスト ボックス 5"/>
              <p:cNvSpPr txBox="1"/>
              <p:nvPr/>
            </p:nvSpPr>
            <p:spPr>
              <a:xfrm>
                <a:off x="794162" y="1771286"/>
                <a:ext cx="10558200" cy="35884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i="1" smtClean="0">
                          <a:solidFill>
                            <a:prstClr val="white"/>
                          </a:solidFill>
                          <a:latin typeface="Cambria Math" panose="02040503050406030204" pitchFamily="18" charset="0"/>
                        </a:rPr>
                        <m:t>𝑓</m:t>
                      </m:r>
                      <m:r>
                        <a:rPr kumimoji="1" lang="en-US" altLang="ja-JP" sz="2800" i="1" smtClean="0">
                          <a:solidFill>
                            <a:prstClr val="white"/>
                          </a:solidFill>
                          <a:latin typeface="Cambria Math" panose="02040503050406030204" pitchFamily="18" charset="0"/>
                        </a:rPr>
                        <m:t>=</m:t>
                      </m:r>
                      <m:nary>
                        <m:naryPr>
                          <m:chr m:val="∑"/>
                          <m:supHide m:val="on"/>
                          <m:ctrlPr>
                            <a:rPr kumimoji="1" lang="en-US" altLang="ja-JP" sz="2800" i="1">
                              <a:solidFill>
                                <a:prstClr val="white"/>
                              </a:solidFill>
                              <a:latin typeface="Cambria Math" panose="02040503050406030204" pitchFamily="18" charset="0"/>
                            </a:rPr>
                          </m:ctrlPr>
                        </m:naryPr>
                        <m:sub>
                          <m:r>
                            <m:rPr>
                              <m:brk m:alnAt="7"/>
                            </m:rPr>
                            <a:rPr kumimoji="1" lang="en-US" altLang="ja-JP" sz="2800" i="1">
                              <a:solidFill>
                                <a:prstClr val="white"/>
                              </a:solidFill>
                              <a:latin typeface="Cambria Math" panose="02040503050406030204" pitchFamily="18" charset="0"/>
                            </a:rPr>
                            <m:t>𝑙</m:t>
                          </m:r>
                        </m:sub>
                        <m:sup/>
                        <m:e>
                          <m:f>
                            <m:fPr>
                              <m:ctrlPr>
                                <a:rPr kumimoji="1" lang="en-US" altLang="ja-JP" sz="2800" i="1">
                                  <a:solidFill>
                                    <a:prstClr val="white"/>
                                  </a:solidFill>
                                  <a:latin typeface="Cambria Math" panose="02040503050406030204" pitchFamily="18" charset="0"/>
                                </a:rPr>
                              </m:ctrlPr>
                            </m:fPr>
                            <m:num>
                              <m:r>
                                <a:rPr kumimoji="1" lang="en-US" altLang="ja-JP" sz="2800" i="1">
                                  <a:solidFill>
                                    <a:prstClr val="white"/>
                                  </a:solidFill>
                                  <a:latin typeface="Cambria Math" panose="02040503050406030204" pitchFamily="18" charset="0"/>
                                </a:rPr>
                                <m:t>1</m:t>
                              </m:r>
                            </m:num>
                            <m:den>
                              <m:r>
                                <a:rPr kumimoji="1" lang="en-US" altLang="ja-JP" sz="2800" i="1">
                                  <a:solidFill>
                                    <a:prstClr val="white"/>
                                  </a:solidFill>
                                  <a:latin typeface="Cambria Math" panose="02040503050406030204" pitchFamily="18" charset="0"/>
                                </a:rPr>
                                <m:t>(</m:t>
                              </m:r>
                              <m:sSup>
                                <m:sSupPr>
                                  <m:ctrlPr>
                                    <a:rPr kumimoji="1" lang="en-US" altLang="ja-JP" sz="2800" i="1">
                                      <a:solidFill>
                                        <a:prstClr val="white"/>
                                      </a:solidFill>
                                      <a:latin typeface="Cambria Math" panose="02040503050406030204" pitchFamily="18" charset="0"/>
                                    </a:rPr>
                                  </m:ctrlPr>
                                </m:sSupPr>
                                <m:e>
                                  <m:sSub>
                                    <m:sSubPr>
                                      <m:ctrlPr>
                                        <a:rPr kumimoji="1" lang="en-US" altLang="ja-JP" sz="2800" i="1">
                                          <a:solidFill>
                                            <a:prstClr val="white"/>
                                          </a:solidFill>
                                          <a:latin typeface="Cambria Math" panose="02040503050406030204" pitchFamily="18" charset="0"/>
                                        </a:rPr>
                                      </m:ctrlPr>
                                    </m:sSubPr>
                                    <m:e>
                                      <m:r>
                                        <a:rPr kumimoji="1" lang="ja-JP" altLang="en-US" sz="2800" i="1">
                                          <a:solidFill>
                                            <a:prstClr val="white"/>
                                          </a:solidFill>
                                          <a:latin typeface="Cambria Math" panose="02040503050406030204" pitchFamily="18" charset="0"/>
                                        </a:rPr>
                                        <m:t>𝛿</m:t>
                                      </m:r>
                                      <m:r>
                                        <a:rPr kumimoji="1" lang="en-US" altLang="ja-JP" sz="2800" i="1">
                                          <a:solidFill>
                                            <a:prstClr val="white"/>
                                          </a:solidFill>
                                          <a:latin typeface="Cambria Math" panose="02040503050406030204" pitchFamily="18" charset="0"/>
                                        </a:rPr>
                                        <m:t>𝐶</m:t>
                                      </m:r>
                                    </m:e>
                                    <m:sub>
                                      <m:r>
                                        <a:rPr kumimoji="1" lang="en-US" altLang="ja-JP" sz="2800" i="1">
                                          <a:solidFill>
                                            <a:prstClr val="white"/>
                                          </a:solidFill>
                                          <a:latin typeface="Cambria Math" panose="02040503050406030204" pitchFamily="18" charset="0"/>
                                        </a:rPr>
                                        <m:t>𝑙</m:t>
                                      </m:r>
                                    </m:sub>
                                  </m:sSub>
                                  <m:r>
                                    <a:rPr kumimoji="1" lang="en-US" altLang="ja-JP" sz="2800" i="1">
                                      <a:solidFill>
                                        <a:prstClr val="white"/>
                                      </a:solidFill>
                                      <a:latin typeface="Cambria Math" panose="02040503050406030204" pitchFamily="18" charset="0"/>
                                    </a:rPr>
                                    <m:t>)</m:t>
                                  </m:r>
                                </m:e>
                                <m:sup>
                                  <m:r>
                                    <a:rPr kumimoji="1" lang="en-US" altLang="ja-JP" sz="2800" i="1">
                                      <a:solidFill>
                                        <a:prstClr val="white"/>
                                      </a:solidFill>
                                      <a:latin typeface="Cambria Math" panose="02040503050406030204" pitchFamily="18" charset="0"/>
                                    </a:rPr>
                                    <m:t>2</m:t>
                                  </m:r>
                                </m:sup>
                              </m:sSup>
                            </m:den>
                          </m:f>
                        </m:e>
                      </m:nary>
                      <m:d>
                        <m:dPr>
                          <m:begChr m:val="["/>
                          <m:endChr m:val="]"/>
                          <m:ctrlPr>
                            <a:rPr kumimoji="1" lang="en-US" altLang="ja-JP" sz="2800" i="1">
                              <a:solidFill>
                                <a:prstClr val="white"/>
                              </a:solidFill>
                              <a:latin typeface="Cambria Math" panose="02040503050406030204" pitchFamily="18" charset="0"/>
                            </a:rPr>
                          </m:ctrlPr>
                        </m:dPr>
                        <m:e>
                          <m:sSup>
                            <m:sSupPr>
                              <m:ctrlPr>
                                <a:rPr kumimoji="1" lang="en-US" altLang="ja-JP" sz="2800" i="1">
                                  <a:solidFill>
                                    <a:prstClr val="white"/>
                                  </a:solidFill>
                                  <a:latin typeface="Cambria Math" panose="02040503050406030204" pitchFamily="18" charset="0"/>
                                </a:rPr>
                              </m:ctrlPr>
                            </m:sSupPr>
                            <m:e>
                              <m:d>
                                <m:dPr>
                                  <m:ctrlPr>
                                    <a:rPr kumimoji="1" lang="en-US" altLang="ja-JP" sz="2800" i="1" smtClean="0">
                                      <a:solidFill>
                                        <a:prstClr val="white"/>
                                      </a:solidFill>
                                      <a:latin typeface="Cambria Math" panose="02040503050406030204" pitchFamily="18" charset="0"/>
                                    </a:rPr>
                                  </m:ctrlPr>
                                </m:dPr>
                                <m:e>
                                  <m:f>
                                    <m:fPr>
                                      <m:ctrlPr>
                                        <a:rPr kumimoji="1" lang="en-US" altLang="ja-JP" sz="2800" i="1">
                                          <a:solidFill>
                                            <a:prstClr val="white"/>
                                          </a:solidFill>
                                          <a:latin typeface="Cambria Math" panose="02040503050406030204" pitchFamily="18" charset="0"/>
                                        </a:rPr>
                                      </m:ctrlPr>
                                    </m:fPr>
                                    <m:num>
                                      <m:r>
                                        <a:rPr kumimoji="1" lang="ja-JP" altLang="en-US" sz="2800" i="1">
                                          <a:solidFill>
                                            <a:prstClr val="white"/>
                                          </a:solidFill>
                                          <a:latin typeface="Cambria Math" panose="02040503050406030204" pitchFamily="18" charset="0"/>
                                        </a:rPr>
                                        <m:t>𝜕</m:t>
                                      </m:r>
                                      <m:sSub>
                                        <m:sSubPr>
                                          <m:ctrlPr>
                                            <a:rPr kumimoji="1" lang="en-US" altLang="ja-JP" sz="2800" i="1">
                                              <a:solidFill>
                                                <a:prstClr val="white"/>
                                              </a:solidFill>
                                              <a:latin typeface="Cambria Math" panose="02040503050406030204" pitchFamily="18" charset="0"/>
                                            </a:rPr>
                                          </m:ctrlPr>
                                        </m:sSubPr>
                                        <m:e>
                                          <m:r>
                                            <a:rPr kumimoji="1" lang="en-US" altLang="ja-JP" sz="2800" i="1">
                                              <a:solidFill>
                                                <a:prstClr val="white"/>
                                              </a:solidFill>
                                              <a:latin typeface="Cambria Math" panose="02040503050406030204" pitchFamily="18" charset="0"/>
                                            </a:rPr>
                                            <m:t>𝐶</m:t>
                                          </m:r>
                                        </m:e>
                                        <m:sub>
                                          <m:r>
                                            <a:rPr kumimoji="1" lang="en-US" altLang="ja-JP" sz="2800" i="1">
                                              <a:solidFill>
                                                <a:prstClr val="white"/>
                                              </a:solidFill>
                                              <a:latin typeface="Cambria Math" panose="02040503050406030204" pitchFamily="18" charset="0"/>
                                            </a:rPr>
                                            <m:t>𝑙</m:t>
                                          </m:r>
                                        </m:sub>
                                      </m:sSub>
                                    </m:num>
                                    <m:den>
                                      <m:r>
                                        <a:rPr kumimoji="1" lang="ja-JP" altLang="en-US" sz="2800" i="1">
                                          <a:solidFill>
                                            <a:prstClr val="white"/>
                                          </a:solidFill>
                                          <a:latin typeface="Cambria Math" panose="02040503050406030204" pitchFamily="18" charset="0"/>
                                        </a:rPr>
                                        <m:t>𝜕</m:t>
                                      </m:r>
                                      <m:sSub>
                                        <m:sSubPr>
                                          <m:ctrlPr>
                                            <a:rPr kumimoji="1" lang="en-US" altLang="ja-JP" sz="2800" i="1">
                                              <a:solidFill>
                                                <a:prstClr val="white"/>
                                              </a:solidFill>
                                              <a:latin typeface="Cambria Math" panose="02040503050406030204" pitchFamily="18" charset="0"/>
                                            </a:rPr>
                                          </m:ctrlPr>
                                        </m:sSubPr>
                                        <m:e>
                                          <m:r>
                                            <a:rPr kumimoji="1" lang="ja-JP" altLang="en-US" sz="2800" i="1">
                                              <a:solidFill>
                                                <a:prstClr val="white"/>
                                              </a:solidFill>
                                              <a:latin typeface="Cambria Math" panose="02040503050406030204" pitchFamily="18" charset="0"/>
                                            </a:rPr>
                                            <m:t>𝜆</m:t>
                                          </m:r>
                                        </m:e>
                                        <m:sub/>
                                      </m:sSub>
                                    </m:den>
                                  </m:f>
                                </m:e>
                              </m:d>
                            </m:e>
                            <m:sup>
                              <m:r>
                                <a:rPr kumimoji="1" lang="en-US" altLang="ja-JP" sz="2800" b="0" i="1" smtClean="0">
                                  <a:solidFill>
                                    <a:prstClr val="white"/>
                                  </a:solidFill>
                                  <a:latin typeface="Cambria Math" panose="02040503050406030204" pitchFamily="18" charset="0"/>
                                </a:rPr>
                                <m:t>2</m:t>
                              </m:r>
                            </m:sup>
                          </m:sSup>
                          <m:r>
                            <a:rPr kumimoji="1" lang="en-US" altLang="ja-JP" sz="2800" b="0" i="1" smtClean="0">
                              <a:solidFill>
                                <a:prstClr val="white"/>
                              </a:solidFill>
                              <a:latin typeface="Cambria Math" panose="02040503050406030204" pitchFamily="18" charset="0"/>
                            </a:rPr>
                            <m:t>+(</m:t>
                          </m:r>
                          <m:sSub>
                            <m:sSubPr>
                              <m:ctrlPr>
                                <a:rPr kumimoji="1" lang="en-US" altLang="ja-JP" sz="2800" b="0" i="1" smtClean="0">
                                  <a:solidFill>
                                    <a:prstClr val="white"/>
                                  </a:solidFill>
                                  <a:latin typeface="Cambria Math" panose="02040503050406030204" pitchFamily="18" charset="0"/>
                                </a:rPr>
                              </m:ctrlPr>
                            </m:sSubPr>
                            <m:e>
                              <m:r>
                                <a:rPr kumimoji="1" lang="en-US" altLang="ja-JP" sz="2800" b="0" i="1" smtClean="0">
                                  <a:solidFill>
                                    <a:prstClr val="white"/>
                                  </a:solidFill>
                                  <a:latin typeface="Cambria Math" panose="02040503050406030204" pitchFamily="18" charset="0"/>
                                </a:rPr>
                                <m:t>𝐶</m:t>
                              </m:r>
                            </m:e>
                            <m:sub>
                              <m:r>
                                <a:rPr kumimoji="1" lang="en-US" altLang="ja-JP" sz="2800" b="0" i="1" smtClean="0">
                                  <a:solidFill>
                                    <a:prstClr val="white"/>
                                  </a:solidFill>
                                  <a:latin typeface="Cambria Math" panose="02040503050406030204" pitchFamily="18" charset="0"/>
                                </a:rPr>
                                <m:t>𝑙</m:t>
                              </m:r>
                            </m:sub>
                          </m:sSub>
                          <m:r>
                            <a:rPr kumimoji="1" lang="en-US" altLang="ja-JP" sz="2800" b="0" i="1" smtClean="0">
                              <a:solidFill>
                                <a:prstClr val="white"/>
                              </a:solidFill>
                              <a:latin typeface="Cambria Math" panose="02040503050406030204" pitchFamily="18" charset="0"/>
                            </a:rPr>
                            <m:t>−</m:t>
                          </m:r>
                          <m:sSubSup>
                            <m:sSubSupPr>
                              <m:ctrlPr>
                                <a:rPr kumimoji="1" lang="en-US" altLang="ja-JP" sz="2800" b="0" i="1" smtClean="0">
                                  <a:solidFill>
                                    <a:prstClr val="white"/>
                                  </a:solidFill>
                                  <a:latin typeface="Cambria Math" panose="02040503050406030204" pitchFamily="18" charset="0"/>
                                </a:rPr>
                              </m:ctrlPr>
                            </m:sSubSupPr>
                            <m:e>
                              <m:r>
                                <a:rPr kumimoji="1" lang="en-US" altLang="ja-JP" sz="2800" b="0" i="1" smtClean="0">
                                  <a:solidFill>
                                    <a:prstClr val="white"/>
                                  </a:solidFill>
                                  <a:latin typeface="Cambria Math" panose="02040503050406030204" pitchFamily="18" charset="0"/>
                                </a:rPr>
                                <m:t>𝐶</m:t>
                              </m:r>
                            </m:e>
                            <m:sub>
                              <m:r>
                                <a:rPr kumimoji="1" lang="en-US" altLang="ja-JP" sz="2800" b="0" i="1" smtClean="0">
                                  <a:solidFill>
                                    <a:prstClr val="white"/>
                                  </a:solidFill>
                                  <a:latin typeface="Cambria Math" panose="02040503050406030204" pitchFamily="18" charset="0"/>
                                </a:rPr>
                                <m:t>𝑙</m:t>
                              </m:r>
                            </m:sub>
                            <m:sup>
                              <m:r>
                                <a:rPr kumimoji="1" lang="en-US" altLang="ja-JP" sz="2800" b="0" i="1" smtClean="0">
                                  <a:solidFill>
                                    <a:prstClr val="white"/>
                                  </a:solidFill>
                                  <a:latin typeface="Cambria Math" panose="02040503050406030204" pitchFamily="18" charset="0"/>
                                </a:rPr>
                                <m:t>𝑜𝑏𝑠</m:t>
                              </m:r>
                            </m:sup>
                          </m:sSubSup>
                          <m:r>
                            <a:rPr kumimoji="1" lang="en-US" altLang="ja-JP" sz="2800" b="0" i="1" smtClean="0">
                              <a:solidFill>
                                <a:prstClr val="white"/>
                              </a:solidFill>
                              <a:latin typeface="Cambria Math" panose="02040503050406030204" pitchFamily="18" charset="0"/>
                            </a:rPr>
                            <m:t>)</m:t>
                          </m:r>
                          <m:f>
                            <m:fPr>
                              <m:ctrlPr>
                                <a:rPr kumimoji="1" lang="en-US" altLang="ja-JP" sz="2800" i="1">
                                  <a:solidFill>
                                    <a:prstClr val="white"/>
                                  </a:solidFill>
                                  <a:latin typeface="Cambria Math" panose="02040503050406030204" pitchFamily="18" charset="0"/>
                                </a:rPr>
                              </m:ctrlPr>
                            </m:fPr>
                            <m:num>
                              <m:sSup>
                                <m:sSupPr>
                                  <m:ctrlPr>
                                    <a:rPr kumimoji="1" lang="en-US" altLang="ja-JP" sz="2800" i="1" smtClean="0">
                                      <a:solidFill>
                                        <a:prstClr val="white"/>
                                      </a:solidFill>
                                      <a:latin typeface="Cambria Math" panose="02040503050406030204" pitchFamily="18" charset="0"/>
                                    </a:rPr>
                                  </m:ctrlPr>
                                </m:sSupPr>
                                <m:e>
                                  <m:r>
                                    <a:rPr kumimoji="1" lang="ja-JP" altLang="en-US" sz="2800" i="1" smtClean="0">
                                      <a:solidFill>
                                        <a:prstClr val="white"/>
                                      </a:solidFill>
                                      <a:latin typeface="Cambria Math" panose="02040503050406030204" pitchFamily="18" charset="0"/>
                                    </a:rPr>
                                    <m:t>𝜕</m:t>
                                  </m:r>
                                </m:e>
                                <m:sup>
                                  <m:r>
                                    <a:rPr kumimoji="1" lang="en-US" altLang="ja-JP" sz="2800" b="0" i="1" smtClean="0">
                                      <a:solidFill>
                                        <a:prstClr val="white"/>
                                      </a:solidFill>
                                      <a:latin typeface="Cambria Math" panose="02040503050406030204" pitchFamily="18" charset="0"/>
                                    </a:rPr>
                                    <m:t>2</m:t>
                                  </m:r>
                                </m:sup>
                              </m:sSup>
                              <m:sSub>
                                <m:sSubPr>
                                  <m:ctrlPr>
                                    <a:rPr kumimoji="1" lang="en-US" altLang="ja-JP" sz="2800" i="1">
                                      <a:solidFill>
                                        <a:prstClr val="white"/>
                                      </a:solidFill>
                                      <a:latin typeface="Cambria Math" panose="02040503050406030204" pitchFamily="18" charset="0"/>
                                    </a:rPr>
                                  </m:ctrlPr>
                                </m:sSubPr>
                                <m:e>
                                  <m:r>
                                    <a:rPr kumimoji="1" lang="en-US" altLang="ja-JP" sz="2800" i="1">
                                      <a:solidFill>
                                        <a:prstClr val="white"/>
                                      </a:solidFill>
                                      <a:latin typeface="Cambria Math" panose="02040503050406030204" pitchFamily="18" charset="0"/>
                                    </a:rPr>
                                    <m:t>𝐶</m:t>
                                  </m:r>
                                </m:e>
                                <m:sub>
                                  <m:r>
                                    <a:rPr kumimoji="1" lang="en-US" altLang="ja-JP" sz="2800" i="1">
                                      <a:solidFill>
                                        <a:prstClr val="white"/>
                                      </a:solidFill>
                                      <a:latin typeface="Cambria Math" panose="02040503050406030204" pitchFamily="18" charset="0"/>
                                    </a:rPr>
                                    <m:t>𝑙</m:t>
                                  </m:r>
                                </m:sub>
                              </m:sSub>
                            </m:num>
                            <m:den>
                              <m:r>
                                <a:rPr kumimoji="1" lang="ja-JP" altLang="en-US" sz="2800" i="1">
                                  <a:solidFill>
                                    <a:prstClr val="white"/>
                                  </a:solidFill>
                                  <a:latin typeface="Cambria Math" panose="02040503050406030204" pitchFamily="18" charset="0"/>
                                </a:rPr>
                                <m:t>𝜕</m:t>
                              </m:r>
                              <m:sSup>
                                <m:sSupPr>
                                  <m:ctrlPr>
                                    <a:rPr kumimoji="1" lang="en-US" altLang="ja-JP" sz="2800" i="1" smtClean="0">
                                      <a:solidFill>
                                        <a:prstClr val="white"/>
                                      </a:solidFill>
                                      <a:latin typeface="Cambria Math" panose="02040503050406030204" pitchFamily="18" charset="0"/>
                                    </a:rPr>
                                  </m:ctrlPr>
                                </m:sSupPr>
                                <m:e>
                                  <m:r>
                                    <a:rPr kumimoji="1" lang="ja-JP" altLang="en-US" sz="2800" i="1" smtClean="0">
                                      <a:solidFill>
                                        <a:prstClr val="white"/>
                                      </a:solidFill>
                                      <a:latin typeface="Cambria Math" panose="02040503050406030204" pitchFamily="18" charset="0"/>
                                    </a:rPr>
                                    <m:t>𝜆</m:t>
                                  </m:r>
                                </m:e>
                                <m:sup>
                                  <m:r>
                                    <a:rPr kumimoji="1" lang="en-US" altLang="ja-JP" sz="2800" b="0" i="1" smtClean="0">
                                      <a:solidFill>
                                        <a:prstClr val="white"/>
                                      </a:solidFill>
                                      <a:latin typeface="Cambria Math" panose="02040503050406030204" pitchFamily="18" charset="0"/>
                                    </a:rPr>
                                    <m:t>2</m:t>
                                  </m:r>
                                </m:sup>
                              </m:sSup>
                            </m:den>
                          </m:f>
                        </m:e>
                      </m:d>
                      <m:r>
                        <a:rPr kumimoji="1" lang="en-US" altLang="ja-JP" sz="2800" i="1">
                          <a:solidFill>
                            <a:prstClr val="white"/>
                          </a:solidFill>
                          <a:latin typeface="Cambria Math" panose="02040503050406030204" pitchFamily="18" charset="0"/>
                          <a:ea typeface="Cambria Math" panose="02040503050406030204" pitchFamily="18" charset="0"/>
                        </a:rPr>
                        <m:t>⋯(</m:t>
                      </m:r>
                      <m:r>
                        <a:rPr kumimoji="1" lang="en-US" altLang="ja-JP" sz="2800" b="0" i="1" smtClean="0">
                          <a:solidFill>
                            <a:prstClr val="white"/>
                          </a:solidFill>
                          <a:latin typeface="Cambria Math" panose="02040503050406030204" pitchFamily="18" charset="0"/>
                          <a:ea typeface="Cambria Math" panose="02040503050406030204" pitchFamily="18" charset="0"/>
                        </a:rPr>
                        <m:t>4</m:t>
                      </m:r>
                      <m:r>
                        <a:rPr kumimoji="1" lang="en-US" altLang="ja-JP" sz="2800" i="1">
                          <a:solidFill>
                            <a:prstClr val="white"/>
                          </a:solidFill>
                          <a:latin typeface="Cambria Math" panose="02040503050406030204" pitchFamily="18" charset="0"/>
                          <a:ea typeface="Cambria Math" panose="02040503050406030204" pitchFamily="18" charset="0"/>
                        </a:rPr>
                        <m:t>)</m:t>
                      </m:r>
                    </m:oMath>
                  </m:oMathPara>
                </a14:m>
                <a:endParaRPr kumimoji="1" lang="en-US" altLang="ja-JP" sz="2800" i="1" dirty="0">
                  <a:solidFill>
                    <a:prstClr val="white"/>
                  </a:solidFill>
                  <a:latin typeface="Cambria Math" panose="02040503050406030204" pitchFamily="18" charset="0"/>
                </a:endParaRPr>
              </a:p>
              <a:p>
                <a:endParaRPr kumimoji="1" lang="en-US" altLang="ja-JP" sz="2800" dirty="0" smtClean="0">
                  <a:solidFill>
                    <a:prstClr val="white"/>
                  </a:solidFill>
                  <a:latin typeface="Arial Unicode MS" panose="020B0604020202020204" pitchFamily="50" charset="-128"/>
                  <a:ea typeface="Arial Unicode MS" panose="020B0604020202020204" pitchFamily="50" charset="-128"/>
                  <a:cs typeface="Arial Unicode MS" panose="020B0604020202020204" pitchFamily="50" charset="-128"/>
                </a:endParaRPr>
              </a:p>
              <a:p>
                <a:r>
                  <a:rPr kumimoji="1" lang="en-US" altLang="ja-JP" sz="2800" dirty="0" smtClean="0">
                    <a:solidFill>
                      <a:prstClr val="white"/>
                    </a:solidFill>
                    <a:latin typeface="Arial Unicode MS" panose="020B0604020202020204" pitchFamily="50" charset="-128"/>
                    <a:ea typeface="Arial Unicode MS" panose="020B0604020202020204" pitchFamily="50" charset="-128"/>
                    <a:cs typeface="Arial Unicode MS" panose="020B0604020202020204" pitchFamily="50" charset="-128"/>
                  </a:rPr>
                  <a:t>The second term in the sum over </a:t>
                </a:r>
                <a14:m>
                  <m:oMath xmlns:m="http://schemas.openxmlformats.org/officeDocument/2006/math">
                    <m:r>
                      <a:rPr kumimoji="1" lang="en-US" altLang="ja-JP" sz="2800" b="0" i="1" smtClean="0">
                        <a:solidFill>
                          <a:prstClr val="white"/>
                        </a:solidFill>
                        <a:latin typeface="Cambria Math" panose="02040503050406030204" pitchFamily="18" charset="0"/>
                        <a:ea typeface="Arial Unicode MS" panose="020B0604020202020204" pitchFamily="50" charset="-128"/>
                        <a:cs typeface="Arial Unicode MS" panose="020B0604020202020204" pitchFamily="50" charset="-128"/>
                      </a:rPr>
                      <m:t>𝑙</m:t>
                    </m:r>
                  </m:oMath>
                </a14:m>
                <a:r>
                  <a:rPr kumimoji="1" lang="en-US" altLang="ja-JP" sz="2800" dirty="0" smtClean="0">
                    <a:solidFill>
                      <a:prstClr val="white"/>
                    </a:solidFill>
                    <a:latin typeface="Arial Unicode MS" panose="020B0604020202020204" pitchFamily="50" charset="-128"/>
                    <a:ea typeface="Arial Unicode MS" panose="020B0604020202020204" pitchFamily="50" charset="-128"/>
                    <a:cs typeface="Arial Unicode MS" panose="020B0604020202020204" pitchFamily="50" charset="-128"/>
                  </a:rPr>
                  <a:t> is neglected. So</a:t>
                </a:r>
              </a:p>
              <a:p>
                <a:endParaRPr kumimoji="1" lang="en-US" altLang="ja-JP" sz="2800" dirty="0" smtClean="0">
                  <a:solidFill>
                    <a:prstClr val="white"/>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a14:m>
                  <m:oMathPara xmlns:m="http://schemas.openxmlformats.org/officeDocument/2006/math">
                    <m:oMathParaPr>
                      <m:jc m:val="centerGroup"/>
                    </m:oMathParaPr>
                    <m:oMath xmlns:m="http://schemas.openxmlformats.org/officeDocument/2006/math">
                      <m:sSub>
                        <m:sSubPr>
                          <m:ctrlPr>
                            <a:rPr kumimoji="1" lang="en-US" altLang="ja-JP" sz="2800" i="1" smtClean="0">
                              <a:solidFill>
                                <a:prstClr val="white"/>
                              </a:solidFill>
                              <a:latin typeface="Cambria Math" panose="02040503050406030204" pitchFamily="18" charset="0"/>
                            </a:rPr>
                          </m:ctrlPr>
                        </m:sSubPr>
                        <m:e>
                          <m:r>
                            <a:rPr kumimoji="1" lang="en-US" altLang="ja-JP" sz="2800" b="0" i="1" smtClean="0">
                              <a:solidFill>
                                <a:prstClr val="white"/>
                              </a:solidFill>
                              <a:latin typeface="Cambria Math" panose="02040503050406030204" pitchFamily="18" charset="0"/>
                            </a:rPr>
                            <m:t>𝑓</m:t>
                          </m:r>
                        </m:e>
                        <m:sub/>
                      </m:sSub>
                      <m:r>
                        <a:rPr kumimoji="1" lang="en-US" altLang="ja-JP" sz="2800" i="1">
                          <a:solidFill>
                            <a:prstClr val="white"/>
                          </a:solidFill>
                          <a:latin typeface="Cambria Math" panose="02040503050406030204" pitchFamily="18" charset="0"/>
                          <a:ea typeface="Cambria Math" panose="02040503050406030204" pitchFamily="18" charset="0"/>
                        </a:rPr>
                        <m:t>→</m:t>
                      </m:r>
                      <m:nary>
                        <m:naryPr>
                          <m:chr m:val="∑"/>
                          <m:supHide m:val="on"/>
                          <m:ctrlPr>
                            <a:rPr kumimoji="1" lang="en-US" altLang="ja-JP" sz="2800" i="1">
                              <a:solidFill>
                                <a:prstClr val="white"/>
                              </a:solidFill>
                              <a:latin typeface="Cambria Math" panose="02040503050406030204" pitchFamily="18" charset="0"/>
                            </a:rPr>
                          </m:ctrlPr>
                        </m:naryPr>
                        <m:sub>
                          <m:r>
                            <m:rPr>
                              <m:brk m:alnAt="7"/>
                            </m:rPr>
                            <a:rPr kumimoji="1" lang="en-US" altLang="ja-JP" sz="2800" i="1">
                              <a:solidFill>
                                <a:prstClr val="white"/>
                              </a:solidFill>
                              <a:latin typeface="Cambria Math" panose="02040503050406030204" pitchFamily="18" charset="0"/>
                            </a:rPr>
                            <m:t>𝑙</m:t>
                          </m:r>
                        </m:sub>
                        <m:sup/>
                        <m:e>
                          <m:f>
                            <m:fPr>
                              <m:ctrlPr>
                                <a:rPr kumimoji="1" lang="en-US" altLang="ja-JP" sz="2800" i="1">
                                  <a:solidFill>
                                    <a:prstClr val="white"/>
                                  </a:solidFill>
                                  <a:latin typeface="Cambria Math" panose="02040503050406030204" pitchFamily="18" charset="0"/>
                                </a:rPr>
                              </m:ctrlPr>
                            </m:fPr>
                            <m:num>
                              <m:r>
                                <a:rPr kumimoji="1" lang="en-US" altLang="ja-JP" sz="2800" i="1">
                                  <a:solidFill>
                                    <a:prstClr val="white"/>
                                  </a:solidFill>
                                  <a:latin typeface="Cambria Math" panose="02040503050406030204" pitchFamily="18" charset="0"/>
                                </a:rPr>
                                <m:t>1</m:t>
                              </m:r>
                            </m:num>
                            <m:den>
                              <m:sSup>
                                <m:sSupPr>
                                  <m:ctrlPr>
                                    <a:rPr kumimoji="1" lang="en-US" altLang="ja-JP" sz="2800" i="1">
                                      <a:solidFill>
                                        <a:prstClr val="white"/>
                                      </a:solidFill>
                                      <a:latin typeface="Cambria Math" panose="02040503050406030204" pitchFamily="18" charset="0"/>
                                    </a:rPr>
                                  </m:ctrlPr>
                                </m:sSupPr>
                                <m:e>
                                  <m:r>
                                    <a:rPr kumimoji="1" lang="en-US" altLang="ja-JP" sz="2800" i="1">
                                      <a:solidFill>
                                        <a:prstClr val="white"/>
                                      </a:solidFill>
                                      <a:latin typeface="Cambria Math" panose="02040503050406030204" pitchFamily="18" charset="0"/>
                                    </a:rPr>
                                    <m:t>(</m:t>
                                  </m:r>
                                  <m:r>
                                    <a:rPr kumimoji="1" lang="ja-JP" altLang="en-US" sz="2800" i="1">
                                      <a:solidFill>
                                        <a:prstClr val="white"/>
                                      </a:solidFill>
                                      <a:latin typeface="Cambria Math" panose="02040503050406030204" pitchFamily="18" charset="0"/>
                                    </a:rPr>
                                    <m:t>𝛿</m:t>
                                  </m:r>
                                  <m:sSubSup>
                                    <m:sSubSupPr>
                                      <m:ctrlPr>
                                        <a:rPr kumimoji="1" lang="en-US" altLang="ja-JP" sz="2800" i="1">
                                          <a:solidFill>
                                            <a:prstClr val="white"/>
                                          </a:solidFill>
                                          <a:latin typeface="Cambria Math" panose="02040503050406030204" pitchFamily="18" charset="0"/>
                                        </a:rPr>
                                      </m:ctrlPr>
                                    </m:sSubSupPr>
                                    <m:e>
                                      <m:r>
                                        <a:rPr kumimoji="1" lang="en-US" altLang="ja-JP" sz="2800" i="1">
                                          <a:solidFill>
                                            <a:prstClr val="white"/>
                                          </a:solidFill>
                                          <a:latin typeface="Cambria Math" panose="02040503050406030204" pitchFamily="18" charset="0"/>
                                        </a:rPr>
                                        <m:t>𝐶</m:t>
                                      </m:r>
                                    </m:e>
                                    <m:sub>
                                      <m:r>
                                        <a:rPr kumimoji="1" lang="en-US" altLang="ja-JP" sz="2800" i="1">
                                          <a:solidFill>
                                            <a:prstClr val="white"/>
                                          </a:solidFill>
                                          <a:latin typeface="Cambria Math" panose="02040503050406030204" pitchFamily="18" charset="0"/>
                                        </a:rPr>
                                        <m:t>𝑙</m:t>
                                      </m:r>
                                    </m:sub>
                                    <m:sup/>
                                  </m:sSubSup>
                                  <m:r>
                                    <a:rPr kumimoji="1" lang="en-US" altLang="ja-JP" sz="2800" i="1">
                                      <a:solidFill>
                                        <a:prstClr val="white"/>
                                      </a:solidFill>
                                      <a:latin typeface="Cambria Math" panose="02040503050406030204" pitchFamily="18" charset="0"/>
                                    </a:rPr>
                                    <m:t>)</m:t>
                                  </m:r>
                                </m:e>
                                <m:sup>
                                  <m:r>
                                    <a:rPr kumimoji="1" lang="en-US" altLang="ja-JP" sz="2800" i="1">
                                      <a:solidFill>
                                        <a:prstClr val="white"/>
                                      </a:solidFill>
                                      <a:latin typeface="Cambria Math" panose="02040503050406030204" pitchFamily="18" charset="0"/>
                                    </a:rPr>
                                    <m:t>2</m:t>
                                  </m:r>
                                </m:sup>
                              </m:sSup>
                            </m:den>
                          </m:f>
                          <m:r>
                            <a:rPr kumimoji="1" lang="en-US" altLang="ja-JP" sz="2800" i="1">
                              <a:solidFill>
                                <a:prstClr val="white"/>
                              </a:solidFill>
                              <a:latin typeface="Cambria Math" panose="02040503050406030204" pitchFamily="18" charset="0"/>
                            </a:rPr>
                            <m:t> </m:t>
                          </m:r>
                          <m:f>
                            <m:fPr>
                              <m:ctrlPr>
                                <a:rPr kumimoji="1" lang="en-US" altLang="ja-JP" sz="2800" i="1">
                                  <a:solidFill>
                                    <a:prstClr val="white"/>
                                  </a:solidFill>
                                  <a:latin typeface="Cambria Math" panose="02040503050406030204" pitchFamily="18" charset="0"/>
                                </a:rPr>
                              </m:ctrlPr>
                            </m:fPr>
                            <m:num>
                              <m:r>
                                <a:rPr kumimoji="1" lang="ja-JP" altLang="en-US" sz="2800" i="1">
                                  <a:solidFill>
                                    <a:prstClr val="white"/>
                                  </a:solidFill>
                                  <a:latin typeface="Cambria Math" panose="02040503050406030204" pitchFamily="18" charset="0"/>
                                </a:rPr>
                                <m:t>𝜕</m:t>
                              </m:r>
                              <m:sSub>
                                <m:sSubPr>
                                  <m:ctrlPr>
                                    <a:rPr kumimoji="1" lang="en-US" altLang="ja-JP" sz="2800" i="1">
                                      <a:solidFill>
                                        <a:prstClr val="white"/>
                                      </a:solidFill>
                                      <a:latin typeface="Cambria Math" panose="02040503050406030204" pitchFamily="18" charset="0"/>
                                    </a:rPr>
                                  </m:ctrlPr>
                                </m:sSubPr>
                                <m:e>
                                  <m:r>
                                    <a:rPr kumimoji="1" lang="en-US" altLang="ja-JP" sz="2800" i="1">
                                      <a:solidFill>
                                        <a:prstClr val="white"/>
                                      </a:solidFill>
                                      <a:latin typeface="Cambria Math" panose="02040503050406030204" pitchFamily="18" charset="0"/>
                                    </a:rPr>
                                    <m:t>𝐶</m:t>
                                  </m:r>
                                </m:e>
                                <m:sub>
                                  <m:r>
                                    <a:rPr kumimoji="1" lang="en-US" altLang="ja-JP" sz="2800" i="1">
                                      <a:solidFill>
                                        <a:prstClr val="white"/>
                                      </a:solidFill>
                                      <a:latin typeface="Cambria Math" panose="02040503050406030204" pitchFamily="18" charset="0"/>
                                    </a:rPr>
                                    <m:t>𝑙</m:t>
                                  </m:r>
                                </m:sub>
                              </m:sSub>
                            </m:num>
                            <m:den>
                              <m:r>
                                <a:rPr kumimoji="1" lang="ja-JP" altLang="en-US" sz="2800" i="1">
                                  <a:solidFill>
                                    <a:prstClr val="white"/>
                                  </a:solidFill>
                                  <a:latin typeface="Cambria Math" panose="02040503050406030204" pitchFamily="18" charset="0"/>
                                </a:rPr>
                                <m:t>𝜕</m:t>
                              </m:r>
                              <m:sSub>
                                <m:sSubPr>
                                  <m:ctrlPr>
                                    <a:rPr kumimoji="1" lang="en-US" altLang="ja-JP" sz="2800" i="1">
                                      <a:solidFill>
                                        <a:prstClr val="white"/>
                                      </a:solidFill>
                                      <a:latin typeface="Cambria Math" panose="02040503050406030204" pitchFamily="18" charset="0"/>
                                    </a:rPr>
                                  </m:ctrlPr>
                                </m:sSubPr>
                                <m:e>
                                  <m:r>
                                    <a:rPr kumimoji="1" lang="ja-JP" altLang="en-US" sz="2800" i="1">
                                      <a:solidFill>
                                        <a:prstClr val="white"/>
                                      </a:solidFill>
                                      <a:latin typeface="Cambria Math" panose="02040503050406030204" pitchFamily="18" charset="0"/>
                                    </a:rPr>
                                    <m:t>𝜆</m:t>
                                  </m:r>
                                </m:e>
                                <m:sub/>
                              </m:sSub>
                            </m:den>
                          </m:f>
                          <m:f>
                            <m:fPr>
                              <m:ctrlPr>
                                <a:rPr kumimoji="1" lang="en-US" altLang="ja-JP" sz="2800" i="1">
                                  <a:solidFill>
                                    <a:prstClr val="white"/>
                                  </a:solidFill>
                                  <a:latin typeface="Cambria Math" panose="02040503050406030204" pitchFamily="18" charset="0"/>
                                </a:rPr>
                              </m:ctrlPr>
                            </m:fPr>
                            <m:num>
                              <m:r>
                                <a:rPr kumimoji="1" lang="ja-JP" altLang="en-US" sz="2800" i="1">
                                  <a:solidFill>
                                    <a:prstClr val="white"/>
                                  </a:solidFill>
                                  <a:latin typeface="Cambria Math" panose="02040503050406030204" pitchFamily="18" charset="0"/>
                                </a:rPr>
                                <m:t>𝜕</m:t>
                              </m:r>
                              <m:sSub>
                                <m:sSubPr>
                                  <m:ctrlPr>
                                    <a:rPr kumimoji="1" lang="en-US" altLang="ja-JP" sz="2800" i="1">
                                      <a:solidFill>
                                        <a:prstClr val="white"/>
                                      </a:solidFill>
                                      <a:latin typeface="Cambria Math" panose="02040503050406030204" pitchFamily="18" charset="0"/>
                                    </a:rPr>
                                  </m:ctrlPr>
                                </m:sSubPr>
                                <m:e>
                                  <m:r>
                                    <a:rPr kumimoji="1" lang="en-US" altLang="ja-JP" sz="2800" i="1">
                                      <a:solidFill>
                                        <a:prstClr val="white"/>
                                      </a:solidFill>
                                      <a:latin typeface="Cambria Math" panose="02040503050406030204" pitchFamily="18" charset="0"/>
                                    </a:rPr>
                                    <m:t>𝐶</m:t>
                                  </m:r>
                                </m:e>
                                <m:sub>
                                  <m:r>
                                    <a:rPr kumimoji="1" lang="en-US" altLang="ja-JP" sz="2800" i="1">
                                      <a:solidFill>
                                        <a:prstClr val="white"/>
                                      </a:solidFill>
                                      <a:latin typeface="Cambria Math" panose="02040503050406030204" pitchFamily="18" charset="0"/>
                                    </a:rPr>
                                    <m:t>𝑙</m:t>
                                  </m:r>
                                </m:sub>
                              </m:sSub>
                            </m:num>
                            <m:den>
                              <m:r>
                                <a:rPr kumimoji="1" lang="ja-JP" altLang="en-US" sz="2800" i="1">
                                  <a:solidFill>
                                    <a:prstClr val="white"/>
                                  </a:solidFill>
                                  <a:latin typeface="Cambria Math" panose="02040503050406030204" pitchFamily="18" charset="0"/>
                                </a:rPr>
                                <m:t>𝜕</m:t>
                              </m:r>
                              <m:sSub>
                                <m:sSubPr>
                                  <m:ctrlPr>
                                    <a:rPr kumimoji="1" lang="en-US" altLang="ja-JP" sz="2800" i="1">
                                      <a:solidFill>
                                        <a:prstClr val="white"/>
                                      </a:solidFill>
                                      <a:latin typeface="Cambria Math" panose="02040503050406030204" pitchFamily="18" charset="0"/>
                                    </a:rPr>
                                  </m:ctrlPr>
                                </m:sSubPr>
                                <m:e>
                                  <m:r>
                                    <a:rPr kumimoji="1" lang="ja-JP" altLang="en-US" sz="2800" i="1">
                                      <a:solidFill>
                                        <a:prstClr val="white"/>
                                      </a:solidFill>
                                      <a:latin typeface="Cambria Math" panose="02040503050406030204" pitchFamily="18" charset="0"/>
                                    </a:rPr>
                                    <m:t>𝜆</m:t>
                                  </m:r>
                                </m:e>
                                <m:sub/>
                              </m:sSub>
                            </m:den>
                          </m:f>
                        </m:e>
                      </m:nary>
                      <m:r>
                        <a:rPr kumimoji="1" lang="ja-JP" altLang="en-US" sz="2800" i="1" smtClean="0">
                          <a:solidFill>
                            <a:prstClr val="white"/>
                          </a:solidFill>
                          <a:latin typeface="Cambria Math" panose="02040503050406030204" pitchFamily="18" charset="0"/>
                        </a:rPr>
                        <m:t>⋯</m:t>
                      </m:r>
                      <m:r>
                        <a:rPr kumimoji="1" lang="en-US" altLang="ja-JP" sz="2800" b="0" i="1" smtClean="0">
                          <a:solidFill>
                            <a:prstClr val="white"/>
                          </a:solidFill>
                          <a:latin typeface="Cambria Math" panose="02040503050406030204" pitchFamily="18" charset="0"/>
                        </a:rPr>
                        <m:t>(5)</m:t>
                      </m:r>
                    </m:oMath>
                  </m:oMathPara>
                </a14:m>
                <a:endParaRPr kumimoji="1" lang="ja-JP" altLang="en-US"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794162" y="1771286"/>
                <a:ext cx="10558200" cy="3588483"/>
              </a:xfrm>
              <a:prstGeom prst="rect">
                <a:avLst/>
              </a:prstGeom>
              <a:blipFill rotWithShape="0">
                <a:blip r:embed="rId3"/>
                <a:stretch>
                  <a:fillRect l="-11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102369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2" y="609600"/>
            <a:ext cx="3981202" cy="1456267"/>
          </a:xfrm>
        </p:spPr>
        <p:txBody>
          <a:bodyPr/>
          <a:lstStyle/>
          <a:p>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Fisher matrix</a:t>
            </a:r>
            <a:endParaRPr lang="ja-JP" altLang="en-US" sz="1800" i="1" cap="none" dirty="0">
              <a:latin typeface="Cambria Math" panose="02040503050406030204" pitchFamily="18" charset="0"/>
              <a:ea typeface="+mn-ea"/>
              <a:cs typeface="+mn-cs"/>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246415" y="2715239"/>
                <a:ext cx="4859976" cy="1622410"/>
              </a:xfrm>
            </p:spPr>
            <p:txBody>
              <a:bodyPr>
                <a:normAutofit fontScale="92500"/>
              </a:bodyPr>
              <a:lstStyle/>
              <a:p>
                <a:pPr marL="0" indent="0">
                  <a:buNone/>
                </a:pPr>
                <a14:m>
                  <m:oMathPara xmlns:m="http://schemas.openxmlformats.org/officeDocument/2006/math">
                    <m:oMathParaPr>
                      <m:jc m:val="left"/>
                    </m:oMathParaPr>
                    <m:oMath xmlns:m="http://schemas.openxmlformats.org/officeDocument/2006/math">
                      <m:sSub>
                        <m:sSubPr>
                          <m:ctrlPr>
                            <a:rPr lang="en-US" altLang="ja-JP" sz="2800" i="1" smtClean="0">
                              <a:latin typeface="Cambria Math" panose="02040503050406030204" pitchFamily="18" charset="0"/>
                            </a:rPr>
                          </m:ctrlPr>
                        </m:sSubPr>
                        <m:e>
                          <m:r>
                            <a:rPr lang="en-US" altLang="ja-JP" sz="2800" i="1">
                              <a:latin typeface="Cambria Math" panose="02040503050406030204" pitchFamily="18" charset="0"/>
                            </a:rPr>
                            <m:t>𝐹</m:t>
                          </m:r>
                        </m:e>
                        <m:sub>
                          <m:r>
                            <a:rPr lang="ja-JP" altLang="en-US" sz="2800" i="1">
                              <a:latin typeface="Cambria Math" panose="02040503050406030204" pitchFamily="18" charset="0"/>
                            </a:rPr>
                            <m:t>𝛼𝛽</m:t>
                          </m:r>
                        </m:sub>
                      </m:sSub>
                      <m:r>
                        <a:rPr lang="en-US" altLang="ja-JP" sz="2800" i="1">
                          <a:latin typeface="Cambria Math" panose="02040503050406030204" pitchFamily="18" charset="0"/>
                        </a:rPr>
                        <m:t>=</m:t>
                      </m:r>
                      <m:nary>
                        <m:naryPr>
                          <m:chr m:val="∑"/>
                          <m:supHide m:val="on"/>
                          <m:ctrlPr>
                            <a:rPr lang="en-US" altLang="ja-JP" sz="2800" i="1">
                              <a:latin typeface="Cambria Math" panose="02040503050406030204" pitchFamily="18" charset="0"/>
                            </a:rPr>
                          </m:ctrlPr>
                        </m:naryPr>
                        <m:sub>
                          <m:r>
                            <m:rPr>
                              <m:brk m:alnAt="7"/>
                            </m:rPr>
                            <a:rPr lang="en-US" altLang="ja-JP" sz="2800" i="1">
                              <a:latin typeface="Cambria Math" panose="02040503050406030204" pitchFamily="18" charset="0"/>
                            </a:rPr>
                            <m:t>𝑙</m:t>
                          </m:r>
                        </m:sub>
                        <m:sup/>
                        <m:e>
                          <m:f>
                            <m:fPr>
                              <m:ctrlPr>
                                <a:rPr lang="en-US" altLang="ja-JP" sz="2800" i="1">
                                  <a:latin typeface="Cambria Math" panose="02040503050406030204" pitchFamily="18" charset="0"/>
                                </a:rPr>
                              </m:ctrlPr>
                            </m:fPr>
                            <m:num>
                              <m:r>
                                <a:rPr lang="en-US" altLang="ja-JP" sz="2800" i="1">
                                  <a:latin typeface="Cambria Math" panose="02040503050406030204" pitchFamily="18" charset="0"/>
                                </a:rPr>
                                <m:t>1</m:t>
                              </m:r>
                            </m:num>
                            <m:den>
                              <m:sSup>
                                <m:sSupPr>
                                  <m:ctrlPr>
                                    <a:rPr lang="en-US" altLang="ja-JP" sz="2800" i="1">
                                      <a:latin typeface="Cambria Math" panose="02040503050406030204" pitchFamily="18" charset="0"/>
                                    </a:rPr>
                                  </m:ctrlPr>
                                </m:sSupPr>
                                <m:e>
                                  <m:r>
                                    <a:rPr lang="en-US" altLang="ja-JP" sz="2800" i="1">
                                      <a:latin typeface="Cambria Math" panose="02040503050406030204" pitchFamily="18" charset="0"/>
                                    </a:rPr>
                                    <m:t>(</m:t>
                                  </m:r>
                                  <m:r>
                                    <a:rPr lang="ja-JP" altLang="en-US" sz="2800" i="1">
                                      <a:latin typeface="Cambria Math" panose="02040503050406030204" pitchFamily="18" charset="0"/>
                                    </a:rPr>
                                    <m:t>𝛿</m:t>
                                  </m:r>
                                  <m:sSubSup>
                                    <m:sSubSupPr>
                                      <m:ctrlPr>
                                        <a:rPr lang="en-US" altLang="ja-JP" sz="2800" i="1">
                                          <a:latin typeface="Cambria Math" panose="02040503050406030204" pitchFamily="18" charset="0"/>
                                        </a:rPr>
                                      </m:ctrlPr>
                                    </m:sSubSupPr>
                                    <m:e>
                                      <m:r>
                                        <a:rPr lang="en-US" altLang="ja-JP" sz="2800" i="1">
                                          <a:latin typeface="Cambria Math" panose="02040503050406030204" pitchFamily="18" charset="0"/>
                                        </a:rPr>
                                        <m:t>𝐶</m:t>
                                      </m:r>
                                    </m:e>
                                    <m:sub>
                                      <m:r>
                                        <a:rPr lang="en-US" altLang="ja-JP" sz="2800" i="1">
                                          <a:latin typeface="Cambria Math" panose="02040503050406030204" pitchFamily="18" charset="0"/>
                                        </a:rPr>
                                        <m:t>𝑙</m:t>
                                      </m:r>
                                    </m:sub>
                                    <m:sup/>
                                  </m:sSubSup>
                                  <m:r>
                                    <a:rPr lang="en-US" altLang="ja-JP" sz="2800" i="1">
                                      <a:latin typeface="Cambria Math" panose="02040503050406030204" pitchFamily="18" charset="0"/>
                                    </a:rPr>
                                    <m:t>)</m:t>
                                  </m:r>
                                </m:e>
                                <m:sup>
                                  <m:r>
                                    <a:rPr lang="en-US" altLang="ja-JP" sz="2800" i="1">
                                      <a:latin typeface="Cambria Math" panose="02040503050406030204" pitchFamily="18" charset="0"/>
                                    </a:rPr>
                                    <m:t>2</m:t>
                                  </m:r>
                                </m:sup>
                              </m:sSup>
                            </m:den>
                          </m:f>
                          <m:r>
                            <a:rPr lang="en-US" altLang="ja-JP" sz="2800" i="1">
                              <a:latin typeface="Cambria Math" panose="02040503050406030204" pitchFamily="18" charset="0"/>
                            </a:rPr>
                            <m:t> </m:t>
                          </m:r>
                          <m:f>
                            <m:fPr>
                              <m:ctrlPr>
                                <a:rPr lang="en-US" altLang="ja-JP" sz="2800" i="1">
                                  <a:latin typeface="Cambria Math" panose="02040503050406030204" pitchFamily="18" charset="0"/>
                                </a:rPr>
                              </m:ctrlPr>
                            </m:fPr>
                            <m:num>
                              <m:r>
                                <a:rPr lang="ja-JP" altLang="en-US" sz="2800" i="1">
                                  <a:latin typeface="Cambria Math" panose="02040503050406030204" pitchFamily="18" charset="0"/>
                                </a:rPr>
                                <m:t>𝜕</m:t>
                              </m:r>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𝐶</m:t>
                                  </m:r>
                                </m:e>
                                <m:sub>
                                  <m:r>
                                    <a:rPr lang="en-US" altLang="ja-JP" sz="2800" i="1">
                                      <a:latin typeface="Cambria Math" panose="02040503050406030204" pitchFamily="18" charset="0"/>
                                    </a:rPr>
                                    <m:t>𝑙</m:t>
                                  </m:r>
                                </m:sub>
                              </m:sSub>
                            </m:num>
                            <m:den>
                              <m:r>
                                <a:rPr lang="ja-JP" altLang="en-US" sz="2800" i="1">
                                  <a:latin typeface="Cambria Math" panose="02040503050406030204" pitchFamily="18" charset="0"/>
                                </a:rPr>
                                <m:t>𝜕</m:t>
                              </m:r>
                              <m:sSub>
                                <m:sSubPr>
                                  <m:ctrlPr>
                                    <a:rPr lang="en-US" altLang="ja-JP" sz="2800" i="1">
                                      <a:latin typeface="Cambria Math" panose="02040503050406030204" pitchFamily="18" charset="0"/>
                                    </a:rPr>
                                  </m:ctrlPr>
                                </m:sSubPr>
                                <m:e>
                                  <m:r>
                                    <a:rPr lang="ja-JP" altLang="en-US" sz="2800" i="1">
                                      <a:latin typeface="Cambria Math" panose="02040503050406030204" pitchFamily="18" charset="0"/>
                                    </a:rPr>
                                    <m:t>𝜆</m:t>
                                  </m:r>
                                </m:e>
                                <m:sub>
                                  <m:r>
                                    <a:rPr lang="ja-JP" altLang="en-US" sz="2800" i="1">
                                      <a:latin typeface="Cambria Math" panose="02040503050406030204" pitchFamily="18" charset="0"/>
                                    </a:rPr>
                                    <m:t>𝛼</m:t>
                                  </m:r>
                                </m:sub>
                              </m:sSub>
                            </m:den>
                          </m:f>
                          <m:f>
                            <m:fPr>
                              <m:ctrlPr>
                                <a:rPr lang="en-US" altLang="ja-JP" sz="2800" i="1">
                                  <a:latin typeface="Cambria Math" panose="02040503050406030204" pitchFamily="18" charset="0"/>
                                </a:rPr>
                              </m:ctrlPr>
                            </m:fPr>
                            <m:num>
                              <m:r>
                                <a:rPr lang="ja-JP" altLang="en-US" sz="2800" i="1">
                                  <a:latin typeface="Cambria Math" panose="02040503050406030204" pitchFamily="18" charset="0"/>
                                </a:rPr>
                                <m:t>𝜕</m:t>
                              </m:r>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𝐶</m:t>
                                  </m:r>
                                </m:e>
                                <m:sub>
                                  <m:r>
                                    <a:rPr lang="en-US" altLang="ja-JP" sz="2800" i="1">
                                      <a:latin typeface="Cambria Math" panose="02040503050406030204" pitchFamily="18" charset="0"/>
                                    </a:rPr>
                                    <m:t>𝑙</m:t>
                                  </m:r>
                                </m:sub>
                              </m:sSub>
                            </m:num>
                            <m:den>
                              <m:r>
                                <a:rPr lang="ja-JP" altLang="en-US" sz="2800" i="1">
                                  <a:latin typeface="Cambria Math" panose="02040503050406030204" pitchFamily="18" charset="0"/>
                                </a:rPr>
                                <m:t>𝜕</m:t>
                              </m:r>
                              <m:sSub>
                                <m:sSubPr>
                                  <m:ctrlPr>
                                    <a:rPr lang="en-US" altLang="ja-JP" sz="2800" i="1">
                                      <a:latin typeface="Cambria Math" panose="02040503050406030204" pitchFamily="18" charset="0"/>
                                    </a:rPr>
                                  </m:ctrlPr>
                                </m:sSubPr>
                                <m:e>
                                  <m:r>
                                    <a:rPr lang="ja-JP" altLang="en-US" sz="2800" i="1">
                                      <a:latin typeface="Cambria Math" panose="02040503050406030204" pitchFamily="18" charset="0"/>
                                    </a:rPr>
                                    <m:t>𝜆</m:t>
                                  </m:r>
                                </m:e>
                                <m:sub>
                                  <m:r>
                                    <a:rPr lang="ja-JP" altLang="en-US" sz="2800" i="1">
                                      <a:latin typeface="Cambria Math" panose="02040503050406030204" pitchFamily="18" charset="0"/>
                                    </a:rPr>
                                    <m:t>𝛽</m:t>
                                  </m:r>
                                </m:sub>
                              </m:sSub>
                            </m:den>
                          </m:f>
                        </m:e>
                      </m:nary>
                    </m:oMath>
                  </m:oMathPara>
                </a14:m>
                <a:endParaRPr lang="en-US" altLang="ja-JP" sz="2800" i="1" dirty="0" smtClean="0">
                  <a:latin typeface="Cambria Math" panose="02040503050406030204" pitchFamily="18" charset="0"/>
                </a:endParaRPr>
              </a:p>
              <a:p>
                <a:pPr marL="0" indent="0">
                  <a:buNone/>
                </a:pPr>
                <a14:m>
                  <m:oMath xmlns:m="http://schemas.openxmlformats.org/officeDocument/2006/math">
                    <m:sSub>
                      <m:sSubPr>
                        <m:ctrlPr>
                          <a:rPr lang="en-US" altLang="ja-JP" sz="2800" b="0" i="1" smtClean="0">
                            <a:latin typeface="Cambria Math" panose="02040503050406030204" pitchFamily="18" charset="0"/>
                          </a:rPr>
                        </m:ctrlPr>
                      </m:sSubPr>
                      <m:e>
                        <m:r>
                          <a:rPr lang="ja-JP" altLang="en-US" sz="2800" i="1" smtClean="0">
                            <a:latin typeface="Cambria Math" panose="02040503050406030204" pitchFamily="18" charset="0"/>
                          </a:rPr>
                          <m:t>𝜆</m:t>
                        </m:r>
                      </m:e>
                      <m:sub>
                        <m:r>
                          <a:rPr lang="ja-JP" altLang="en-US" sz="2800" b="0" i="1" smtClean="0">
                            <a:latin typeface="Cambria Math" panose="02040503050406030204" pitchFamily="18" charset="0"/>
                          </a:rPr>
                          <m:t>𝛼</m:t>
                        </m:r>
                      </m:sub>
                    </m:sSub>
                    <m:r>
                      <a:rPr lang="en-US" altLang="ja-JP" sz="2800" b="0" i="1" smtClean="0">
                        <a:latin typeface="Cambria Math" panose="02040503050406030204" pitchFamily="18" charset="0"/>
                      </a:rPr>
                      <m:t>,</m:t>
                    </m:r>
                    <m:sSub>
                      <m:sSubPr>
                        <m:ctrlPr>
                          <a:rPr lang="en-US" altLang="ja-JP" sz="2800" b="0" i="1" smtClean="0">
                            <a:latin typeface="Cambria Math" panose="02040503050406030204" pitchFamily="18" charset="0"/>
                          </a:rPr>
                        </m:ctrlPr>
                      </m:sSubPr>
                      <m:e>
                        <m:r>
                          <a:rPr lang="ja-JP" altLang="en-US" sz="2800" b="0" i="1" smtClean="0">
                            <a:latin typeface="Cambria Math" panose="02040503050406030204" pitchFamily="18" charset="0"/>
                          </a:rPr>
                          <m:t>𝜆</m:t>
                        </m:r>
                      </m:e>
                      <m:sub>
                        <m:r>
                          <a:rPr lang="ja-JP" altLang="en-US" sz="2800" b="0" i="1" smtClean="0">
                            <a:latin typeface="Cambria Math" panose="02040503050406030204" pitchFamily="18" charset="0"/>
                          </a:rPr>
                          <m:t>𝛽</m:t>
                        </m:r>
                      </m:sub>
                    </m:sSub>
                    <m:r>
                      <a:rPr lang="en-US" altLang="ja-JP" sz="2800" b="0" i="1" smtClean="0">
                        <a:latin typeface="Cambria Math" panose="02040503050406030204" pitchFamily="18" charset="0"/>
                      </a:rPr>
                      <m:t>:</m:t>
                    </m:r>
                  </m:oMath>
                </a14:m>
                <a:r>
                  <a:rPr lang="en-US" altLang="ja-JP" sz="2800" i="1"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cosmological parameter</a:t>
                </a:r>
                <a:endParaRPr lang="en-US" altLang="ja-JP" sz="2800" i="1" dirty="0" smtClean="0">
                  <a:latin typeface="Cambria Math" panose="02040503050406030204" pitchFamily="18" charset="0"/>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246415" y="2715239"/>
                <a:ext cx="4859976" cy="1622410"/>
              </a:xfrm>
              <a:blipFill rotWithShape="0">
                <a:blip r:embed="rId3"/>
                <a:stretch>
                  <a:fillRect b="-6742"/>
                </a:stretch>
              </a:blipFill>
            </p:spPr>
            <p:txBody>
              <a:bodyPr/>
              <a:lstStyle/>
              <a:p>
                <a:r>
                  <a:rPr lang="ja-JP" altLang="en-US">
                    <a:noFill/>
                  </a:rPr>
                  <a:t> </a:t>
                </a:r>
              </a:p>
            </p:txBody>
          </p:sp>
        </mc:Fallback>
      </mc:AlternateContent>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6391" y="192082"/>
            <a:ext cx="6595974" cy="6142698"/>
          </a:xfrm>
          <a:prstGeom prst="rect">
            <a:avLst/>
          </a:prstGeom>
        </p:spPr>
      </p:pic>
      <mc:AlternateContent xmlns:mc="http://schemas.openxmlformats.org/markup-compatibility/2006" xmlns:a14="http://schemas.microsoft.com/office/drawing/2010/main">
        <mc:Choice Requires="a14">
          <p:sp>
            <p:nvSpPr>
              <p:cNvPr id="6" name="テキスト ボックス 5"/>
              <p:cNvSpPr txBox="1"/>
              <p:nvPr/>
            </p:nvSpPr>
            <p:spPr>
              <a:xfrm>
                <a:off x="5623088" y="6334780"/>
                <a:ext cx="543741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ctrlPr>
                        </m:sSubPr>
                        <m:e>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𝑛</m:t>
                          </m:r>
                        </m:e>
                        <m:sub>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𝑠</m:t>
                          </m:r>
                        </m:sub>
                      </m:sSub>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=0.96, </m:t>
                      </m:r>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𝑟</m:t>
                      </m:r>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=0.05</m:t>
                      </m:r>
                    </m:oMath>
                  </m:oMathPara>
                </a14:m>
                <a:endParaRPr kumimoji="1" lang="ja-JP" altLang="en-US" sz="28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5623088" y="6334780"/>
                <a:ext cx="5437414" cy="523220"/>
              </a:xfrm>
              <a:prstGeom prst="rect">
                <a:avLst/>
              </a:prstGeom>
              <a:blipFill rotWithShape="0">
                <a:blip r:embed="rId5"/>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333470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Conclusion and future work</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 name="コンテンツ プレースホルダー 2"/>
          <p:cNvSpPr>
            <a:spLocks noGrp="1"/>
          </p:cNvSpPr>
          <p:nvPr>
            <p:ph idx="1"/>
          </p:nvPr>
        </p:nvSpPr>
        <p:spPr/>
        <p:txBody>
          <a:bodyPr>
            <a:normAutofit/>
          </a:bodyPr>
          <a:lstStyle/>
          <a:p>
            <a:r>
              <a:rPr kumimoji="1"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By using Fisher matrix analysis, the constraint of future experiment can be </a:t>
            </a:r>
            <a:r>
              <a:rPr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obtained</a:t>
            </a:r>
            <a:r>
              <a:rPr kumimoji="1"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p>
          <a:p>
            <a:r>
              <a:rPr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After this, we will want to get the constraint using B-mode polarization.</a:t>
            </a:r>
            <a:endParaRPr kumimoji="1" lang="ja-JP" altLang="en-US" sz="28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1353124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normAutofit/>
          </a:bodyPr>
          <a:lstStyle/>
          <a:p>
            <a:pPr marL="0" indent="0" algn="ctr">
              <a:buNone/>
            </a:pPr>
            <a:r>
              <a:rPr lang="en-US" altLang="ja-JP" sz="4800" dirty="0" smtClean="0">
                <a:latin typeface="Arial Unicode MS" panose="020B0604020202020204" pitchFamily="50" charset="-128"/>
                <a:ea typeface="Arial Unicode MS" panose="020B0604020202020204" pitchFamily="50" charset="-128"/>
                <a:cs typeface="Arial Unicode MS" panose="020B0604020202020204" pitchFamily="50" charset="-128"/>
              </a:rPr>
              <a:t>Thank you.</a:t>
            </a:r>
            <a:endParaRPr kumimoji="1" lang="ja-JP" altLang="en-US" sz="48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4268105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テキスト ボックス 5"/>
              <p:cNvSpPr txBox="1"/>
              <p:nvPr/>
            </p:nvSpPr>
            <p:spPr>
              <a:xfrm>
                <a:off x="688769" y="2434441"/>
                <a:ext cx="10960925" cy="2409955"/>
              </a:xfrm>
              <a:prstGeom prst="rect">
                <a:avLst/>
              </a:prstGeom>
              <a:noFill/>
            </p:spPr>
            <p:txBody>
              <a:bodyPr wrap="square" rtlCol="0">
                <a:spAutoFit/>
              </a:bodyPr>
              <a:lstStyle/>
              <a:p>
                <a:r>
                  <a:rPr kumimoji="1" lang="en-US" altLang="ja-JP" sz="4800" dirty="0"/>
                  <a:t>R</a:t>
                </a:r>
                <a:r>
                  <a:rPr kumimoji="1" lang="en-US" altLang="ja-JP" sz="4800" dirty="0" smtClean="0"/>
                  <a:t>educed Planck mass : </a:t>
                </a:r>
              </a:p>
              <a:p>
                <a:pPr/>
                <a14:m>
                  <m:oMathPara xmlns:m="http://schemas.openxmlformats.org/officeDocument/2006/math">
                    <m:oMathParaPr>
                      <m:jc m:val="centerGroup"/>
                    </m:oMathParaPr>
                    <m:oMath xmlns:m="http://schemas.openxmlformats.org/officeDocument/2006/math">
                      <m:sSub>
                        <m:sSubPr>
                          <m:ctrlPr>
                            <a:rPr kumimoji="1" lang="en-US" altLang="ja-JP" sz="4800" i="1" smtClean="0">
                              <a:latin typeface="Cambria Math" panose="02040503050406030204" pitchFamily="18" charset="0"/>
                            </a:rPr>
                          </m:ctrlPr>
                        </m:sSubPr>
                        <m:e>
                          <m:r>
                            <a:rPr kumimoji="1" lang="en-US" altLang="ja-JP" sz="4800" b="0" i="1" smtClean="0">
                              <a:latin typeface="Cambria Math" panose="02040503050406030204" pitchFamily="18" charset="0"/>
                            </a:rPr>
                            <m:t>𝑀</m:t>
                          </m:r>
                        </m:e>
                        <m:sub>
                          <m:r>
                            <a:rPr kumimoji="1" lang="en-US" altLang="ja-JP" sz="4800" b="0" i="1" smtClean="0">
                              <a:latin typeface="Cambria Math" panose="02040503050406030204" pitchFamily="18" charset="0"/>
                            </a:rPr>
                            <m:t>𝑝𝑙</m:t>
                          </m:r>
                        </m:sub>
                      </m:sSub>
                      <m:r>
                        <a:rPr kumimoji="1" lang="en-US" altLang="ja-JP" sz="4800" b="0" i="1" smtClean="0">
                          <a:latin typeface="Cambria Math" panose="02040503050406030204" pitchFamily="18" charset="0"/>
                        </a:rPr>
                        <m:t>=</m:t>
                      </m:r>
                      <m:sSup>
                        <m:sSupPr>
                          <m:ctrlPr>
                            <a:rPr kumimoji="1" lang="en-US" altLang="ja-JP" sz="4800" b="0" i="1" smtClean="0">
                              <a:latin typeface="Cambria Math" panose="02040503050406030204" pitchFamily="18" charset="0"/>
                            </a:rPr>
                          </m:ctrlPr>
                        </m:sSupPr>
                        <m:e>
                          <m:r>
                            <a:rPr kumimoji="1" lang="en-US" altLang="ja-JP" sz="4800" b="0" i="1" smtClean="0">
                              <a:latin typeface="Cambria Math" panose="02040503050406030204" pitchFamily="18" charset="0"/>
                            </a:rPr>
                            <m:t>(8</m:t>
                          </m:r>
                          <m:r>
                            <a:rPr kumimoji="1" lang="ja-JP" altLang="en-US" sz="4800" b="0" i="1" smtClean="0">
                              <a:latin typeface="Cambria Math" panose="02040503050406030204" pitchFamily="18" charset="0"/>
                            </a:rPr>
                            <m:t>𝜋</m:t>
                          </m:r>
                          <m:r>
                            <a:rPr kumimoji="1" lang="en-US" altLang="ja-JP" sz="4800" b="0" i="1" smtClean="0">
                              <a:latin typeface="Cambria Math" panose="02040503050406030204" pitchFamily="18" charset="0"/>
                            </a:rPr>
                            <m:t>𝐺</m:t>
                          </m:r>
                          <m:r>
                            <a:rPr kumimoji="1" lang="en-US" altLang="ja-JP" sz="4800" b="0" i="1" smtClean="0">
                              <a:latin typeface="Cambria Math" panose="02040503050406030204" pitchFamily="18" charset="0"/>
                            </a:rPr>
                            <m:t>)</m:t>
                          </m:r>
                        </m:e>
                        <m:sup>
                          <m:r>
                            <a:rPr kumimoji="1" lang="en-US" altLang="ja-JP" sz="4800" b="0" i="1" smtClean="0">
                              <a:latin typeface="Cambria Math" panose="02040503050406030204" pitchFamily="18" charset="0"/>
                            </a:rPr>
                            <m:t>−1/2</m:t>
                          </m:r>
                        </m:sup>
                      </m:sSup>
                    </m:oMath>
                  </m:oMathPara>
                </a14:m>
                <a:endParaRPr kumimoji="1" lang="en-US" altLang="ja-JP" sz="4800" b="0" dirty="0" smtClean="0"/>
              </a:p>
              <a:p>
                <a:endParaRPr kumimoji="1" lang="en-US" altLang="ja-JP" sz="4800" b="0" dirty="0" smtClean="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688769" y="2434441"/>
                <a:ext cx="10960925" cy="2409955"/>
              </a:xfrm>
              <a:prstGeom prst="rect">
                <a:avLst/>
              </a:prstGeom>
              <a:blipFill rotWithShape="0">
                <a:blip r:embed="rId2"/>
                <a:stretch>
                  <a:fillRect l="-2558" t="-555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604955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テキスト ボックス 6"/>
              <p:cNvSpPr txBox="1"/>
              <p:nvPr/>
            </p:nvSpPr>
            <p:spPr>
              <a:xfrm>
                <a:off x="1314309" y="2617707"/>
                <a:ext cx="9642763" cy="2957348"/>
              </a:xfrm>
              <a:prstGeom prst="rect">
                <a:avLst/>
              </a:prstGeom>
              <a:noFill/>
            </p:spPr>
            <p:txBody>
              <a:bodyPr wrap="square" rtlCol="0">
                <a:spAutoFit/>
              </a:bodyPr>
              <a:lstStyle/>
              <a:p>
                <a:r>
                  <a:rPr kumimoji="1" lang="en-US" altLang="ja-JP" sz="4800" dirty="0" smtClean="0"/>
                  <a:t>Observable angular separation is written as</a:t>
                </a:r>
              </a:p>
              <a:p>
                <a14:m>
                  <m:oMathPara xmlns:m="http://schemas.openxmlformats.org/officeDocument/2006/math">
                    <m:oMathParaPr>
                      <m:jc m:val="centerGroup"/>
                    </m:oMathParaPr>
                    <m:oMath xmlns:m="http://schemas.openxmlformats.org/officeDocument/2006/math">
                      <m:r>
                        <a:rPr kumimoji="1" lang="ja-JP" altLang="en-US" sz="4800" i="1" smtClean="0">
                          <a:latin typeface="Cambria Math" panose="02040503050406030204" pitchFamily="18" charset="0"/>
                        </a:rPr>
                        <m:t>∆</m:t>
                      </m:r>
                      <m:r>
                        <a:rPr kumimoji="1" lang="en-US" altLang="ja-JP" sz="4800" b="0" i="1" smtClean="0">
                          <a:latin typeface="Cambria Math" panose="02040503050406030204" pitchFamily="18" charset="0"/>
                        </a:rPr>
                        <m:t>𝑡</m:t>
                      </m:r>
                      <m:r>
                        <a:rPr kumimoji="1" lang="en-US" altLang="ja-JP" sz="4800" b="0" i="1" smtClean="0">
                          <a:latin typeface="Cambria Math" panose="02040503050406030204" pitchFamily="18" charset="0"/>
                          <a:ea typeface="Cambria Math" panose="02040503050406030204" pitchFamily="18" charset="0"/>
                        </a:rPr>
                        <m:t>≈</m:t>
                      </m:r>
                      <m:f>
                        <m:fPr>
                          <m:ctrlPr>
                            <a:rPr kumimoji="1" lang="en-US" altLang="ja-JP" sz="4800" b="0" i="1" smtClean="0">
                              <a:latin typeface="Cambria Math" panose="02040503050406030204" pitchFamily="18" charset="0"/>
                              <a:ea typeface="Cambria Math" panose="02040503050406030204" pitchFamily="18" charset="0"/>
                            </a:rPr>
                          </m:ctrlPr>
                        </m:fPr>
                        <m:num>
                          <m:r>
                            <a:rPr kumimoji="1" lang="en-US" altLang="ja-JP" sz="4800" b="0" i="1" smtClean="0">
                              <a:latin typeface="Cambria Math" panose="02040503050406030204" pitchFamily="18" charset="0"/>
                              <a:ea typeface="Cambria Math" panose="02040503050406030204" pitchFamily="18" charset="0"/>
                            </a:rPr>
                            <m:t>180°</m:t>
                          </m:r>
                        </m:num>
                        <m:den>
                          <m:r>
                            <a:rPr kumimoji="1" lang="en-US" altLang="ja-JP" sz="4800" b="0" i="1" smtClean="0">
                              <a:latin typeface="Cambria Math" panose="02040503050406030204" pitchFamily="18" charset="0"/>
                              <a:ea typeface="Cambria Math" panose="02040503050406030204" pitchFamily="18" charset="0"/>
                            </a:rPr>
                            <m:t>𝑙</m:t>
                          </m:r>
                        </m:den>
                      </m:f>
                    </m:oMath>
                  </m:oMathPara>
                </a14:m>
                <a:endParaRPr kumimoji="1" lang="ja-JP" altLang="en-US" sz="4800" dirty="0"/>
              </a:p>
            </p:txBody>
          </p:sp>
        </mc:Choice>
        <mc:Fallback>
          <p:sp>
            <p:nvSpPr>
              <p:cNvPr id="7" name="テキスト ボックス 6"/>
              <p:cNvSpPr txBox="1">
                <a:spLocks noRot="1" noChangeAspect="1" noMove="1" noResize="1" noEditPoints="1" noAdjustHandles="1" noChangeArrowheads="1" noChangeShapeType="1" noTextEdit="1"/>
              </p:cNvSpPr>
              <p:nvPr/>
            </p:nvSpPr>
            <p:spPr>
              <a:xfrm>
                <a:off x="1314309" y="2617707"/>
                <a:ext cx="9642763" cy="2957348"/>
              </a:xfrm>
              <a:prstGeom prst="rect">
                <a:avLst/>
              </a:prstGeom>
              <a:blipFill rotWithShape="0">
                <a:blip r:embed="rId3"/>
                <a:stretch>
                  <a:fillRect l="-2910" t="-452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318602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テキスト ボックス 1"/>
              <p:cNvSpPr txBox="1"/>
              <p:nvPr/>
            </p:nvSpPr>
            <p:spPr>
              <a:xfrm>
                <a:off x="1092531" y="1766694"/>
                <a:ext cx="8360227" cy="3693319"/>
              </a:xfrm>
              <a:prstGeom prst="rect">
                <a:avLst/>
              </a:prstGeom>
              <a:noFill/>
            </p:spPr>
            <p:txBody>
              <a:bodyPr wrap="square" lIns="0" tIns="0" rIns="0" bIns="0" rtlCol="0">
                <a:spAutoFit/>
              </a:bodyPr>
              <a:lstStyle/>
              <a:p>
                <a:r>
                  <a:rPr kumimoji="1" lang="en-US" altLang="ja-JP" sz="4800" dirty="0" smtClean="0">
                    <a:latin typeface="Cambria Math" panose="02040503050406030204" pitchFamily="18" charset="0"/>
                  </a:rPr>
                  <a:t>Density:</a:t>
                </a:r>
              </a:p>
              <a:p>
                <a:r>
                  <a:rPr kumimoji="1" lang="en-US" altLang="ja-JP" sz="4800" dirty="0" smtClean="0">
                    <a:latin typeface="Cambria Math" panose="02040503050406030204" pitchFamily="18" charset="0"/>
                  </a:rPr>
                  <a:t>if we assume flat universe,</a:t>
                </a:r>
              </a:p>
              <a:p>
                <a:endParaRPr kumimoji="1" lang="en-US" altLang="ja-JP" sz="4800"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kumimoji="1" lang="en-US" altLang="ja-JP" sz="4800" i="1">
                              <a:latin typeface="Cambria Math" panose="02040503050406030204" pitchFamily="18" charset="0"/>
                            </a:rPr>
                          </m:ctrlPr>
                        </m:sSubPr>
                        <m:e>
                          <m:r>
                            <m:rPr>
                              <m:sty m:val="p"/>
                            </m:rPr>
                            <a:rPr kumimoji="1" lang="el-GR" altLang="ja-JP" sz="4800" i="1">
                              <a:latin typeface="Cambria Math" panose="02040503050406030204" pitchFamily="18" charset="0"/>
                              <a:ea typeface="Cambria Math" panose="02040503050406030204" pitchFamily="18" charset="0"/>
                            </a:rPr>
                            <m:t>Ω</m:t>
                          </m:r>
                        </m:e>
                        <m:sub>
                          <m:r>
                            <a:rPr kumimoji="1" lang="en-US" altLang="ja-JP" sz="4800" i="1">
                              <a:latin typeface="Cambria Math" panose="02040503050406030204" pitchFamily="18" charset="0"/>
                            </a:rPr>
                            <m:t>𝑏</m:t>
                          </m:r>
                        </m:sub>
                      </m:sSub>
                      <m:r>
                        <a:rPr kumimoji="1" lang="en-US" altLang="ja-JP" sz="4800" i="1">
                          <a:latin typeface="Cambria Math" panose="02040503050406030204" pitchFamily="18" charset="0"/>
                        </a:rPr>
                        <m:t>+</m:t>
                      </m:r>
                      <m:sSub>
                        <m:sSubPr>
                          <m:ctrlPr>
                            <a:rPr kumimoji="1" lang="en-US" altLang="ja-JP" sz="4800" i="1">
                              <a:latin typeface="Cambria Math" panose="02040503050406030204" pitchFamily="18" charset="0"/>
                            </a:rPr>
                          </m:ctrlPr>
                        </m:sSubPr>
                        <m:e>
                          <m:r>
                            <m:rPr>
                              <m:sty m:val="p"/>
                            </m:rPr>
                            <a:rPr kumimoji="1" lang="el-GR" altLang="ja-JP" sz="4800" i="1">
                              <a:latin typeface="Cambria Math" panose="02040503050406030204" pitchFamily="18" charset="0"/>
                              <a:ea typeface="Cambria Math" panose="02040503050406030204" pitchFamily="18" charset="0"/>
                            </a:rPr>
                            <m:t>Ω</m:t>
                          </m:r>
                        </m:e>
                        <m:sub>
                          <m:r>
                            <a:rPr kumimoji="1" lang="en-US" altLang="ja-JP" sz="4800" i="1">
                              <a:latin typeface="Cambria Math" panose="02040503050406030204" pitchFamily="18" charset="0"/>
                              <a:ea typeface="Cambria Math" panose="02040503050406030204" pitchFamily="18" charset="0"/>
                            </a:rPr>
                            <m:t>𝑚</m:t>
                          </m:r>
                        </m:sub>
                      </m:sSub>
                      <m:r>
                        <m:rPr>
                          <m:nor/>
                        </m:rPr>
                        <a:rPr kumimoji="1" lang="en-US" altLang="ja-JP" sz="4800" dirty="0"/>
                        <m:t>+</m:t>
                      </m:r>
                      <m:sSub>
                        <m:sSubPr>
                          <m:ctrlPr>
                            <a:rPr kumimoji="1" lang="en-US" altLang="ja-JP" sz="4800" i="1">
                              <a:latin typeface="Cambria Math" panose="02040503050406030204" pitchFamily="18" charset="0"/>
                            </a:rPr>
                          </m:ctrlPr>
                        </m:sSubPr>
                        <m:e>
                          <m:r>
                            <m:rPr>
                              <m:sty m:val="p"/>
                            </m:rPr>
                            <a:rPr kumimoji="1" lang="el-GR" altLang="ja-JP" sz="4800" i="1">
                              <a:latin typeface="Cambria Math" panose="02040503050406030204" pitchFamily="18" charset="0"/>
                              <a:ea typeface="Cambria Math" panose="02040503050406030204" pitchFamily="18" charset="0"/>
                            </a:rPr>
                            <m:t>Ω</m:t>
                          </m:r>
                        </m:e>
                        <m:sub>
                          <m:r>
                            <m:rPr>
                              <m:sty m:val="p"/>
                            </m:rPr>
                            <a:rPr kumimoji="1" lang="el-GR" altLang="ja-JP" sz="4800" i="1">
                              <a:latin typeface="Cambria Math" panose="02040503050406030204" pitchFamily="18" charset="0"/>
                              <a:ea typeface="Cambria Math" panose="02040503050406030204" pitchFamily="18" charset="0"/>
                            </a:rPr>
                            <m:t>Λ</m:t>
                          </m:r>
                        </m:sub>
                      </m:sSub>
                      <m:r>
                        <m:rPr>
                          <m:nor/>
                        </m:rPr>
                        <a:rPr kumimoji="1" lang="en-US" altLang="ja-JP" sz="4800" dirty="0"/>
                        <m:t>=</m:t>
                      </m:r>
                      <m:r>
                        <m:rPr>
                          <m:nor/>
                        </m:rPr>
                        <a:rPr kumimoji="1" lang="en-US" altLang="ja-JP" sz="4800" b="0" i="0" dirty="0" smtClean="0"/>
                        <m:t> </m:t>
                      </m:r>
                      <m:r>
                        <m:rPr>
                          <m:nor/>
                        </m:rPr>
                        <a:rPr kumimoji="1" lang="en-US" altLang="ja-JP" sz="4800" dirty="0"/>
                        <m:t>1</m:t>
                      </m:r>
                    </m:oMath>
                  </m:oMathPara>
                </a14:m>
                <a:endParaRPr kumimoji="1" lang="ja-JP" altLang="en-US" sz="4800" dirty="0"/>
              </a:p>
              <a:p>
                <a:endParaRPr kumimoji="1" lang="ja-JP" altLang="en-US" sz="480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1092531" y="1766694"/>
                <a:ext cx="8360227" cy="3693319"/>
              </a:xfrm>
              <a:prstGeom prst="rect">
                <a:avLst/>
              </a:prstGeom>
              <a:blipFill rotWithShape="0">
                <a:blip r:embed="rId2"/>
                <a:stretch>
                  <a:fillRect l="-4373" t="-511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51022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polarization</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 name="コンテンツ プレースホルダー 2"/>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3294445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introduction</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 name="コンテンツ プレースホルダー 2"/>
          <p:cNvSpPr>
            <a:spLocks noGrp="1"/>
          </p:cNvSpPr>
          <p:nvPr>
            <p:ph idx="1"/>
          </p:nvPr>
        </p:nvSpPr>
        <p:spPr/>
        <p:txBody>
          <a:bodyPr>
            <a:normAutofit/>
          </a:bodyPr>
          <a:lstStyle/>
          <a:p>
            <a:endParaRPr kumimoji="1"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r>
              <a:rPr lang="en-US" altLang="ja-JP" sz="2800" dirty="0">
                <a:latin typeface="Arial Unicode MS" panose="020B0604020202020204" pitchFamily="50" charset="-128"/>
                <a:ea typeface="Arial Unicode MS" panose="020B0604020202020204" pitchFamily="50" charset="-128"/>
                <a:cs typeface="Arial Unicode MS" panose="020B0604020202020204" pitchFamily="50" charset="-128"/>
              </a:rPr>
              <a:t>Inflation is considered to have occurred in the early universe.</a:t>
            </a:r>
          </a:p>
          <a:p>
            <a:r>
              <a:rPr kumimoji="1"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To </a:t>
            </a:r>
            <a:r>
              <a:rPr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test the</a:t>
            </a:r>
            <a:r>
              <a:rPr kumimoji="1"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models</a:t>
            </a:r>
            <a:r>
              <a:rPr kumimoji="1"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of </a:t>
            </a:r>
            <a:r>
              <a:rPr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inflation</a:t>
            </a:r>
            <a:r>
              <a:rPr kumimoji="1"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 using the data of CMB.</a:t>
            </a:r>
          </a:p>
          <a:p>
            <a:r>
              <a:rPr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Then, by Fisher matrix analysis, we study future expected constraint on inflation.</a:t>
            </a:r>
          </a:p>
        </p:txBody>
      </p:sp>
    </p:spTree>
    <p:extLst>
      <p:ext uri="{BB962C8B-B14F-4D97-AF65-F5344CB8AC3E}">
        <p14:creationId xmlns:p14="http://schemas.microsoft.com/office/powerpoint/2010/main" val="2800901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future</a:t>
            </a:r>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 experiment</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 name="コンテンツ プレースホルダー 2"/>
          <p:cNvSpPr>
            <a:spLocks noGrp="1"/>
          </p:cNvSpPr>
          <p:nvPr>
            <p:ph idx="1"/>
          </p:nvPr>
        </p:nvSpPr>
        <p:spPr>
          <a:xfrm>
            <a:off x="685801" y="2142068"/>
            <a:ext cx="4159331" cy="862390"/>
          </a:xfrm>
        </p:spPr>
        <p:txBody>
          <a:bodyPr>
            <a:normAutofit/>
          </a:bodyPr>
          <a:lstStyle/>
          <a:p>
            <a:pPr marL="0" indent="0">
              <a:buNone/>
            </a:pPr>
            <a:r>
              <a:rPr kumimoji="1"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Cosmic Origins Explorer</a:t>
            </a:r>
          </a:p>
        </p:txBody>
      </p:sp>
    </p:spTree>
    <p:extLst>
      <p:ext uri="{BB962C8B-B14F-4D97-AF65-F5344CB8AC3E}">
        <p14:creationId xmlns:p14="http://schemas.microsoft.com/office/powerpoint/2010/main" val="3262969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 inflation</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90739" y="2065867"/>
            <a:ext cx="6505919" cy="3649662"/>
          </a:xfrm>
        </p:spPr>
      </p:pic>
      <p:sp>
        <p:nvSpPr>
          <p:cNvPr id="3" name="テキスト ボックス 2"/>
          <p:cNvSpPr txBox="1"/>
          <p:nvPr/>
        </p:nvSpPr>
        <p:spPr>
          <a:xfrm>
            <a:off x="538843" y="2065867"/>
            <a:ext cx="4620986" cy="3539430"/>
          </a:xfrm>
          <a:prstGeom prst="rect">
            <a:avLst/>
          </a:prstGeom>
          <a:noFill/>
        </p:spPr>
        <p:txBody>
          <a:bodyPr wrap="square" rtlCol="0">
            <a:spAutoFit/>
          </a:bodyPr>
          <a:lstStyle/>
          <a:p>
            <a:r>
              <a:rPr kumimoji="1" lang="ja-JP" altLang="en-US" sz="28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kumimoji="1"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inflation model can explain some problem</a:t>
            </a:r>
            <a:r>
              <a:rPr kumimoji="1"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p>
          <a:p>
            <a:endParaRPr kumimoji="1" lang="en-US" altLang="ja-JP" sz="2800" dirty="0">
              <a:latin typeface="Arial Unicode MS" panose="020B0604020202020204" pitchFamily="50" charset="-128"/>
              <a:ea typeface="Arial Unicode MS" panose="020B0604020202020204" pitchFamily="50" charset="-128"/>
              <a:cs typeface="Arial Unicode MS" panose="020B0604020202020204" pitchFamily="50" charset="-128"/>
            </a:endParaRPr>
          </a:p>
          <a:p>
            <a:r>
              <a:rPr kumimoji="1" lang="ja-JP" altLang="en-US" sz="28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kumimoji="1" lang="en-US" altLang="ja-JP" sz="2800" dirty="0"/>
              <a:t>The Universe exponentially expanded during inflation.</a:t>
            </a:r>
            <a:endParaRPr kumimoji="1"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endParaRPr kumimoji="1" lang="en-US" altLang="ja-JP" sz="2800" dirty="0">
              <a:latin typeface="Arial Unicode MS" panose="020B0604020202020204" pitchFamily="50" charset="-128"/>
              <a:ea typeface="Arial Unicode MS" panose="020B0604020202020204" pitchFamily="50" charset="-128"/>
              <a:cs typeface="Arial Unicode MS" panose="020B0604020202020204" pitchFamily="50" charset="-128"/>
            </a:endParaRPr>
          </a:p>
          <a:p>
            <a:r>
              <a:rPr kumimoji="1" lang="ja-JP" altLang="en-US" sz="28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kumimoji="1"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the scalar field driving inflation is called as </a:t>
            </a:r>
            <a:r>
              <a:rPr kumimoji="1" lang="en-US" altLang="ja-JP" sz="2800" dirty="0" err="1" smtClean="0">
                <a:latin typeface="Arial Unicode MS" panose="020B0604020202020204" pitchFamily="50" charset="-128"/>
                <a:ea typeface="Arial Unicode MS" panose="020B0604020202020204" pitchFamily="50" charset="-128"/>
                <a:cs typeface="Arial Unicode MS" panose="020B0604020202020204" pitchFamily="50" charset="-128"/>
              </a:rPr>
              <a:t>inflaton</a:t>
            </a:r>
            <a:r>
              <a:rPr kumimoji="1"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endParaRPr kumimoji="1" lang="ja-JP" altLang="en-US" sz="28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3080660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Density perturbation and</a:t>
            </a:r>
            <a:b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b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 Gravity wave power spectrum</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mc:AlternateContent xmlns:mc="http://schemas.openxmlformats.org/markup-compatibility/2006" xmlns:a14="http://schemas.microsoft.com/office/drawing/2010/main">
        <mc:Choice Requires="a14">
          <p:sp>
            <p:nvSpPr>
              <p:cNvPr id="5" name="テキスト ボックス 4"/>
              <p:cNvSpPr txBox="1"/>
              <p:nvPr/>
            </p:nvSpPr>
            <p:spPr>
              <a:xfrm>
                <a:off x="1126671" y="2416629"/>
                <a:ext cx="8392886" cy="3181512"/>
              </a:xfrm>
              <a:prstGeom prst="rect">
                <a:avLst/>
              </a:prstGeom>
              <a:noFill/>
            </p:spPr>
            <p:txBody>
              <a:bodyPr wrap="square" rtlCol="0">
                <a:spAutoFit/>
              </a:bodyPr>
              <a:lstStyle/>
              <a:p>
                <a:r>
                  <a:rPr kumimoji="1"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Density perturbation spectrum:</a:t>
                </a:r>
              </a:p>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ctrlPr>
                        </m:sSubPr>
                        <m:e>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𝑃</m:t>
                          </m:r>
                        </m:e>
                        <m:sub>
                          <m:r>
                            <a:rPr kumimoji="1" lang="ja-JP" altLang="en-US" sz="2800" b="0" i="1" smtClean="0">
                              <a:latin typeface="Cambria Math" panose="02040503050406030204" pitchFamily="18" charset="0"/>
                              <a:ea typeface="Arial Unicode MS" panose="020B0604020202020204" pitchFamily="50" charset="-128"/>
                              <a:cs typeface="Arial Unicode MS" panose="020B0604020202020204" pitchFamily="50" charset="-128"/>
                            </a:rPr>
                            <m:t>𝛿</m:t>
                          </m:r>
                        </m:sub>
                      </m:sSub>
                      <m:d>
                        <m:dPr>
                          <m:ctrlP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ctrlPr>
                        </m:dPr>
                        <m:e>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𝑘</m:t>
                          </m:r>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m:t>
                          </m:r>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𝑡</m:t>
                          </m:r>
                        </m:e>
                      </m:d>
                      <m:r>
                        <a:rPr kumimoji="1" lang="en-US" altLang="ja-JP" sz="2800" i="1">
                          <a:latin typeface="Cambria Math" panose="02040503050406030204" pitchFamily="18" charset="0"/>
                          <a:ea typeface="Arial Unicode MS" panose="020B0604020202020204" pitchFamily="50" charset="-128"/>
                          <a:cs typeface="Arial Unicode MS" panose="020B0604020202020204" pitchFamily="50" charset="-128"/>
                        </a:rPr>
                        <m:t>≡</m:t>
                      </m:r>
                      <m:f>
                        <m:fPr>
                          <m:ctrlP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ctrlPr>
                        </m:fPr>
                        <m:num>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4</m:t>
                          </m:r>
                        </m:num>
                        <m:den>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25</m:t>
                          </m:r>
                        </m:den>
                      </m:f>
                      <m:sSup>
                        <m:sSupPr>
                          <m:ctrlP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ctrlPr>
                        </m:sSupPr>
                        <m:e>
                          <m:d>
                            <m:dPr>
                              <m:ctrlP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ctrlPr>
                            </m:dPr>
                            <m:e>
                              <m:f>
                                <m:fPr>
                                  <m:ctrlP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ctrlPr>
                                </m:fPr>
                                <m:num>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𝑘</m:t>
                                  </m:r>
                                </m:num>
                                <m:den>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𝑎𝐻</m:t>
                                  </m:r>
                                </m:den>
                              </m:f>
                            </m:e>
                          </m:d>
                        </m:e>
                        <m:sup>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4</m:t>
                          </m:r>
                        </m:sup>
                      </m:sSup>
                      <m:sSup>
                        <m:sSupPr>
                          <m:ctrlP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ctrlPr>
                        </m:sSupPr>
                        <m:e>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𝑇</m:t>
                          </m:r>
                        </m:e>
                        <m:sup>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2</m:t>
                          </m:r>
                        </m:sup>
                      </m:sSup>
                      <m:d>
                        <m:dPr>
                          <m:ctrlP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ctrlPr>
                        </m:dPr>
                        <m:e>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𝑘</m:t>
                          </m:r>
                        </m:e>
                      </m:d>
                      <m:sSub>
                        <m:sSubPr>
                          <m:ctrlP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ctrlPr>
                        </m:sSubPr>
                        <m:e>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𝑃</m:t>
                          </m:r>
                        </m:e>
                        <m:sub>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𝑅</m:t>
                          </m:r>
                        </m:sub>
                      </m:sSub>
                      <m:d>
                        <m:dPr>
                          <m:ctrlP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ctrlPr>
                        </m:dPr>
                        <m:e>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𝑘</m:t>
                          </m:r>
                        </m:e>
                      </m:d>
                    </m:oMath>
                  </m:oMathPara>
                </a14:m>
                <a:endParaRPr kumimoji="1" lang="en-US" altLang="ja-JP" sz="2800" b="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r>
                  <a:rPr kumimoji="1"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Gravity wave power spectrum:</a:t>
                </a:r>
              </a:p>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panose="02040503050406030204" pitchFamily="18" charset="0"/>
                              <a:ea typeface="Arial Unicode MS" panose="020B0604020202020204" pitchFamily="50" charset="-128"/>
                              <a:cs typeface="Arial Unicode MS" panose="020B0604020202020204" pitchFamily="50" charset="-128"/>
                            </a:rPr>
                          </m:ctrlPr>
                        </m:sSubPr>
                        <m:e>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𝑃</m:t>
                          </m:r>
                        </m:e>
                        <m:sub>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𝑔𝑟𝑎𝑣</m:t>
                          </m:r>
                        </m:sub>
                      </m:sSub>
                      <m:d>
                        <m:dPr>
                          <m:ctrlPr>
                            <a:rPr kumimoji="1" lang="en-US" altLang="ja-JP" sz="2800" i="1">
                              <a:latin typeface="Cambria Math" panose="02040503050406030204" pitchFamily="18" charset="0"/>
                              <a:ea typeface="Arial Unicode MS" panose="020B0604020202020204" pitchFamily="50" charset="-128"/>
                              <a:cs typeface="Arial Unicode MS" panose="020B0604020202020204" pitchFamily="50" charset="-128"/>
                            </a:rPr>
                          </m:ctrlPr>
                        </m:dPr>
                        <m:e>
                          <m:r>
                            <a:rPr kumimoji="1" lang="en-US" altLang="ja-JP" sz="2800" i="1">
                              <a:latin typeface="Cambria Math" panose="02040503050406030204" pitchFamily="18" charset="0"/>
                              <a:ea typeface="Arial Unicode MS" panose="020B0604020202020204" pitchFamily="50" charset="-128"/>
                              <a:cs typeface="Arial Unicode MS" panose="020B0604020202020204" pitchFamily="50" charset="-128"/>
                            </a:rPr>
                            <m:t>𝑘</m:t>
                          </m:r>
                          <m:r>
                            <a:rPr kumimoji="1" lang="en-US" altLang="ja-JP" sz="2800" i="1">
                              <a:latin typeface="Cambria Math" panose="02040503050406030204" pitchFamily="18" charset="0"/>
                              <a:ea typeface="Arial Unicode MS" panose="020B0604020202020204" pitchFamily="50" charset="-128"/>
                              <a:cs typeface="Arial Unicode MS" panose="020B0604020202020204" pitchFamily="50" charset="-128"/>
                            </a:rPr>
                            <m:t>,</m:t>
                          </m:r>
                          <m:r>
                            <a:rPr kumimoji="1" lang="en-US" altLang="ja-JP" sz="2800" i="1">
                              <a:latin typeface="Cambria Math" panose="02040503050406030204" pitchFamily="18" charset="0"/>
                              <a:ea typeface="Arial Unicode MS" panose="020B0604020202020204" pitchFamily="50" charset="-128"/>
                              <a:cs typeface="Arial Unicode MS" panose="020B0604020202020204" pitchFamily="50" charset="-128"/>
                            </a:rPr>
                            <m:t>𝑡</m:t>
                          </m:r>
                        </m:e>
                      </m:d>
                      <m:r>
                        <a:rPr kumimoji="1" lang="en-US" altLang="ja-JP" sz="2800" i="1" smtClean="0">
                          <a:latin typeface="Cambria Math" panose="02040503050406030204" pitchFamily="18" charset="0"/>
                          <a:ea typeface="Arial Unicode MS" panose="020B0604020202020204" pitchFamily="50" charset="-128"/>
                          <a:cs typeface="Arial Unicode MS" panose="020B0604020202020204" pitchFamily="50" charset="-128"/>
                        </a:rPr>
                        <m:t>≡</m:t>
                      </m:r>
                      <m:f>
                        <m:fPr>
                          <m:ctrlPr>
                            <a:rPr kumimoji="1" lang="en-US" altLang="ja-JP" sz="2800" i="1">
                              <a:latin typeface="Cambria Math" panose="02040503050406030204" pitchFamily="18" charset="0"/>
                              <a:ea typeface="Arial Unicode MS" panose="020B0604020202020204" pitchFamily="50" charset="-128"/>
                              <a:cs typeface="Arial Unicode MS" panose="020B0604020202020204" pitchFamily="50" charset="-128"/>
                            </a:rPr>
                          </m:ctrlPr>
                        </m:fPr>
                        <m:num>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2</m:t>
                          </m:r>
                        </m:num>
                        <m:den>
                          <m:sSubSup>
                            <m:sSubSupPr>
                              <m:ctrlPr>
                                <a:rPr kumimoji="1" lang="en-US" altLang="ja-JP" sz="2800" i="1" smtClean="0">
                                  <a:latin typeface="Cambria Math" panose="02040503050406030204" pitchFamily="18" charset="0"/>
                                  <a:ea typeface="Arial Unicode MS" panose="020B0604020202020204" pitchFamily="50" charset="-128"/>
                                  <a:cs typeface="Arial Unicode MS" panose="020B0604020202020204" pitchFamily="50" charset="-128"/>
                                </a:rPr>
                              </m:ctrlPr>
                            </m:sSubSupPr>
                            <m:e>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𝑀</m:t>
                              </m:r>
                            </m:e>
                            <m:sub>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𝑝𝑙</m:t>
                              </m:r>
                            </m:sub>
                            <m:sup>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2</m:t>
                              </m:r>
                            </m:sup>
                          </m:sSubSup>
                        </m:den>
                      </m:f>
                      <m:sSub>
                        <m:sSubPr>
                          <m:ctrlPr>
                            <a:rPr kumimoji="1" lang="en-US" altLang="ja-JP" sz="2800" i="1" smtClean="0">
                              <a:latin typeface="Cambria Math" panose="02040503050406030204" pitchFamily="18" charset="0"/>
                              <a:ea typeface="Arial Unicode MS" panose="020B0604020202020204" pitchFamily="50" charset="-128"/>
                              <a:cs typeface="Arial Unicode MS" panose="020B0604020202020204" pitchFamily="50" charset="-128"/>
                            </a:rPr>
                          </m:ctrlPr>
                        </m:sSubPr>
                        <m:e>
                          <m:d>
                            <m:dPr>
                              <m:begChr m:val=""/>
                              <m:endChr m:val="|"/>
                              <m:ctrlPr>
                                <a:rPr kumimoji="1" lang="en-US" altLang="ja-JP" sz="2800" i="1" smtClean="0">
                                  <a:latin typeface="Cambria Math" panose="02040503050406030204" pitchFamily="18" charset="0"/>
                                  <a:ea typeface="Arial Unicode MS" panose="020B0604020202020204" pitchFamily="50" charset="-128"/>
                                  <a:cs typeface="Arial Unicode MS" panose="020B0604020202020204" pitchFamily="50" charset="-128"/>
                                </a:rPr>
                              </m:ctrlPr>
                            </m:dPr>
                            <m:e>
                              <m:sSup>
                                <m:sSupPr>
                                  <m:ctrlPr>
                                    <a:rPr kumimoji="1" lang="en-US" altLang="ja-JP" sz="2800" i="1">
                                      <a:latin typeface="Cambria Math" panose="02040503050406030204" pitchFamily="18" charset="0"/>
                                      <a:ea typeface="Arial Unicode MS" panose="020B0604020202020204" pitchFamily="50" charset="-128"/>
                                      <a:cs typeface="Arial Unicode MS" panose="020B0604020202020204" pitchFamily="50" charset="-128"/>
                                    </a:rPr>
                                  </m:ctrlPr>
                                </m:sSupPr>
                                <m:e>
                                  <m:d>
                                    <m:dPr>
                                      <m:ctrlPr>
                                        <a:rPr kumimoji="1" lang="en-US" altLang="ja-JP" sz="2800" i="1">
                                          <a:latin typeface="Cambria Math" panose="02040503050406030204" pitchFamily="18" charset="0"/>
                                          <a:ea typeface="Arial Unicode MS" panose="020B0604020202020204" pitchFamily="50" charset="-128"/>
                                          <a:cs typeface="Arial Unicode MS" panose="020B0604020202020204" pitchFamily="50" charset="-128"/>
                                        </a:rPr>
                                      </m:ctrlPr>
                                    </m:dPr>
                                    <m:e>
                                      <m:f>
                                        <m:fPr>
                                          <m:ctrlPr>
                                            <a:rPr kumimoji="1" lang="en-US" altLang="ja-JP" sz="2800" i="1">
                                              <a:latin typeface="Cambria Math" panose="02040503050406030204" pitchFamily="18" charset="0"/>
                                              <a:ea typeface="Arial Unicode MS" panose="020B0604020202020204" pitchFamily="50" charset="-128"/>
                                              <a:cs typeface="Arial Unicode MS" panose="020B0604020202020204" pitchFamily="50" charset="-128"/>
                                            </a:rPr>
                                          </m:ctrlPr>
                                        </m:fPr>
                                        <m:num>
                                          <m:r>
                                            <a:rPr kumimoji="1" lang="en-US" altLang="ja-JP" sz="2800" i="1">
                                              <a:latin typeface="Cambria Math" panose="02040503050406030204" pitchFamily="18" charset="0"/>
                                              <a:ea typeface="Arial Unicode MS" panose="020B0604020202020204" pitchFamily="50" charset="-128"/>
                                              <a:cs typeface="Arial Unicode MS" panose="020B0604020202020204" pitchFamily="50" charset="-128"/>
                                            </a:rPr>
                                            <m:t>𝐻</m:t>
                                          </m:r>
                                        </m:num>
                                        <m:den>
                                          <m:r>
                                            <a:rPr kumimoji="1" lang="en-US" altLang="ja-JP" sz="2800" i="1">
                                              <a:latin typeface="Cambria Math" panose="02040503050406030204" pitchFamily="18" charset="0"/>
                                              <a:ea typeface="Arial Unicode MS" panose="020B0604020202020204" pitchFamily="50" charset="-128"/>
                                              <a:cs typeface="Arial Unicode MS" panose="020B0604020202020204" pitchFamily="50" charset="-128"/>
                                            </a:rPr>
                                            <m:t>2</m:t>
                                          </m:r>
                                          <m:r>
                                            <a:rPr kumimoji="1" lang="ja-JP" altLang="en-US" sz="2800" i="1">
                                              <a:latin typeface="Cambria Math" panose="02040503050406030204" pitchFamily="18" charset="0"/>
                                              <a:ea typeface="Arial Unicode MS" panose="020B0604020202020204" pitchFamily="50" charset="-128"/>
                                              <a:cs typeface="Arial Unicode MS" panose="020B0604020202020204" pitchFamily="50" charset="-128"/>
                                            </a:rPr>
                                            <m:t>𝜋</m:t>
                                          </m:r>
                                        </m:den>
                                      </m:f>
                                    </m:e>
                                  </m:d>
                                </m:e>
                                <m:sup>
                                  <m:r>
                                    <a:rPr kumimoji="1" lang="en-US" altLang="ja-JP" sz="2800" i="1">
                                      <a:latin typeface="Cambria Math" panose="02040503050406030204" pitchFamily="18" charset="0"/>
                                      <a:ea typeface="Arial Unicode MS" panose="020B0604020202020204" pitchFamily="50" charset="-128"/>
                                      <a:cs typeface="Arial Unicode MS" panose="020B0604020202020204" pitchFamily="50" charset="-128"/>
                                    </a:rPr>
                                    <m:t>2</m:t>
                                  </m:r>
                                </m:sup>
                              </m:sSup>
                            </m:e>
                          </m:d>
                        </m:e>
                        <m:sub>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𝑘</m:t>
                          </m:r>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m:t>
                          </m:r>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𝑎𝐻</m:t>
                          </m:r>
                        </m:sub>
                      </m:sSub>
                    </m:oMath>
                  </m:oMathPara>
                </a14:m>
                <a:endParaRPr kumimoji="1" lang="ja-JP" altLang="en-US" sz="28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1126671" y="2416629"/>
                <a:ext cx="8392886" cy="3181512"/>
              </a:xfrm>
              <a:prstGeom prst="rect">
                <a:avLst/>
              </a:prstGeom>
              <a:blipFill rotWithShape="0">
                <a:blip r:embed="rId3"/>
                <a:stretch>
                  <a:fillRect l="-1525" t="-191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 name="テキスト ボックス 1"/>
              <p:cNvSpPr txBox="1"/>
              <p:nvPr/>
            </p:nvSpPr>
            <p:spPr>
              <a:xfrm>
                <a:off x="8966494" y="2416629"/>
                <a:ext cx="3225506" cy="1754326"/>
              </a:xfrm>
              <a:prstGeom prst="rect">
                <a:avLst/>
              </a:prstGeom>
              <a:noFill/>
            </p:spPr>
            <p:txBody>
              <a:bodyPr wrap="square" rtlCol="0">
                <a:spAutoFit/>
              </a:bodyPr>
              <a:lstStyle/>
              <a:p>
                <a:pPr lvl="0"/>
                <a14:m>
                  <m:oMath xmlns:m="http://schemas.openxmlformats.org/officeDocument/2006/math">
                    <m:r>
                      <a:rPr kumimoji="1" lang="en-US" altLang="ja-JP" b="0" i="1" smtClean="0">
                        <a:solidFill>
                          <a:prstClr val="white"/>
                        </a:solidFill>
                        <a:latin typeface="Cambria Math" panose="02040503050406030204" pitchFamily="18" charset="0"/>
                        <a:ea typeface="Arial Unicode MS" panose="020B0604020202020204" pitchFamily="50" charset="-128"/>
                        <a:cs typeface="Arial Unicode MS" panose="020B0604020202020204" pitchFamily="50" charset="-128"/>
                      </a:rPr>
                      <m:t>𝑎</m:t>
                    </m:r>
                  </m:oMath>
                </a14:m>
                <a:r>
                  <a:rPr kumimoji="1" lang="en-US" altLang="ja-JP" dirty="0" smtClean="0">
                    <a:solidFill>
                      <a:prstClr val="white"/>
                    </a:solidFill>
                    <a:latin typeface="Arial Unicode MS" panose="020B0604020202020204" pitchFamily="50" charset="-128"/>
                    <a:ea typeface="Arial Unicode MS" panose="020B0604020202020204" pitchFamily="50" charset="-128"/>
                    <a:cs typeface="Arial Unicode MS" panose="020B0604020202020204" pitchFamily="50" charset="-128"/>
                  </a:rPr>
                  <a:t>:scale factor</a:t>
                </a:r>
                <a:endParaRPr kumimoji="1" lang="en-US" altLang="ja-JP" i="1" dirty="0" smtClean="0">
                  <a:solidFill>
                    <a:prstClr val="white"/>
                  </a:solidFill>
                  <a:latin typeface="Cambria Math" panose="02040503050406030204" pitchFamily="18" charset="0"/>
                  <a:ea typeface="Arial Unicode MS" panose="020B0604020202020204" pitchFamily="50" charset="-128"/>
                  <a:cs typeface="Arial Unicode MS" panose="020B0604020202020204" pitchFamily="50" charset="-128"/>
                </a:endParaRPr>
              </a:p>
              <a:p>
                <a:pPr lvl="0"/>
                <a14:m>
                  <m:oMath xmlns:m="http://schemas.openxmlformats.org/officeDocument/2006/math">
                    <m:r>
                      <a:rPr kumimoji="1" lang="en-US" altLang="ja-JP" i="1">
                        <a:solidFill>
                          <a:prstClr val="white"/>
                        </a:solidFill>
                        <a:latin typeface="Cambria Math" panose="02040503050406030204" pitchFamily="18" charset="0"/>
                        <a:ea typeface="Arial Unicode MS" panose="020B0604020202020204" pitchFamily="50" charset="-128"/>
                        <a:cs typeface="Arial Unicode MS" panose="020B0604020202020204" pitchFamily="50" charset="-128"/>
                      </a:rPr>
                      <m:t>𝑘</m:t>
                    </m:r>
                  </m:oMath>
                </a14:m>
                <a:r>
                  <a:rPr kumimoji="1" lang="en-US" altLang="ja-JP" dirty="0">
                    <a:solidFill>
                      <a:prstClr val="white"/>
                    </a:solidFill>
                    <a:latin typeface="Arial Unicode MS" panose="020B0604020202020204" pitchFamily="50" charset="-128"/>
                    <a:ea typeface="Arial Unicode MS" panose="020B0604020202020204" pitchFamily="50" charset="-128"/>
                    <a:cs typeface="Arial Unicode MS" panose="020B0604020202020204" pitchFamily="50" charset="-128"/>
                  </a:rPr>
                  <a:t>:</a:t>
                </a:r>
                <a:r>
                  <a:rPr kumimoji="1" lang="en-US" altLang="ja-JP" dirty="0" smtClean="0">
                    <a:solidFill>
                      <a:prstClr val="white"/>
                    </a:solidFill>
                    <a:latin typeface="Arial Unicode MS" panose="020B0604020202020204" pitchFamily="50" charset="-128"/>
                    <a:ea typeface="Arial Unicode MS" panose="020B0604020202020204" pitchFamily="50" charset="-128"/>
                    <a:cs typeface="Arial Unicode MS" panose="020B0604020202020204" pitchFamily="50" charset="-128"/>
                  </a:rPr>
                  <a:t>wavenumber</a:t>
                </a:r>
              </a:p>
              <a:p>
                <a:pPr lvl="0"/>
                <a14:m>
                  <m:oMath xmlns:m="http://schemas.openxmlformats.org/officeDocument/2006/math">
                    <m:r>
                      <a:rPr kumimoji="1" lang="en-US" altLang="ja-JP" i="1">
                        <a:solidFill>
                          <a:prstClr val="white"/>
                        </a:solidFill>
                        <a:latin typeface="Cambria Math" panose="02040503050406030204" pitchFamily="18" charset="0"/>
                        <a:ea typeface="Arial Unicode MS" panose="020B0604020202020204" pitchFamily="50" charset="-128"/>
                        <a:cs typeface="Arial Unicode MS" panose="020B0604020202020204" pitchFamily="50" charset="-128"/>
                      </a:rPr>
                      <m:t>𝐻</m:t>
                    </m:r>
                  </m:oMath>
                </a14:m>
                <a:r>
                  <a:rPr kumimoji="1" lang="en-US" altLang="ja-JP" dirty="0">
                    <a:solidFill>
                      <a:prstClr val="white"/>
                    </a:solidFill>
                    <a:latin typeface="Arial Unicode MS" panose="020B0604020202020204" pitchFamily="50" charset="-128"/>
                    <a:ea typeface="Arial Unicode MS" panose="020B0604020202020204" pitchFamily="50" charset="-128"/>
                    <a:cs typeface="Arial Unicode MS" panose="020B0604020202020204" pitchFamily="50" charset="-128"/>
                  </a:rPr>
                  <a:t>:Hubble </a:t>
                </a:r>
                <a:r>
                  <a:rPr kumimoji="1" lang="en-US" altLang="ja-JP" dirty="0" smtClean="0">
                    <a:solidFill>
                      <a:prstClr val="white"/>
                    </a:solidFill>
                    <a:latin typeface="Arial Unicode MS" panose="020B0604020202020204" pitchFamily="50" charset="-128"/>
                    <a:ea typeface="Arial Unicode MS" panose="020B0604020202020204" pitchFamily="50" charset="-128"/>
                    <a:cs typeface="Arial Unicode MS" panose="020B0604020202020204" pitchFamily="50" charset="-128"/>
                  </a:rPr>
                  <a:t>constant </a:t>
                </a:r>
                <a14:m>
                  <m:oMath xmlns:m="http://schemas.openxmlformats.org/officeDocument/2006/math">
                    <m:r>
                      <a:rPr kumimoji="1" lang="en-US" altLang="ja-JP" i="1">
                        <a:solidFill>
                          <a:prstClr val="white"/>
                        </a:solidFill>
                        <a:latin typeface="Cambria Math" panose="02040503050406030204" pitchFamily="18" charset="0"/>
                        <a:ea typeface="Arial Unicode MS" panose="020B0604020202020204" pitchFamily="50" charset="-128"/>
                        <a:cs typeface="Arial Unicode MS" panose="020B0604020202020204" pitchFamily="50" charset="-128"/>
                      </a:rPr>
                      <m:t>𝑇</m:t>
                    </m:r>
                  </m:oMath>
                </a14:m>
                <a:r>
                  <a:rPr kumimoji="1" lang="en-US" altLang="ja-JP" dirty="0">
                    <a:solidFill>
                      <a:prstClr val="white"/>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dirty="0">
                    <a:solidFill>
                      <a:prstClr val="white"/>
                    </a:solidFill>
                  </a:rPr>
                  <a:t>temperature</a:t>
                </a:r>
              </a:p>
              <a:p>
                <a:pPr lvl="0"/>
                <a14:m>
                  <m:oMath xmlns:m="http://schemas.openxmlformats.org/officeDocument/2006/math">
                    <m:sSub>
                      <m:sSubPr>
                        <m:ctrlPr>
                          <a:rPr kumimoji="1" lang="en-US" altLang="ja-JP" i="1">
                            <a:solidFill>
                              <a:prstClr val="white"/>
                            </a:solidFill>
                            <a:latin typeface="Cambria Math" panose="02040503050406030204" pitchFamily="18" charset="0"/>
                            <a:ea typeface="Arial Unicode MS" panose="020B0604020202020204" pitchFamily="50" charset="-128"/>
                            <a:cs typeface="Arial Unicode MS" panose="020B0604020202020204" pitchFamily="50" charset="-128"/>
                          </a:rPr>
                        </m:ctrlPr>
                      </m:sSubPr>
                      <m:e>
                        <m:r>
                          <a:rPr kumimoji="1" lang="en-US" altLang="ja-JP" i="1">
                            <a:solidFill>
                              <a:prstClr val="white"/>
                            </a:solidFill>
                            <a:latin typeface="Cambria Math" panose="02040503050406030204" pitchFamily="18" charset="0"/>
                            <a:ea typeface="Arial Unicode MS" panose="020B0604020202020204" pitchFamily="50" charset="-128"/>
                            <a:cs typeface="Arial Unicode MS" panose="020B0604020202020204" pitchFamily="50" charset="-128"/>
                          </a:rPr>
                          <m:t>𝑃</m:t>
                        </m:r>
                      </m:e>
                      <m:sub>
                        <m:r>
                          <a:rPr kumimoji="1" lang="en-US" altLang="ja-JP" i="1">
                            <a:solidFill>
                              <a:prstClr val="white"/>
                            </a:solidFill>
                            <a:latin typeface="Cambria Math" panose="02040503050406030204" pitchFamily="18" charset="0"/>
                            <a:ea typeface="Arial Unicode MS" panose="020B0604020202020204" pitchFamily="50" charset="-128"/>
                            <a:cs typeface="Arial Unicode MS" panose="020B0604020202020204" pitchFamily="50" charset="-128"/>
                          </a:rPr>
                          <m:t>𝑅</m:t>
                        </m:r>
                      </m:sub>
                    </m:sSub>
                    <m:d>
                      <m:dPr>
                        <m:ctrlPr>
                          <a:rPr kumimoji="1" lang="en-US" altLang="ja-JP" i="1">
                            <a:solidFill>
                              <a:prstClr val="white"/>
                            </a:solidFill>
                            <a:latin typeface="Cambria Math" panose="02040503050406030204" pitchFamily="18" charset="0"/>
                            <a:ea typeface="Arial Unicode MS" panose="020B0604020202020204" pitchFamily="50" charset="-128"/>
                            <a:cs typeface="Arial Unicode MS" panose="020B0604020202020204" pitchFamily="50" charset="-128"/>
                          </a:rPr>
                        </m:ctrlPr>
                      </m:dPr>
                      <m:e>
                        <m:r>
                          <a:rPr kumimoji="1" lang="en-US" altLang="ja-JP" i="1">
                            <a:solidFill>
                              <a:prstClr val="white"/>
                            </a:solidFill>
                            <a:latin typeface="Cambria Math" panose="02040503050406030204" pitchFamily="18" charset="0"/>
                            <a:ea typeface="Arial Unicode MS" panose="020B0604020202020204" pitchFamily="50" charset="-128"/>
                            <a:cs typeface="Arial Unicode MS" panose="020B0604020202020204" pitchFamily="50" charset="-128"/>
                          </a:rPr>
                          <m:t>𝑘</m:t>
                        </m:r>
                      </m:e>
                    </m:d>
                  </m:oMath>
                </a14:m>
                <a:r>
                  <a:rPr kumimoji="1" lang="en-US" altLang="ja-JP" dirty="0">
                    <a:solidFill>
                      <a:prstClr val="white"/>
                    </a:solidFill>
                    <a:latin typeface="Arial Unicode MS" panose="020B0604020202020204" pitchFamily="50" charset="-128"/>
                    <a:ea typeface="Arial Unicode MS" panose="020B0604020202020204" pitchFamily="50" charset="-128"/>
                    <a:cs typeface="Arial Unicode MS" panose="020B0604020202020204" pitchFamily="50" charset="-128"/>
                  </a:rPr>
                  <a:t>:spectrum of primordial curvature perturbation</a:t>
                </a:r>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8966494" y="2416629"/>
                <a:ext cx="3225506" cy="1754326"/>
              </a:xfrm>
              <a:prstGeom prst="rect">
                <a:avLst/>
              </a:prstGeom>
              <a:blipFill rotWithShape="0">
                <a:blip r:embed="rId4"/>
                <a:stretch>
                  <a:fillRect l="-1701" t="-1736" b="-451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61331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slow roll inflation</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55556" y="2821182"/>
            <a:ext cx="5553316" cy="2379993"/>
          </a:xfrm>
        </p:spPr>
      </p:pic>
      <p:sp>
        <p:nvSpPr>
          <p:cNvPr id="5" name="テキスト ボックス 4"/>
          <p:cNvSpPr txBox="1"/>
          <p:nvPr/>
        </p:nvSpPr>
        <p:spPr>
          <a:xfrm>
            <a:off x="6638683" y="5831382"/>
            <a:ext cx="4939757" cy="369332"/>
          </a:xfrm>
          <a:prstGeom prst="rect">
            <a:avLst/>
          </a:prstGeom>
          <a:noFill/>
        </p:spPr>
        <p:txBody>
          <a:bodyPr wrap="square" rtlCol="0">
            <a:spAutoFit/>
          </a:bodyPr>
          <a:lstStyle/>
          <a:p>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Reference:”</a:t>
            </a:r>
            <a:r>
              <a:rPr kumimoji="1" lang="en-US" altLang="ja-JP" dirty="0" err="1" smtClean="0">
                <a:latin typeface="Arial Unicode MS" panose="020B0604020202020204" pitchFamily="50" charset="-128"/>
                <a:ea typeface="Arial Unicode MS" panose="020B0604020202020204" pitchFamily="50" charset="-128"/>
                <a:cs typeface="Arial Unicode MS" panose="020B0604020202020204" pitchFamily="50" charset="-128"/>
              </a:rPr>
              <a:t>soryushi</a:t>
            </a:r>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dirty="0" err="1" smtClean="0">
                <a:latin typeface="Arial Unicode MS" panose="020B0604020202020204" pitchFamily="50" charset="-128"/>
                <a:ea typeface="Arial Unicode MS" panose="020B0604020202020204" pitchFamily="50" charset="-128"/>
                <a:cs typeface="Arial Unicode MS" panose="020B0604020202020204" pitchFamily="50" charset="-128"/>
              </a:rPr>
              <a:t>butsurigaku</a:t>
            </a:r>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 handbook”</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mc:AlternateContent xmlns:mc="http://schemas.openxmlformats.org/markup-compatibility/2006" xmlns:a14="http://schemas.microsoft.com/office/drawing/2010/main">
        <mc:Choice Requires="a14">
          <p:sp>
            <p:nvSpPr>
              <p:cNvPr id="3" name="テキスト ボックス 2"/>
              <p:cNvSpPr txBox="1"/>
              <p:nvPr/>
            </p:nvSpPr>
            <p:spPr>
              <a:xfrm>
                <a:off x="298948" y="2190974"/>
                <a:ext cx="6360011" cy="5068311"/>
              </a:xfrm>
              <a:prstGeom prst="rect">
                <a:avLst/>
              </a:prstGeom>
              <a:noFill/>
            </p:spPr>
            <p:txBody>
              <a:bodyPr wrap="none" lIns="0" tIns="0" rIns="0" bIns="0" rtlCol="0">
                <a:spAutoFit/>
              </a:bodyPr>
              <a:lstStyle/>
              <a:p>
                <a:r>
                  <a:rPr kumimoji="1"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Slow roll parameters:</a:t>
                </a:r>
              </a:p>
              <a:p>
                <a:pPr/>
                <a14:m>
                  <m:oMathPara xmlns:m="http://schemas.openxmlformats.org/officeDocument/2006/math">
                    <m:oMathParaPr>
                      <m:jc m:val="centerGroup"/>
                    </m:oMathParaPr>
                    <m:oMath xmlns:m="http://schemas.openxmlformats.org/officeDocument/2006/math">
                      <m:r>
                        <a:rPr kumimoji="1" lang="ja-JP" altLang="en-US" sz="2800" i="1" smtClean="0">
                          <a:latin typeface="Cambria Math" panose="02040503050406030204" pitchFamily="18" charset="0"/>
                          <a:ea typeface="Arial Unicode MS" panose="020B0604020202020204" pitchFamily="50" charset="-128"/>
                          <a:cs typeface="Arial Unicode MS" panose="020B0604020202020204" pitchFamily="50" charset="-128"/>
                        </a:rPr>
                        <m:t>𝜖</m:t>
                      </m:r>
                      <m:d>
                        <m:dPr>
                          <m:ctrlP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ctrlPr>
                        </m:dPr>
                        <m:e>
                          <m:r>
                            <a:rPr kumimoji="1" lang="ja-JP" altLang="en-US" sz="2800" b="0" i="1" smtClean="0">
                              <a:latin typeface="Cambria Math" panose="02040503050406030204" pitchFamily="18" charset="0"/>
                              <a:ea typeface="Arial Unicode MS" panose="020B0604020202020204" pitchFamily="50" charset="-128"/>
                              <a:cs typeface="Arial Unicode MS" panose="020B0604020202020204" pitchFamily="50" charset="-128"/>
                            </a:rPr>
                            <m:t>𝜙</m:t>
                          </m:r>
                        </m:e>
                      </m:d>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m:t>
                      </m:r>
                      <m:f>
                        <m:fPr>
                          <m:ctrlP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ctrlPr>
                        </m:fPr>
                        <m:num>
                          <m:sSubSup>
                            <m:sSubSupPr>
                              <m:ctrlP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ctrlPr>
                            </m:sSubSupPr>
                            <m:e>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𝑀</m:t>
                              </m:r>
                            </m:e>
                            <m:sub>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𝑝𝑙</m:t>
                              </m:r>
                            </m:sub>
                            <m:sup>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2</m:t>
                              </m:r>
                            </m:sup>
                          </m:sSubSup>
                        </m:num>
                        <m:den>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2</m:t>
                          </m:r>
                        </m:den>
                      </m:f>
                      <m:sSup>
                        <m:sSupPr>
                          <m:ctrlP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ctrlPr>
                        </m:sSupPr>
                        <m:e>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m:t>
                          </m:r>
                          <m:f>
                            <m:fPr>
                              <m:ctrlP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ctrlPr>
                            </m:fPr>
                            <m:num>
                              <m:sSub>
                                <m:sSubPr>
                                  <m:ctrlP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ctrlPr>
                                </m:sSubPr>
                                <m:e>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𝑉</m:t>
                                  </m:r>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m:t>
                                  </m:r>
                                </m:e>
                                <m:sub>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𝑖𝑛𝑓</m:t>
                                  </m:r>
                                </m:sub>
                              </m:sSub>
                            </m:num>
                            <m:den>
                              <m:sSub>
                                <m:sSubPr>
                                  <m:ctrlP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ctrlPr>
                                </m:sSubPr>
                                <m:e>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𝑉</m:t>
                                  </m:r>
                                </m:e>
                                <m:sub>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𝑖𝑛𝑓</m:t>
                                  </m:r>
                                </m:sub>
                              </m:sSub>
                            </m:den>
                          </m:f>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m:t>
                          </m:r>
                        </m:e>
                        <m:sup>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2</m:t>
                          </m:r>
                        </m:sup>
                      </m:sSup>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m:t>
                      </m:r>
                      <m:r>
                        <a:rPr kumimoji="1" lang="ja-JP" altLang="en-US" sz="2800" b="0" i="1" smtClean="0">
                          <a:latin typeface="Cambria Math" panose="02040503050406030204" pitchFamily="18" charset="0"/>
                          <a:ea typeface="Arial Unicode MS" panose="020B0604020202020204" pitchFamily="50" charset="-128"/>
                          <a:cs typeface="Arial Unicode MS" panose="020B0604020202020204" pitchFamily="50" charset="-128"/>
                        </a:rPr>
                        <m:t>𝜂</m:t>
                      </m:r>
                      <m:d>
                        <m:dPr>
                          <m:ctrlP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ctrlPr>
                        </m:dPr>
                        <m:e>
                          <m:r>
                            <a:rPr kumimoji="1" lang="ja-JP" altLang="en-US" sz="2800" b="0" i="1" smtClean="0">
                              <a:latin typeface="Cambria Math" panose="02040503050406030204" pitchFamily="18" charset="0"/>
                              <a:ea typeface="Arial Unicode MS" panose="020B0604020202020204" pitchFamily="50" charset="-128"/>
                              <a:cs typeface="Arial Unicode MS" panose="020B0604020202020204" pitchFamily="50" charset="-128"/>
                            </a:rPr>
                            <m:t>𝜙</m:t>
                          </m:r>
                        </m:e>
                      </m:d>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m:t>
                      </m:r>
                      <m:sSubSup>
                        <m:sSubSupPr>
                          <m:ctrlP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ctrlPr>
                        </m:sSubSupPr>
                        <m:e>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𝑀</m:t>
                          </m:r>
                        </m:e>
                        <m:sub>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𝑝𝑙</m:t>
                          </m:r>
                        </m:sub>
                        <m:sup>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2</m:t>
                          </m:r>
                        </m:sup>
                      </m:sSubSup>
                      <m:f>
                        <m:fPr>
                          <m:ctrlP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ctrlPr>
                        </m:fPr>
                        <m:num>
                          <m:sSub>
                            <m:sSubPr>
                              <m:ctrlP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ctrlPr>
                            </m:sSubPr>
                            <m:e>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𝑉</m:t>
                              </m:r>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m:t>
                              </m:r>
                            </m:e>
                            <m:sub>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𝑖𝑛𝑓</m:t>
                              </m:r>
                            </m:sub>
                          </m:sSub>
                        </m:num>
                        <m:den>
                          <m:sSub>
                            <m:sSubPr>
                              <m:ctrlP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ctrlPr>
                            </m:sSubPr>
                            <m:e>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𝑉</m:t>
                              </m:r>
                            </m:e>
                            <m:sub>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𝑖𝑛𝑓</m:t>
                              </m:r>
                            </m:sub>
                          </m:sSub>
                        </m:den>
                      </m:f>
                    </m:oMath>
                  </m:oMathPara>
                </a14:m>
                <a:endParaRPr kumimoji="1"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r>
                  <a:rPr kumimoji="1" lang="en-US" altLang="ja-JP" sz="2800" b="0" dirty="0" smtClean="0">
                    <a:latin typeface="Arial Unicode MS" panose="020B0604020202020204" pitchFamily="50" charset="-128"/>
                    <a:ea typeface="Arial Unicode MS" panose="020B0604020202020204" pitchFamily="50" charset="-128"/>
                    <a:cs typeface="Arial Unicode MS" panose="020B0604020202020204" pitchFamily="50" charset="-128"/>
                  </a:rPr>
                  <a:t>Cosmological parameters:</a:t>
                </a:r>
              </a:p>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ctrlPr>
                        </m:sSubPr>
                        <m:e>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𝑛</m:t>
                          </m:r>
                        </m:e>
                        <m:sub>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𝑆</m:t>
                          </m:r>
                        </m:sub>
                      </m:sSub>
                      <m:r>
                        <a:rPr kumimoji="1" lang="en-US" altLang="ja-JP" sz="2800" b="0" i="1" smtClean="0">
                          <a:latin typeface="Cambria Math" panose="02040503050406030204" pitchFamily="18" charset="0"/>
                          <a:ea typeface="Cambria Math" panose="02040503050406030204" pitchFamily="18" charset="0"/>
                          <a:cs typeface="Arial Unicode MS" panose="020B0604020202020204" pitchFamily="50" charset="-128"/>
                        </a:rPr>
                        <m:t>≡</m:t>
                      </m:r>
                      <m:f>
                        <m:fPr>
                          <m:ctrlP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ctrlPr>
                        </m:fPr>
                        <m:num>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𝑑</m:t>
                          </m:r>
                          <m:r>
                            <m:rPr>
                              <m:nor/>
                            </m:rPr>
                            <a:rPr kumimoji="1" lang="en-US" altLang="ja-JP" sz="2800" b="0" i="0" smtClean="0">
                              <a:latin typeface="Cambria Math" panose="02040503050406030204" pitchFamily="18" charset="0"/>
                              <a:ea typeface="Arial Unicode MS" panose="020B0604020202020204" pitchFamily="50" charset="-128"/>
                              <a:cs typeface="Arial Unicode MS" panose="020B0604020202020204" pitchFamily="50" charset="-128"/>
                            </a:rPr>
                            <m:t>ln</m:t>
                          </m:r>
                          <m:sSub>
                            <m:sSubPr>
                              <m:ctrlP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ctrlPr>
                            </m:sSubPr>
                            <m:e>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𝐴</m:t>
                              </m:r>
                            </m:e>
                            <m:sub>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𝑆</m:t>
                              </m:r>
                            </m:sub>
                          </m:sSub>
                        </m:num>
                        <m:den>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𝑑</m:t>
                          </m:r>
                          <m:r>
                            <m:rPr>
                              <m:nor/>
                            </m:rPr>
                            <a:rPr kumimoji="1" lang="en-US" altLang="ja-JP" sz="2800" b="0" i="0" smtClean="0">
                              <a:latin typeface="Cambria Math" panose="02040503050406030204" pitchFamily="18" charset="0"/>
                              <a:ea typeface="Arial Unicode MS" panose="020B0604020202020204" pitchFamily="50" charset="-128"/>
                              <a:cs typeface="Arial Unicode MS" panose="020B0604020202020204" pitchFamily="50" charset="-128"/>
                            </a:rPr>
                            <m:t>ln</m:t>
                          </m:r>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𝑘</m:t>
                          </m:r>
                        </m:den>
                      </m:f>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m:t>
                      </m:r>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𝑟</m:t>
                      </m:r>
                      <m:r>
                        <a:rPr kumimoji="1" lang="en-US" altLang="ja-JP" sz="2800" b="0" i="1" smtClean="0">
                          <a:latin typeface="Cambria Math" panose="02040503050406030204" pitchFamily="18" charset="0"/>
                          <a:ea typeface="Cambria Math" panose="02040503050406030204" pitchFamily="18" charset="0"/>
                          <a:cs typeface="Arial Unicode MS" panose="020B0604020202020204" pitchFamily="50" charset="-128"/>
                        </a:rPr>
                        <m:t>≡</m:t>
                      </m:r>
                      <m:f>
                        <m:fPr>
                          <m:ctrlP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ctrlPr>
                        </m:fPr>
                        <m:num>
                          <m:sSub>
                            <m:sSubPr>
                              <m:ctrlP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ctrlPr>
                            </m:sSubPr>
                            <m:e>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𝐴</m:t>
                              </m:r>
                            </m:e>
                            <m:sub>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𝑇</m:t>
                              </m:r>
                            </m:sub>
                          </m:sSub>
                          <m:d>
                            <m:dPr>
                              <m:ctrlP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ctrlPr>
                            </m:dPr>
                            <m:e>
                              <m:sSub>
                                <m:sSubPr>
                                  <m:ctrlP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ctrlPr>
                                </m:sSubPr>
                                <m:e>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𝑘</m:t>
                                  </m:r>
                                </m:e>
                                <m:sub>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0</m:t>
                                  </m:r>
                                </m:sub>
                              </m:sSub>
                            </m:e>
                          </m:d>
                        </m:num>
                        <m:den>
                          <m:sSub>
                            <m:sSubPr>
                              <m:ctrlP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ctrlPr>
                            </m:sSubPr>
                            <m:e>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𝐴</m:t>
                              </m:r>
                            </m:e>
                            <m:sub>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𝑆</m:t>
                              </m:r>
                            </m:sub>
                          </m:sSub>
                          <m:d>
                            <m:dPr>
                              <m:ctrlP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ctrlPr>
                            </m:dPr>
                            <m:e>
                              <m:sSub>
                                <m:sSubPr>
                                  <m:ctrlP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ctrlPr>
                                </m:sSubPr>
                                <m:e>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𝑘</m:t>
                                  </m:r>
                                </m:e>
                                <m:sub>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0</m:t>
                                  </m:r>
                                </m:sub>
                              </m:sSub>
                            </m:e>
                          </m:d>
                        </m:den>
                      </m:f>
                    </m:oMath>
                  </m:oMathPara>
                </a14:m>
                <a:endParaRPr kumimoji="1"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14:m>
                  <m:oMath xmlns:m="http://schemas.openxmlformats.org/officeDocument/2006/math">
                    <m:sSub>
                      <m:sSubPr>
                        <m:ctrlPr>
                          <a:rPr kumimoji="1" lang="en-US" altLang="ja-JP" b="0" i="1" smtClean="0">
                            <a:latin typeface="Cambria Math" panose="02040503050406030204" pitchFamily="18" charset="0"/>
                            <a:ea typeface="Arial Unicode MS" panose="020B0604020202020204" pitchFamily="50" charset="-128"/>
                            <a:cs typeface="Arial Unicode MS" panose="020B0604020202020204" pitchFamily="50" charset="-128"/>
                          </a:rPr>
                        </m:ctrlPr>
                      </m:sSubPr>
                      <m:e>
                        <m:r>
                          <a:rPr kumimoji="1" lang="en-US" altLang="ja-JP" b="0" i="1" smtClean="0">
                            <a:latin typeface="Cambria Math" panose="02040503050406030204" pitchFamily="18" charset="0"/>
                            <a:ea typeface="Arial Unicode MS" panose="020B0604020202020204" pitchFamily="50" charset="-128"/>
                            <a:cs typeface="Arial Unicode MS" panose="020B0604020202020204" pitchFamily="50" charset="-128"/>
                          </a:rPr>
                          <m:t>𝐴</m:t>
                        </m:r>
                      </m:e>
                      <m:sub>
                        <m:r>
                          <a:rPr kumimoji="1" lang="en-US" altLang="ja-JP" b="0" i="1" smtClean="0">
                            <a:latin typeface="Cambria Math" panose="02040503050406030204" pitchFamily="18" charset="0"/>
                            <a:ea typeface="Arial Unicode MS" panose="020B0604020202020204" pitchFamily="50" charset="-128"/>
                            <a:cs typeface="Arial Unicode MS" panose="020B0604020202020204" pitchFamily="50" charset="-128"/>
                          </a:rPr>
                          <m:t>𝑇</m:t>
                        </m:r>
                      </m:sub>
                    </m:sSub>
                  </m:oMath>
                </a14:m>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:tensor perturbation spectrum</a:t>
                </a:r>
              </a:p>
              <a:p>
                <a14:m>
                  <m:oMath xmlns:m="http://schemas.openxmlformats.org/officeDocument/2006/math">
                    <m:sSub>
                      <m:sSubPr>
                        <m:ctrlPr>
                          <a:rPr kumimoji="1" lang="en-US" altLang="ja-JP" b="0" i="1" smtClean="0">
                            <a:latin typeface="Cambria Math" panose="02040503050406030204" pitchFamily="18" charset="0"/>
                            <a:ea typeface="Arial Unicode MS" panose="020B0604020202020204" pitchFamily="50" charset="-128"/>
                            <a:cs typeface="Arial Unicode MS" panose="020B0604020202020204" pitchFamily="50" charset="-128"/>
                          </a:rPr>
                        </m:ctrlPr>
                      </m:sSubPr>
                      <m:e>
                        <m:r>
                          <a:rPr kumimoji="1" lang="en-US" altLang="ja-JP" b="0" i="1" smtClean="0">
                            <a:latin typeface="Cambria Math" panose="02040503050406030204" pitchFamily="18" charset="0"/>
                            <a:ea typeface="Arial Unicode MS" panose="020B0604020202020204" pitchFamily="50" charset="-128"/>
                            <a:cs typeface="Arial Unicode MS" panose="020B0604020202020204" pitchFamily="50" charset="-128"/>
                          </a:rPr>
                          <m:t>𝐴</m:t>
                        </m:r>
                      </m:e>
                      <m:sub>
                        <m:r>
                          <a:rPr kumimoji="1" lang="en-US" altLang="ja-JP" b="0" i="1" smtClean="0">
                            <a:latin typeface="Cambria Math" panose="02040503050406030204" pitchFamily="18" charset="0"/>
                            <a:ea typeface="Arial Unicode MS" panose="020B0604020202020204" pitchFamily="50" charset="-128"/>
                            <a:cs typeface="Arial Unicode MS" panose="020B0604020202020204" pitchFamily="50" charset="-128"/>
                          </a:rPr>
                          <m:t>𝑆</m:t>
                        </m:r>
                      </m:sub>
                    </m:sSub>
                  </m:oMath>
                </a14:m>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:scalar perturbation spectrum</a:t>
                </a:r>
              </a:p>
              <a:p>
                <a:r>
                  <a:rPr kumimoji="1"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With slow roll parameters:</a:t>
                </a:r>
              </a:p>
              <a:p>
                <a:pPr/>
                <a14:m>
                  <m:oMathPara xmlns:m="http://schemas.openxmlformats.org/officeDocument/2006/math">
                    <m:oMathParaPr>
                      <m:jc m:val="centerGroup"/>
                    </m:oMathParaPr>
                    <m:oMath xmlns:m="http://schemas.openxmlformats.org/officeDocument/2006/math">
                      <m:sSub>
                        <m:sSubPr>
                          <m:ctrlPr>
                            <a:rPr kumimoji="1" lang="en-US" altLang="ja-JP" sz="2800" i="1">
                              <a:latin typeface="Cambria Math" panose="02040503050406030204" pitchFamily="18" charset="0"/>
                              <a:ea typeface="Arial Unicode MS" panose="020B0604020202020204" pitchFamily="50" charset="-128"/>
                              <a:cs typeface="Arial Unicode MS" panose="020B0604020202020204" pitchFamily="50" charset="-128"/>
                            </a:rPr>
                          </m:ctrlPr>
                        </m:sSubPr>
                        <m:e>
                          <m:r>
                            <a:rPr kumimoji="1" lang="en-US" altLang="ja-JP" sz="2800" i="1">
                              <a:latin typeface="Cambria Math" panose="02040503050406030204" pitchFamily="18" charset="0"/>
                              <a:ea typeface="Arial Unicode MS" panose="020B0604020202020204" pitchFamily="50" charset="-128"/>
                              <a:cs typeface="Arial Unicode MS" panose="020B0604020202020204" pitchFamily="50" charset="-128"/>
                            </a:rPr>
                            <m:t>𝑛</m:t>
                          </m:r>
                        </m:e>
                        <m:sub>
                          <m:r>
                            <a:rPr kumimoji="1" lang="en-US" altLang="ja-JP" sz="2800" i="1">
                              <a:latin typeface="Cambria Math" panose="02040503050406030204" pitchFamily="18" charset="0"/>
                              <a:ea typeface="Arial Unicode MS" panose="020B0604020202020204" pitchFamily="50" charset="-128"/>
                              <a:cs typeface="Arial Unicode MS" panose="020B0604020202020204" pitchFamily="50" charset="-128"/>
                            </a:rPr>
                            <m:t>𝑆</m:t>
                          </m:r>
                        </m:sub>
                      </m:sSub>
                      <m:r>
                        <a:rPr kumimoji="1" lang="en-US" altLang="ja-JP" sz="2800" i="1">
                          <a:latin typeface="Cambria Math" panose="02040503050406030204" pitchFamily="18" charset="0"/>
                          <a:ea typeface="Arial Unicode MS" panose="020B0604020202020204" pitchFamily="50" charset="-128"/>
                          <a:cs typeface="Arial Unicode MS" panose="020B0604020202020204" pitchFamily="50" charset="-128"/>
                        </a:rPr>
                        <m:t>=1−6</m:t>
                      </m:r>
                      <m:r>
                        <a:rPr kumimoji="1" lang="ja-JP" altLang="en-US" sz="2800" i="1">
                          <a:latin typeface="Cambria Math" panose="02040503050406030204" pitchFamily="18" charset="0"/>
                          <a:ea typeface="Arial Unicode MS" panose="020B0604020202020204" pitchFamily="50" charset="-128"/>
                          <a:cs typeface="Arial Unicode MS" panose="020B0604020202020204" pitchFamily="50" charset="-128"/>
                        </a:rPr>
                        <m:t>𝜖</m:t>
                      </m:r>
                      <m:r>
                        <a:rPr kumimoji="1" lang="en-US" altLang="ja-JP" sz="2800" i="1">
                          <a:latin typeface="Cambria Math" panose="02040503050406030204" pitchFamily="18" charset="0"/>
                          <a:ea typeface="Arial Unicode MS" panose="020B0604020202020204" pitchFamily="50" charset="-128"/>
                          <a:cs typeface="Arial Unicode MS" panose="020B0604020202020204" pitchFamily="50" charset="-128"/>
                        </a:rPr>
                        <m:t>+2</m:t>
                      </m:r>
                      <m:r>
                        <a:rPr kumimoji="1" lang="ja-JP" altLang="en-US" sz="2800" i="1">
                          <a:latin typeface="Cambria Math" panose="02040503050406030204" pitchFamily="18" charset="0"/>
                          <a:ea typeface="Arial Unicode MS" panose="020B0604020202020204" pitchFamily="50" charset="-128"/>
                          <a:cs typeface="Arial Unicode MS" panose="020B0604020202020204" pitchFamily="50" charset="-128"/>
                        </a:rPr>
                        <m:t>𝜂</m:t>
                      </m:r>
                    </m:oMath>
                  </m:oMathPara>
                </a14:m>
                <a:endParaRPr kumimoji="1" lang="en-US" altLang="ja-JP" sz="2800" i="1" dirty="0" smtClean="0">
                  <a:latin typeface="Cambria Math" panose="02040503050406030204" pitchFamily="18" charset="0"/>
                  <a:ea typeface="Arial Unicode MS" panose="020B0604020202020204" pitchFamily="50" charset="-128"/>
                  <a:cs typeface="Arial Unicode MS" panose="020B0604020202020204" pitchFamily="50" charset="-128"/>
                </a:endParaRPr>
              </a:p>
              <a:p>
                <a:pPr/>
                <a14:m>
                  <m:oMathPara xmlns:m="http://schemas.openxmlformats.org/officeDocument/2006/math">
                    <m:oMathParaPr>
                      <m:jc m:val="centerGroup"/>
                    </m:oMathParaPr>
                    <m:oMath xmlns:m="http://schemas.openxmlformats.org/officeDocument/2006/math">
                      <m:r>
                        <a:rPr lang="en-US" altLang="ja-JP" sz="2800" i="1">
                          <a:latin typeface="Cambria Math" panose="02040503050406030204" pitchFamily="18" charset="0"/>
                          <a:ea typeface="Arial Unicode MS" panose="020B0604020202020204" pitchFamily="50" charset="-128"/>
                          <a:cs typeface="Arial Unicode MS" panose="020B0604020202020204" pitchFamily="50" charset="-128"/>
                        </a:rPr>
                        <m:t>𝑟</m:t>
                      </m:r>
                      <m:r>
                        <a:rPr lang="en-US" altLang="ja-JP" sz="2800" i="1">
                          <a:latin typeface="Cambria Math" panose="02040503050406030204" pitchFamily="18" charset="0"/>
                          <a:ea typeface="Arial Unicode MS" panose="020B0604020202020204" pitchFamily="50" charset="-128"/>
                          <a:cs typeface="Arial Unicode MS" panose="020B0604020202020204" pitchFamily="50" charset="-128"/>
                        </a:rPr>
                        <m:t>=</m:t>
                      </m:r>
                      <m:r>
                        <a:rPr lang="en-US" altLang="ja-JP" sz="2800">
                          <a:latin typeface="Cambria Math" panose="02040503050406030204" pitchFamily="18" charset="0"/>
                          <a:ea typeface="Arial Unicode MS" panose="020B0604020202020204" pitchFamily="50" charset="-128"/>
                          <a:cs typeface="Arial Unicode MS" panose="020B0604020202020204" pitchFamily="50" charset="-128"/>
                        </a:rPr>
                        <m:t>16</m:t>
                      </m:r>
                      <m:r>
                        <m:rPr>
                          <m:sty m:val="p"/>
                        </m:rPr>
                        <a:rPr lang="el-GR" altLang="ja-JP" sz="2800" i="1">
                          <a:latin typeface="Cambria Math" panose="02040503050406030204" pitchFamily="18" charset="0"/>
                          <a:ea typeface="Cambria Math" panose="02040503050406030204" pitchFamily="18" charset="0"/>
                          <a:cs typeface="Arial Unicode MS" panose="020B0604020202020204" pitchFamily="50" charset="-128"/>
                        </a:rPr>
                        <m:t>ϵ</m:t>
                      </m:r>
                    </m:oMath>
                  </m:oMathPara>
                </a14:m>
                <a:endParaRPr lang="ja-JP" altLang="en-US" sz="2800" dirty="0">
                  <a:latin typeface="Arial Unicode MS" panose="020B0604020202020204" pitchFamily="50" charset="-128"/>
                  <a:ea typeface="Arial Unicode MS" panose="020B0604020202020204" pitchFamily="50" charset="-128"/>
                  <a:cs typeface="Arial Unicode MS" panose="020B0604020202020204" pitchFamily="50" charset="-128"/>
                </a:endParaRPr>
              </a:p>
              <a:p>
                <a:endParaRPr kumimoji="1"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298948" y="2190974"/>
                <a:ext cx="6360011" cy="5068311"/>
              </a:xfrm>
              <a:prstGeom prst="rect">
                <a:avLst/>
              </a:prstGeom>
              <a:blipFill rotWithShape="0">
                <a:blip r:embed="rId4"/>
                <a:stretch>
                  <a:fillRect l="-3356" t="-216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93690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Discovery of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cosmic microwave background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radiation (CMB)</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685801" y="2807086"/>
                <a:ext cx="5418116" cy="1931168"/>
              </a:xfrm>
            </p:spPr>
            <p:txBody>
              <a:bodyPr>
                <a:normAutofit/>
              </a:bodyPr>
              <a:lstStyle/>
              <a:p>
                <a:r>
                  <a:rPr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This was discovered by </a:t>
                </a:r>
                <a:r>
                  <a:rPr lang="en-US" altLang="ja-JP" sz="2800" dirty="0" err="1" smtClean="0">
                    <a:latin typeface="Arial Unicode MS" panose="020B0604020202020204" pitchFamily="50" charset="-128"/>
                    <a:ea typeface="Arial Unicode MS" panose="020B0604020202020204" pitchFamily="50" charset="-128"/>
                    <a:cs typeface="Arial Unicode MS" panose="020B0604020202020204" pitchFamily="50" charset="-128"/>
                  </a:rPr>
                  <a:t>Penzius</a:t>
                </a:r>
                <a:r>
                  <a:rPr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 and Wilson in 1964.</a:t>
                </a:r>
                <a:endParaRPr lang="en-US" altLang="ja-JP" sz="2800" dirty="0">
                  <a:latin typeface="Arial Unicode MS" panose="020B0604020202020204" pitchFamily="50" charset="-128"/>
                  <a:ea typeface="Arial Unicode MS" panose="020B0604020202020204" pitchFamily="50" charset="-128"/>
                  <a:cs typeface="Arial Unicode MS" panose="020B0604020202020204" pitchFamily="50" charset="-128"/>
                </a:endParaRPr>
              </a:p>
              <a:p>
                <a:r>
                  <a:rPr kumimoji="1"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COBE discovered </a:t>
                </a:r>
                <a14:m>
                  <m:oMath xmlns:m="http://schemas.openxmlformats.org/officeDocument/2006/math">
                    <m:sSup>
                      <m:sSupPr>
                        <m:ctrlPr>
                          <a:rPr kumimoji="1" lang="en-US" altLang="ja-JP" sz="2800" i="1" smtClean="0">
                            <a:latin typeface="Cambria Math" panose="02040503050406030204" pitchFamily="18" charset="0"/>
                            <a:ea typeface="Arial Unicode MS" panose="020B0604020202020204" pitchFamily="50" charset="-128"/>
                            <a:cs typeface="Arial Unicode MS" panose="020B0604020202020204" pitchFamily="50" charset="-128"/>
                          </a:rPr>
                        </m:ctrlPr>
                      </m:sSupPr>
                      <m:e>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10</m:t>
                        </m:r>
                      </m:e>
                      <m:sup>
                        <m:r>
                          <a:rPr kumimoji="1" lang="en-US" altLang="ja-JP" sz="2800" b="0" i="1" smtClean="0">
                            <a:latin typeface="Cambria Math" panose="02040503050406030204" pitchFamily="18" charset="0"/>
                            <a:ea typeface="Arial Unicode MS" panose="020B0604020202020204" pitchFamily="50" charset="-128"/>
                            <a:cs typeface="Arial Unicode MS" panose="020B0604020202020204" pitchFamily="50" charset="-128"/>
                          </a:rPr>
                          <m:t>−5</m:t>
                        </m:r>
                      </m:sup>
                    </m:sSup>
                  </m:oMath>
                </a14:m>
                <a:r>
                  <a:rPr kumimoji="1" lang="ja-JP" altLang="en-US" sz="28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small</a:t>
                </a:r>
                <a:r>
                  <a:rPr kumimoji="1" lang="ja-JP" altLang="en-US" sz="28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perturbation</a:t>
                </a:r>
                <a:r>
                  <a:rPr kumimoji="1" lang="ja-JP" altLang="en-US" sz="28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of the temperature.</a:t>
                </a:r>
                <a:endParaRPr kumimoji="1" lang="ja-JP" altLang="en-US" sz="28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685801" y="2807086"/>
                <a:ext cx="5418116" cy="1931168"/>
              </a:xfrm>
              <a:blipFill rotWithShape="0">
                <a:blip r:embed="rId3"/>
                <a:stretch>
                  <a:fillRect l="-2027" t="-3155" r="-3491" b="-8833"/>
                </a:stretch>
              </a:blipFill>
            </p:spPr>
            <p:txBody>
              <a:bodyPr/>
              <a:lstStyle/>
              <a:p>
                <a:r>
                  <a:rPr lang="ja-JP" altLang="en-US">
                    <a:noFill/>
                  </a:rPr>
                  <a:t> </a:t>
                </a:r>
              </a:p>
            </p:txBody>
          </p:sp>
        </mc:Fallback>
      </mc:AlternateContent>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3917" y="2807086"/>
            <a:ext cx="5557799" cy="3123650"/>
          </a:xfrm>
          <a:prstGeom prst="rect">
            <a:avLst/>
          </a:prstGeom>
        </p:spPr>
      </p:pic>
      <p:sp>
        <p:nvSpPr>
          <p:cNvPr id="6" name="テキスト ボックス 5"/>
          <p:cNvSpPr txBox="1"/>
          <p:nvPr/>
        </p:nvSpPr>
        <p:spPr>
          <a:xfrm>
            <a:off x="6210795" y="6044540"/>
            <a:ext cx="5320145" cy="369332"/>
          </a:xfrm>
          <a:prstGeom prst="rect">
            <a:avLst/>
          </a:prstGeom>
          <a:noFill/>
        </p:spPr>
        <p:txBody>
          <a:bodyPr wrap="square" rtlCol="0">
            <a:spAutoFit/>
          </a:bodyPr>
          <a:lstStyle/>
          <a:p>
            <a:r>
              <a:rPr kumimoji="1" lang="en-US" altLang="ja-JP" dirty="0" smtClean="0"/>
              <a:t>Reference: http</a:t>
            </a:r>
            <a:r>
              <a:rPr kumimoji="1" lang="en-US" altLang="ja-JP" dirty="0"/>
              <a:t>://lambda.gsfc.nasa.gov/product/cobe/</a:t>
            </a:r>
            <a:endParaRPr kumimoji="1" lang="ja-JP" altLang="en-US" dirty="0"/>
          </a:p>
        </p:txBody>
      </p:sp>
    </p:spTree>
    <p:extLst>
      <p:ext uri="{BB962C8B-B14F-4D97-AF65-F5344CB8AC3E}">
        <p14:creationId xmlns:p14="http://schemas.microsoft.com/office/powerpoint/2010/main" val="81807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the</a:t>
            </a:r>
            <a:r>
              <a:rPr kumimoji="1" lang="en-US" altLang="ja-JP" sz="3600" dirty="0" smtClean="0">
                <a:latin typeface="Arial Unicode MS" panose="020B0604020202020204" pitchFamily="50" charset="-128"/>
                <a:ea typeface="Arial Unicode MS" panose="020B0604020202020204" pitchFamily="50" charset="-128"/>
                <a:cs typeface="Arial Unicode MS" panose="020B0604020202020204" pitchFamily="50" charset="-128"/>
              </a:rPr>
              <a:t> power spectrum</a:t>
            </a:r>
            <a:endParaRPr kumimoji="1" lang="ja-JP" altLang="en-US" sz="36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6"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10127" y="2141538"/>
            <a:ext cx="6082770" cy="3649662"/>
          </a:xfrm>
        </p:spPr>
      </p:pic>
      <p:sp>
        <p:nvSpPr>
          <p:cNvPr id="3" name="テキスト ボックス 2"/>
          <p:cNvSpPr txBox="1"/>
          <p:nvPr/>
        </p:nvSpPr>
        <p:spPr>
          <a:xfrm>
            <a:off x="1447375" y="6203525"/>
            <a:ext cx="9727305" cy="523220"/>
          </a:xfrm>
          <a:prstGeom prst="rect">
            <a:avLst/>
          </a:prstGeom>
          <a:noFill/>
        </p:spPr>
        <p:txBody>
          <a:bodyPr wrap="square" rtlCol="0">
            <a:spAutoFit/>
          </a:bodyPr>
          <a:lstStyle/>
          <a:p>
            <a:r>
              <a:rPr kumimoji="1"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The mean values of PLANCK 2015 parameter are assumed</a:t>
            </a:r>
            <a:endParaRPr kumimoji="1" lang="ja-JP" altLang="en-US" sz="28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1203957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a:xfrm>
                <a:off x="685799" y="-471055"/>
                <a:ext cx="10131425" cy="1456267"/>
              </a:xfrm>
            </p:spPr>
            <p:txBody>
              <a:bodyPr/>
              <a:lstStyle/>
              <a:p>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Effects of </a:t>
                </a:r>
                <a14:m>
                  <m:oMath xmlns:m="http://schemas.openxmlformats.org/officeDocument/2006/math">
                    <m:sSub>
                      <m:sSubPr>
                        <m:ctrlPr>
                          <a:rPr lang="en-US" altLang="ja-JP" b="0" i="1" smtClean="0">
                            <a:latin typeface="Cambria Math" panose="02040503050406030204" pitchFamily="18" charset="0"/>
                            <a:ea typeface="Arial Unicode MS" panose="020B0604020202020204" pitchFamily="50" charset="-128"/>
                            <a:cs typeface="Arial Unicode MS" panose="020B0604020202020204" pitchFamily="50" charset="-128"/>
                          </a:rPr>
                        </m:ctrlPr>
                      </m:sSubPr>
                      <m:e>
                        <m:r>
                          <a:rPr lang="en-US" altLang="ja-JP" b="0" i="1" smtClean="0">
                            <a:latin typeface="Cambria Math" panose="02040503050406030204" pitchFamily="18" charset="0"/>
                            <a:ea typeface="Arial Unicode MS" panose="020B0604020202020204" pitchFamily="50" charset="-128"/>
                            <a:cs typeface="Arial Unicode MS" panose="020B0604020202020204" pitchFamily="50" charset="-128"/>
                          </a:rPr>
                          <m:t>𝑛</m:t>
                        </m:r>
                      </m:e>
                      <m:sub>
                        <m:r>
                          <a:rPr lang="en-US" altLang="ja-JP" b="0" i="1" smtClean="0">
                            <a:latin typeface="Cambria Math" panose="02040503050406030204" pitchFamily="18" charset="0"/>
                            <a:ea typeface="Arial Unicode MS" panose="020B0604020202020204" pitchFamily="50" charset="-128"/>
                            <a:cs typeface="Arial Unicode MS" panose="020B0604020202020204" pitchFamily="50" charset="-128"/>
                          </a:rPr>
                          <m:t>𝑠</m:t>
                        </m:r>
                      </m:sub>
                    </m:sSub>
                  </m:oMath>
                </a14:m>
                <a:r>
                  <a:rPr kumimoji="1"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on CMB power spectrum</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xfrm>
                <a:off x="685799" y="-471055"/>
                <a:ext cx="10131425" cy="1456267"/>
              </a:xfrm>
              <a:blipFill rotWithShape="0">
                <a:blip r:embed="rId3"/>
                <a:stretch>
                  <a:fillRect l="-1805" r="-1564"/>
                </a:stretch>
              </a:blipFill>
            </p:spPr>
            <p:txBody>
              <a:bodyPr/>
              <a:lstStyle/>
              <a:p>
                <a:r>
                  <a:rPr lang="ja-JP" altLang="en-US">
                    <a:noFill/>
                  </a:rPr>
                  <a:t> </a:t>
                </a:r>
              </a:p>
            </p:txBody>
          </p:sp>
        </mc:Fallback>
      </mc:AlternateContent>
      <p:pic>
        <p:nvPicPr>
          <p:cNvPr id="4" name="コンテンツ プレースホルダー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83095" y="535901"/>
            <a:ext cx="10536832" cy="6322099"/>
          </a:xfrm>
        </p:spPr>
      </p:pic>
    </p:spTree>
    <p:extLst>
      <p:ext uri="{BB962C8B-B14F-4D97-AF65-F5344CB8AC3E}">
        <p14:creationId xmlns:p14="http://schemas.microsoft.com/office/powerpoint/2010/main" val="819375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a:xfrm>
                <a:off x="685799" y="-506681"/>
                <a:ext cx="10131425" cy="1456267"/>
              </a:xfrm>
            </p:spPr>
            <p:txBody>
              <a:bodyPr/>
              <a:lstStyle/>
              <a:p>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Effects of </a:t>
                </a:r>
                <a14:m>
                  <m:oMath xmlns:m="http://schemas.openxmlformats.org/officeDocument/2006/math">
                    <m:r>
                      <a:rPr lang="en-US" altLang="ja-JP" b="0" i="1" smtClean="0">
                        <a:latin typeface="Cambria Math" panose="02040503050406030204" pitchFamily="18" charset="0"/>
                        <a:ea typeface="Arial Unicode MS" panose="020B0604020202020204" pitchFamily="50" charset="-128"/>
                        <a:cs typeface="Arial Unicode MS" panose="020B0604020202020204" pitchFamily="50" charset="-128"/>
                      </a:rPr>
                      <m:t>𝑟</m:t>
                    </m:r>
                  </m:oMath>
                </a14:m>
                <a:r>
                  <a:rPr kumimoji="1"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on CMB power spectrum</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xfrm>
                <a:off x="685799" y="-506681"/>
                <a:ext cx="10131425" cy="1456267"/>
              </a:xfrm>
              <a:blipFill rotWithShape="0">
                <a:blip r:embed="rId3"/>
                <a:stretch>
                  <a:fillRect l="-1805"/>
                </a:stretch>
              </a:blipFill>
            </p:spPr>
            <p:txBody>
              <a:bodyPr/>
              <a:lstStyle/>
              <a:p>
                <a:r>
                  <a:rPr lang="ja-JP" altLang="en-US">
                    <a:noFill/>
                  </a:rPr>
                  <a:t> </a:t>
                </a:r>
              </a:p>
            </p:txBody>
          </p:sp>
        </mc:Fallback>
      </mc:AlternateContent>
      <p:pic>
        <p:nvPicPr>
          <p:cNvPr id="4" name="コンテンツ プレースホルダー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40586" y="484891"/>
            <a:ext cx="10621849" cy="6373109"/>
          </a:xfrm>
        </p:spPr>
      </p:pic>
    </p:spTree>
    <p:extLst>
      <p:ext uri="{BB962C8B-B14F-4D97-AF65-F5344CB8AC3E}">
        <p14:creationId xmlns:p14="http://schemas.microsoft.com/office/powerpoint/2010/main" val="42135921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天空">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TM03457452[[fn=天空]]</Template>
  <TotalTime>5390</TotalTime>
  <Words>2417</Words>
  <Application>Microsoft Office PowerPoint</Application>
  <PresentationFormat>ワイド画面</PresentationFormat>
  <Paragraphs>252</Paragraphs>
  <Slides>20</Slides>
  <Notes>18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20</vt:i4>
      </vt:variant>
    </vt:vector>
  </HeadingPairs>
  <TitlesOfParts>
    <vt:vector size="27" baseType="lpstr">
      <vt:lpstr>Arial Unicode MS</vt:lpstr>
      <vt:lpstr>ＭＳ Ｐゴシック</vt:lpstr>
      <vt:lpstr>Arial</vt:lpstr>
      <vt:lpstr>Calibri</vt:lpstr>
      <vt:lpstr>Calibri Light</vt:lpstr>
      <vt:lpstr>Cambria Math</vt:lpstr>
      <vt:lpstr>天空</vt:lpstr>
      <vt:lpstr>probing inflation with CMB</vt:lpstr>
      <vt:lpstr>introduction</vt:lpstr>
      <vt:lpstr> inflation</vt:lpstr>
      <vt:lpstr>Density perturbation and  Gravity wave power spectrum</vt:lpstr>
      <vt:lpstr>slow roll inflation</vt:lpstr>
      <vt:lpstr>Discovery of cosmic microwave background radiation (CMB)</vt:lpstr>
      <vt:lpstr>the power spectrum</vt:lpstr>
      <vt:lpstr>Effects of n_s on CMB power spectrum</vt:lpstr>
      <vt:lpstr>Effects of r on CMB power spectrum</vt:lpstr>
      <vt:lpstr>Cosmological parameter</vt:lpstr>
      <vt:lpstr>Fisher matrix for CMB</vt:lpstr>
      <vt:lpstr>PowerPoint プレゼンテーション</vt:lpstr>
      <vt:lpstr>Fisher matrix</vt:lpstr>
      <vt:lpstr>Conclusion and future work</vt:lpstr>
      <vt:lpstr>PowerPoint プレゼンテーション</vt:lpstr>
      <vt:lpstr>PowerPoint プレゼンテーション</vt:lpstr>
      <vt:lpstr>PowerPoint プレゼンテーション</vt:lpstr>
      <vt:lpstr>PowerPoint プレゼンテーション</vt:lpstr>
      <vt:lpstr>polarization</vt:lpstr>
      <vt:lpstr>future experiment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Study of CMB for inflation</dc:title>
  <dc:creator>香月佑己</dc:creator>
  <cp:lastModifiedBy>香月佑己</cp:lastModifiedBy>
  <cp:revision>265</cp:revision>
  <cp:lastPrinted>2015-12-18T05:16:09Z</cp:lastPrinted>
  <dcterms:created xsi:type="dcterms:W3CDTF">2015-12-03T06:15:06Z</dcterms:created>
  <dcterms:modified xsi:type="dcterms:W3CDTF">2015-12-21T06:07:54Z</dcterms:modified>
</cp:coreProperties>
</file>