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57" r:id="rId3"/>
    <p:sldId id="258" r:id="rId4"/>
    <p:sldId id="266" r:id="rId5"/>
    <p:sldId id="259" r:id="rId6"/>
    <p:sldId id="260" r:id="rId7"/>
    <p:sldId id="261" r:id="rId8"/>
    <p:sldId id="262" r:id="rId9"/>
    <p:sldId id="263" r:id="rId10"/>
    <p:sldId id="264" r:id="rId11"/>
    <p:sldId id="265" r:id="rId12"/>
    <p:sldId id="267" r:id="rId13"/>
    <p:sldId id="268" r:id="rId14"/>
    <p:sldId id="270" r:id="rId15"/>
    <p:sldId id="269" r:id="rId16"/>
    <p:sldId id="272" r:id="rId17"/>
    <p:sldId id="273" r:id="rId18"/>
    <p:sldId id="274" r:id="rId19"/>
    <p:sldId id="275" r:id="rId20"/>
    <p:sldId id="276" r:id="rId21"/>
    <p:sldId id="281" r:id="rId22"/>
    <p:sldId id="279" r:id="rId23"/>
    <p:sldId id="277" r:id="rId24"/>
    <p:sldId id="278" r:id="rId25"/>
    <p:sldId id="280" r:id="rId2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3059"/>
  </p:normalViewPr>
  <p:slideViewPr>
    <p:cSldViewPr>
      <p:cViewPr>
        <p:scale>
          <a:sx n="103" d="100"/>
          <a:sy n="103" d="100"/>
        </p:scale>
        <p:origin x="-720"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D26427-62A5-8E4C-AF5C-BC71528F0273}" type="datetimeFigureOut">
              <a:rPr kumimoji="1" lang="ja-JP" altLang="en-US" smtClean="0"/>
              <a:t>2015/12/21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CBF60C-142B-B64E-A2DF-FCDF3182D5D1}" type="slidenum">
              <a:rPr kumimoji="1" lang="ja-JP" altLang="en-US" smtClean="0"/>
              <a:t>‹#›</a:t>
            </a:fld>
            <a:endParaRPr kumimoji="1" lang="ja-JP" altLang="en-US"/>
          </a:p>
        </p:txBody>
      </p:sp>
    </p:spTree>
    <p:extLst>
      <p:ext uri="{BB962C8B-B14F-4D97-AF65-F5344CB8AC3E}">
        <p14:creationId xmlns:p14="http://schemas.microsoft.com/office/powerpoint/2010/main" val="13697751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Hello everyone. My name is </a:t>
            </a:r>
            <a:r>
              <a:rPr kumimoji="1" lang="en-US" altLang="ja-JP" sz="1200" kern="1200" dirty="0" err="1" smtClean="0">
                <a:solidFill>
                  <a:schemeClr val="tx1"/>
                </a:solidFill>
                <a:effectLst/>
                <a:latin typeface="+mn-lt"/>
                <a:ea typeface="+mn-ea"/>
                <a:cs typeface="+mn-cs"/>
              </a:rPr>
              <a:t>Kazutoshi</a:t>
            </a:r>
            <a:r>
              <a:rPr kumimoji="1" lang="en-US" altLang="ja-JP" sz="1200" kern="1200" dirty="0" smtClean="0">
                <a:solidFill>
                  <a:schemeClr val="tx1"/>
                </a:solidFill>
                <a:effectLst/>
                <a:latin typeface="+mn-lt"/>
                <a:ea typeface="+mn-ea"/>
                <a:cs typeface="+mn-cs"/>
              </a:rPr>
              <a:t> Matsumoto from saga university. Let’s start my presentation which theme is “Toward to Neutrino Oscillations in Neutron Star”</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BCBF60C-142B-B64E-A2DF-FCDF3182D5D1}" type="slidenum">
              <a:rPr kumimoji="1" lang="ja-JP" altLang="en-US" smtClean="0"/>
              <a:t>1</a:t>
            </a:fld>
            <a:endParaRPr kumimoji="1" lang="ja-JP" altLang="en-US"/>
          </a:p>
        </p:txBody>
      </p:sp>
    </p:spTree>
    <p:extLst>
      <p:ext uri="{BB962C8B-B14F-4D97-AF65-F5344CB8AC3E}">
        <p14:creationId xmlns:p14="http://schemas.microsoft.com/office/powerpoint/2010/main" val="785947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In the neutrino emissions which happens in neutron star, the most dominant process is these processes, called direct URCA process and modified URCA process. Now, I introduce the difference between this 2 processes.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BCBF60C-142B-B64E-A2DF-FCDF3182D5D1}" type="slidenum">
              <a:rPr kumimoji="1" lang="ja-JP" altLang="en-US" smtClean="0"/>
              <a:t>10</a:t>
            </a:fld>
            <a:endParaRPr kumimoji="1" lang="ja-JP" altLang="en-US"/>
          </a:p>
        </p:txBody>
      </p:sp>
    </p:spTree>
    <p:extLst>
      <p:ext uri="{BB962C8B-B14F-4D97-AF65-F5344CB8AC3E}">
        <p14:creationId xmlns:p14="http://schemas.microsoft.com/office/powerpoint/2010/main" val="992073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Now, for the Direct URCA process, since the neutrino momentum can be neglected, the conservation of momentum establishes that the triangle can be formed as a right picture. But in the neutron star, since the Fermi momentum of neutron is too large, this process is strongly suppressed. Then, we add the </a:t>
            </a:r>
            <a:r>
              <a:rPr kumimoji="1" lang="en-US" altLang="ja-JP" sz="1200" kern="1200" dirty="0" err="1" smtClean="0">
                <a:solidFill>
                  <a:schemeClr val="tx1"/>
                </a:solidFill>
                <a:effectLst/>
                <a:latin typeface="+mn-lt"/>
                <a:ea typeface="+mn-ea"/>
                <a:cs typeface="+mn-cs"/>
              </a:rPr>
              <a:t>nucler</a:t>
            </a:r>
            <a:r>
              <a:rPr kumimoji="1" lang="en-US" altLang="ja-JP" sz="1200" kern="1200" dirty="0" smtClean="0">
                <a:solidFill>
                  <a:schemeClr val="tx1"/>
                </a:solidFill>
                <a:effectLst/>
                <a:latin typeface="+mn-lt"/>
                <a:ea typeface="+mn-ea"/>
                <a:cs typeface="+mn-cs"/>
              </a:rPr>
              <a:t> which plays the role of the compensation of momentum to the both side. This is the modified URCA process. By this process, a large amount neutrino is produced.</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Therefore, this Modified URCA process is a dominant process for the cooling of the neutron star.</a:t>
            </a:r>
            <a:endParaRPr kumimoji="1" lang="ja-JP" altLang="ja-JP" sz="1200" kern="1200" dirty="0" smtClean="0">
              <a:solidFill>
                <a:schemeClr val="tx1"/>
              </a:solidFill>
              <a:effectLst/>
              <a:latin typeface="+mn-lt"/>
              <a:ea typeface="+mn-ea"/>
              <a:cs typeface="+mn-cs"/>
            </a:endParaRPr>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8BCBF60C-142B-B64E-A2DF-FCDF3182D5D1}" type="slidenum">
              <a:rPr kumimoji="1" lang="ja-JP" altLang="en-US" smtClean="0"/>
              <a:t>11</a:t>
            </a:fld>
            <a:endParaRPr kumimoji="1" lang="ja-JP" altLang="en-US"/>
          </a:p>
        </p:txBody>
      </p:sp>
    </p:spTree>
    <p:extLst>
      <p:ext uri="{BB962C8B-B14F-4D97-AF65-F5344CB8AC3E}">
        <p14:creationId xmlns:p14="http://schemas.microsoft.com/office/powerpoint/2010/main" val="1505540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To find the neutrino oscillation in neutron star, we have to understand better the neutrino quantum state in matter. In this section, we consider the neutrino quantum states in back ground matter by solving the corresponding Dirac equation. It should be noted, we will consider, based on the thesis of Mr. </a:t>
            </a:r>
            <a:r>
              <a:rPr kumimoji="1" lang="en-US" altLang="ja-JP" sz="1200" kern="1200" dirty="0" err="1" smtClean="0">
                <a:solidFill>
                  <a:schemeClr val="tx1"/>
                </a:solidFill>
                <a:effectLst/>
                <a:latin typeface="+mn-lt"/>
                <a:ea typeface="+mn-ea"/>
                <a:cs typeface="+mn-cs"/>
              </a:rPr>
              <a:t>Studenikin</a:t>
            </a:r>
            <a:r>
              <a:rPr kumimoji="1" lang="en-US" altLang="ja-JP" sz="1200" kern="1200" dirty="0" smtClean="0">
                <a:solidFill>
                  <a:schemeClr val="tx1"/>
                </a:solidFill>
                <a:effectLst/>
                <a:latin typeface="+mn-lt"/>
                <a:ea typeface="+mn-ea"/>
                <a:cs typeface="+mn-cs"/>
              </a:rPr>
              <a:t> from here.</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BCBF60C-142B-B64E-A2DF-FCDF3182D5D1}" type="slidenum">
              <a:rPr kumimoji="1" lang="ja-JP" altLang="en-US" smtClean="0"/>
              <a:t>12</a:t>
            </a:fld>
            <a:endParaRPr kumimoji="1" lang="ja-JP" altLang="en-US"/>
          </a:p>
        </p:txBody>
      </p:sp>
    </p:spTree>
    <p:extLst>
      <p:ext uri="{BB962C8B-B14F-4D97-AF65-F5344CB8AC3E}">
        <p14:creationId xmlns:p14="http://schemas.microsoft.com/office/powerpoint/2010/main" val="314961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To find the neutrino quantum states moving in matter, we introduce the modified Dirac equation which accounts for the interaction between the neutrino and the background matter. Adding the </a:t>
            </a:r>
            <a:r>
              <a:rPr kumimoji="1" lang="en-US" altLang="ja-JP" sz="1200" kern="1200" dirty="0" err="1" smtClean="0">
                <a:solidFill>
                  <a:schemeClr val="tx1"/>
                </a:solidFill>
                <a:effectLst/>
                <a:latin typeface="+mn-lt"/>
                <a:ea typeface="+mn-ea"/>
                <a:cs typeface="+mn-cs"/>
              </a:rPr>
              <a:t>Lagrangian</a:t>
            </a:r>
            <a:r>
              <a:rPr kumimoji="1" lang="en-US" altLang="ja-JP" sz="1200" kern="1200" dirty="0" smtClean="0">
                <a:solidFill>
                  <a:schemeClr val="tx1"/>
                </a:solidFill>
                <a:effectLst/>
                <a:latin typeface="+mn-lt"/>
                <a:ea typeface="+mn-ea"/>
                <a:cs typeface="+mn-cs"/>
              </a:rPr>
              <a:t> into usually form, we can derive the modified Dirac equation. This is the most general form of the equation for the neutrino wave function in background matter.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8BCBF60C-142B-B64E-A2DF-FCDF3182D5D1}" type="slidenum">
              <a:rPr kumimoji="1" lang="ja-JP" altLang="en-US" smtClean="0"/>
              <a:t>13</a:t>
            </a:fld>
            <a:endParaRPr kumimoji="1" lang="ja-JP" altLang="en-US"/>
          </a:p>
        </p:txBody>
      </p:sp>
    </p:spTree>
    <p:extLst>
      <p:ext uri="{BB962C8B-B14F-4D97-AF65-F5344CB8AC3E}">
        <p14:creationId xmlns:p14="http://schemas.microsoft.com/office/powerpoint/2010/main" val="1164346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Here, I and Q are respectively values of the </a:t>
            </a:r>
            <a:r>
              <a:rPr kumimoji="1" lang="en-US" altLang="ja-JP" sz="1200" kern="1200" dirty="0" err="1" smtClean="0">
                <a:solidFill>
                  <a:schemeClr val="tx1"/>
                </a:solidFill>
                <a:effectLst/>
                <a:latin typeface="+mn-lt"/>
                <a:ea typeface="+mn-ea"/>
                <a:cs typeface="+mn-cs"/>
              </a:rPr>
              <a:t>isospin</a:t>
            </a:r>
            <a:r>
              <a:rPr kumimoji="1" lang="en-US" altLang="ja-JP" sz="1200" kern="1200" dirty="0" smtClean="0">
                <a:solidFill>
                  <a:schemeClr val="tx1"/>
                </a:solidFill>
                <a:effectLst/>
                <a:latin typeface="+mn-lt"/>
                <a:ea typeface="+mn-ea"/>
                <a:cs typeface="+mn-cs"/>
              </a:rPr>
              <a:t> third components and the electric charges of matter particles. J and lambda are respectively corresponding currents and polarization vectors.</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8BCBF60C-142B-B64E-A2DF-FCDF3182D5D1}" type="slidenum">
              <a:rPr kumimoji="1" lang="ja-JP" altLang="en-US" smtClean="0"/>
              <a:t>14</a:t>
            </a:fld>
            <a:endParaRPr kumimoji="1" lang="ja-JP" altLang="en-US"/>
          </a:p>
        </p:txBody>
      </p:sp>
    </p:spTree>
    <p:extLst>
      <p:ext uri="{BB962C8B-B14F-4D97-AF65-F5344CB8AC3E}">
        <p14:creationId xmlns:p14="http://schemas.microsoft.com/office/powerpoint/2010/main" val="1416121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Slide15, 16</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Now, we consider the case when the background mater is composed of electrons and no electromagnetic field. And suppose that the matter is </a:t>
            </a:r>
            <a:r>
              <a:rPr kumimoji="1" lang="en-US" altLang="ja-JP" sz="1200" kern="1200" dirty="0" err="1" smtClean="0">
                <a:solidFill>
                  <a:schemeClr val="tx1"/>
                </a:solidFill>
                <a:effectLst/>
                <a:latin typeface="+mn-lt"/>
                <a:ea typeface="+mn-ea"/>
                <a:cs typeface="+mn-cs"/>
              </a:rPr>
              <a:t>unpolarized</a:t>
            </a:r>
            <a:r>
              <a:rPr kumimoji="1" lang="en-US" altLang="ja-JP" sz="1200" kern="1200" dirty="0" smtClean="0">
                <a:solidFill>
                  <a:schemeClr val="tx1"/>
                </a:solidFill>
                <a:effectLst/>
                <a:latin typeface="+mn-lt"/>
                <a:ea typeface="+mn-ea"/>
                <a:cs typeface="+mn-cs"/>
              </a:rPr>
              <a:t>. Therefore, since lambda is 0, the form of f is determined. Then, since for the stationary states of the neutrino is given by this form, we can solve the Modified Dirac equation for the neutrino energies, </a:t>
            </a:r>
          </a:p>
          <a:p>
            <a:r>
              <a:rPr kumimoji="1" lang="en-US" altLang="ja-JP" sz="1200" kern="1200" dirty="0" smtClean="0">
                <a:solidFill>
                  <a:schemeClr val="tx1"/>
                </a:solidFill>
                <a:effectLst/>
                <a:latin typeface="+mn-lt"/>
                <a:ea typeface="+mn-ea"/>
                <a:cs typeface="+mn-cs"/>
              </a:rPr>
              <a:t>where, alpha is the density of matter. if alpha is 0, the energies become the value of vacuum. Then, the values s specify the two neutrino </a:t>
            </a:r>
            <a:r>
              <a:rPr kumimoji="1" lang="en-US" altLang="ja-JP" sz="1200" kern="1200" dirty="0" err="1" smtClean="0">
                <a:solidFill>
                  <a:schemeClr val="tx1"/>
                </a:solidFill>
                <a:effectLst/>
                <a:latin typeface="+mn-lt"/>
                <a:ea typeface="+mn-ea"/>
                <a:cs typeface="+mn-cs"/>
              </a:rPr>
              <a:t>helicity</a:t>
            </a:r>
            <a:r>
              <a:rPr kumimoji="1" lang="en-US" altLang="ja-JP" sz="1200" kern="1200" dirty="0" smtClean="0">
                <a:solidFill>
                  <a:schemeClr val="tx1"/>
                </a:solidFill>
                <a:effectLst/>
                <a:latin typeface="+mn-lt"/>
                <a:ea typeface="+mn-ea"/>
                <a:cs typeface="+mn-cs"/>
              </a:rPr>
              <a:t> states, and epsilon splits the solutions into the two branches that in the limit of the vanishing matter density, reproduce the positive and negative frequency solutions, respectively.</a:t>
            </a:r>
            <a:endParaRPr kumimoji="1" lang="ja-JP" altLang="ja-JP" sz="1200" kern="1200" dirty="0" smtClean="0">
              <a:solidFill>
                <a:schemeClr val="tx1"/>
              </a:solidFill>
              <a:effectLst/>
              <a:latin typeface="+mn-lt"/>
              <a:ea typeface="+mn-ea"/>
              <a:cs typeface="+mn-cs"/>
            </a:endParaRPr>
          </a:p>
          <a:p>
            <a:pPr marL="0" indent="0">
              <a:buNone/>
            </a:pPr>
            <a:r>
              <a:rPr kumimoji="1" lang="en-US" altLang="ja-JP" dirty="0" smtClean="0"/>
              <a:t> </a:t>
            </a:r>
          </a:p>
        </p:txBody>
      </p:sp>
      <p:sp>
        <p:nvSpPr>
          <p:cNvPr id="4" name="スライド番号プレースホルダー 3"/>
          <p:cNvSpPr>
            <a:spLocks noGrp="1"/>
          </p:cNvSpPr>
          <p:nvPr>
            <p:ph type="sldNum" sz="quarter" idx="10"/>
          </p:nvPr>
        </p:nvSpPr>
        <p:spPr/>
        <p:txBody>
          <a:bodyPr/>
          <a:lstStyle/>
          <a:p>
            <a:fld id="{8BCBF60C-142B-B64E-A2DF-FCDF3182D5D1}" type="slidenum">
              <a:rPr kumimoji="1" lang="ja-JP" altLang="en-US" smtClean="0"/>
              <a:t>15</a:t>
            </a:fld>
            <a:endParaRPr kumimoji="1" lang="ja-JP" altLang="en-US"/>
          </a:p>
        </p:txBody>
      </p:sp>
    </p:spTree>
    <p:extLst>
      <p:ext uri="{BB962C8B-B14F-4D97-AF65-F5344CB8AC3E}">
        <p14:creationId xmlns:p14="http://schemas.microsoft.com/office/powerpoint/2010/main" val="1064532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The expression of neutrino energy in matter implies that interesting phenomenon happens at the surface between vacuum and matter. the energy-gap at vacuum and matter is deviated. If this condition is satisfied, there is no energy-gap overlapping as right figure. Consider such a situation, when the neutrino in vacuum enter into matter, since the neutrino can not enter in the energy-gap region, the neutrino is reflected at boundary surface. Similarly, the anti-neutrino in matter is trapping by the matter. Further, at the area where the energy regions are overlapping, neutrino-anti-neutrino pair annihilation or creation may occur.</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neutrino-antineutrino pair creation can be interpreted as a process a particle state appearance in the positive energy region accompanied by appearance of the hole state in the negative energy sea. This phenomenon is similar to the spontaneous electron-positron pair creation.</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BCBF60C-142B-B64E-A2DF-FCDF3182D5D1}" type="slidenum">
              <a:rPr kumimoji="1" lang="ja-JP" altLang="en-US" smtClean="0"/>
              <a:t>17</a:t>
            </a:fld>
            <a:endParaRPr kumimoji="1" lang="ja-JP" altLang="en-US"/>
          </a:p>
        </p:txBody>
      </p:sp>
    </p:spTree>
    <p:extLst>
      <p:ext uri="{BB962C8B-B14F-4D97-AF65-F5344CB8AC3E}">
        <p14:creationId xmlns:p14="http://schemas.microsoft.com/office/powerpoint/2010/main" val="2068319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Next we consider the case when neutrino is propagating in a rotating medium of constant density.</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Now, suppose that a neutrino is propagating perpendicular to uniformly rotating matter composed of neutron. This situation can be considered for modelling of neutrino propagation inside a rotating neutron star. Changing the matter potential f and solving the correspond Modified Dirac equation, we can derive the neutrino energy spectrum which interested situation. The energy depends on the neutrino momentum component p3 along the rotation axis of matter, and quantum number N that determines the magnitude of the neutrino momentum in the orthogonal place.</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BCBF60C-142B-B64E-A2DF-FCDF3182D5D1}" type="slidenum">
              <a:rPr kumimoji="1" lang="ja-JP" altLang="en-US" smtClean="0"/>
              <a:t>18</a:t>
            </a:fld>
            <a:endParaRPr kumimoji="1" lang="ja-JP" altLang="en-US"/>
          </a:p>
        </p:txBody>
      </p:sp>
    </p:spTree>
    <p:extLst>
      <p:ext uri="{BB962C8B-B14F-4D97-AF65-F5344CB8AC3E}">
        <p14:creationId xmlns:p14="http://schemas.microsoft.com/office/powerpoint/2010/main" val="479521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Until now, we considered the case that there is no electromagnetic field using Modified Dirac equation. Now we consider the case that the constant electromagnetic field is exist and neutrino interacts with matter using Modified Dirac-Pauli equation.</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BCBF60C-142B-B64E-A2DF-FCDF3182D5D1}" type="slidenum">
              <a:rPr kumimoji="1" lang="ja-JP" altLang="en-US" smtClean="0"/>
              <a:t>19</a:t>
            </a:fld>
            <a:endParaRPr kumimoji="1" lang="ja-JP" altLang="en-US"/>
          </a:p>
        </p:txBody>
      </p:sp>
    </p:spTree>
    <p:extLst>
      <p:ext uri="{BB962C8B-B14F-4D97-AF65-F5344CB8AC3E}">
        <p14:creationId xmlns:p14="http://schemas.microsoft.com/office/powerpoint/2010/main" val="1152015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Now, we consider the case of an </a:t>
            </a:r>
            <a:r>
              <a:rPr kumimoji="1" lang="en-US" altLang="ja-JP" sz="1200" kern="1200" dirty="0" err="1" smtClean="0">
                <a:solidFill>
                  <a:schemeClr val="tx1"/>
                </a:solidFill>
                <a:effectLst/>
                <a:latin typeface="+mn-lt"/>
                <a:ea typeface="+mn-ea"/>
                <a:cs typeface="+mn-cs"/>
              </a:rPr>
              <a:t>unpolarized</a:t>
            </a:r>
            <a:r>
              <a:rPr kumimoji="1" lang="en-US" altLang="ja-JP" sz="1200" kern="1200" dirty="0" smtClean="0">
                <a:solidFill>
                  <a:schemeClr val="tx1"/>
                </a:solidFill>
                <a:effectLst/>
                <a:latin typeface="+mn-lt"/>
                <a:ea typeface="+mn-ea"/>
                <a:cs typeface="+mn-cs"/>
              </a:rPr>
              <a:t> matter composed of only electrons. In this case, since G becomes the form like this, we can derive the neutrino energy spectrum.</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BCBF60C-142B-B64E-A2DF-FCDF3182D5D1}" type="slidenum">
              <a:rPr kumimoji="1" lang="ja-JP" altLang="en-US" smtClean="0"/>
              <a:t>20</a:t>
            </a:fld>
            <a:endParaRPr kumimoji="1" lang="ja-JP" altLang="en-US"/>
          </a:p>
        </p:txBody>
      </p:sp>
    </p:spTree>
    <p:extLst>
      <p:ext uri="{BB962C8B-B14F-4D97-AF65-F5344CB8AC3E}">
        <p14:creationId xmlns:p14="http://schemas.microsoft.com/office/powerpoint/2010/main" val="2145317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In section 1, I introduce properties of a neutron star and its interesting </a:t>
            </a:r>
            <a:r>
              <a:rPr kumimoji="1" lang="en-US" altLang="ja-JP" sz="1200" kern="1200" dirty="0" smtClean="0">
                <a:solidFill>
                  <a:schemeClr val="tx1"/>
                </a:solidFill>
                <a:effectLst/>
                <a:latin typeface="+mn-lt"/>
                <a:ea typeface="+mn-ea"/>
                <a:cs typeface="+mn-cs"/>
              </a:rPr>
              <a:t>phenomena. </a:t>
            </a:r>
            <a:r>
              <a:rPr kumimoji="1" lang="en-US" altLang="ja-JP" sz="1200" kern="1200" dirty="0" smtClean="0">
                <a:solidFill>
                  <a:schemeClr val="tx1"/>
                </a:solidFill>
                <a:effectLst/>
                <a:latin typeface="+mn-lt"/>
                <a:ea typeface="+mn-ea"/>
                <a:cs typeface="+mn-cs"/>
              </a:rPr>
              <a:t>Among them, I focus on a characteristic phenomenon that is thermal evolution of the star.</a:t>
            </a:r>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In section 2, we consider the neutrino emissions which is a dominant process for a cooling of a neutron star. In section 3, we derive the energy spectrum of a neutrino in the background matter by solving the corresponding Dirac equation and discuss its properties. In section 4, I introduce the conclusion and the future out look.</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BCBF60C-142B-B64E-A2DF-FCDF3182D5D1}" type="slidenum">
              <a:rPr kumimoji="1" lang="ja-JP" altLang="en-US" smtClean="0"/>
              <a:t>2</a:t>
            </a:fld>
            <a:endParaRPr kumimoji="1" lang="ja-JP" altLang="en-US"/>
          </a:p>
        </p:txBody>
      </p:sp>
    </p:spTree>
    <p:extLst>
      <p:ext uri="{BB962C8B-B14F-4D97-AF65-F5344CB8AC3E}">
        <p14:creationId xmlns:p14="http://schemas.microsoft.com/office/powerpoint/2010/main" val="72015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 I introduce</a:t>
            </a:r>
            <a:r>
              <a:rPr kumimoji="1" lang="en-US" altLang="ja-JP" baseline="0" dirty="0" smtClean="0"/>
              <a:t> neutrino oscillation. As this figure, since neutrino propagates in the state of superposition of waves, neutrino can be observed to vary depending on the distance.</a:t>
            </a:r>
            <a:endParaRPr kumimoji="1" lang="ja-JP" altLang="en-US" dirty="0"/>
          </a:p>
        </p:txBody>
      </p:sp>
      <p:sp>
        <p:nvSpPr>
          <p:cNvPr id="4" name="スライド番号プレースホルダー 3"/>
          <p:cNvSpPr>
            <a:spLocks noGrp="1"/>
          </p:cNvSpPr>
          <p:nvPr>
            <p:ph type="sldNum" sz="quarter" idx="10"/>
          </p:nvPr>
        </p:nvSpPr>
        <p:spPr/>
        <p:txBody>
          <a:bodyPr/>
          <a:lstStyle/>
          <a:p>
            <a:fld id="{8BCBF60C-142B-B64E-A2DF-FCDF3182D5D1}" type="slidenum">
              <a:rPr kumimoji="1" lang="ja-JP" altLang="en-US" smtClean="0"/>
              <a:t>21</a:t>
            </a:fld>
            <a:endParaRPr kumimoji="1" lang="ja-JP" altLang="en-US"/>
          </a:p>
        </p:txBody>
      </p:sp>
    </p:spTree>
    <p:extLst>
      <p:ext uri="{BB962C8B-B14F-4D97-AF65-F5344CB8AC3E}">
        <p14:creationId xmlns:p14="http://schemas.microsoft.com/office/powerpoint/2010/main" val="1733887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Next, I introduce the neutrino spin oscillations in non-moving matter being under influence of an arbitrary constant magnetic field. In adiabatic approximation the probability of the oscillations can be written in this form.</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BCBF60C-142B-B64E-A2DF-FCDF3182D5D1}" type="slidenum">
              <a:rPr kumimoji="1" lang="ja-JP" altLang="en-US" smtClean="0"/>
              <a:t>22</a:t>
            </a:fld>
            <a:endParaRPr kumimoji="1" lang="ja-JP" altLang="en-US"/>
          </a:p>
        </p:txBody>
      </p:sp>
    </p:spTree>
    <p:extLst>
      <p:ext uri="{BB962C8B-B14F-4D97-AF65-F5344CB8AC3E}">
        <p14:creationId xmlns:p14="http://schemas.microsoft.com/office/powerpoint/2010/main" val="873937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Finally, I introduce the conclusion and problems.</a:t>
            </a:r>
            <a:endParaRPr kumimoji="1" lang="ja-JP" altLang="en-US" dirty="0"/>
          </a:p>
        </p:txBody>
      </p:sp>
      <p:sp>
        <p:nvSpPr>
          <p:cNvPr id="4" name="スライド番号プレースホルダー 3"/>
          <p:cNvSpPr>
            <a:spLocks noGrp="1"/>
          </p:cNvSpPr>
          <p:nvPr>
            <p:ph type="sldNum" sz="quarter" idx="10"/>
          </p:nvPr>
        </p:nvSpPr>
        <p:spPr/>
        <p:txBody>
          <a:bodyPr/>
          <a:lstStyle/>
          <a:p>
            <a:fld id="{8BCBF60C-142B-B64E-A2DF-FCDF3182D5D1}" type="slidenum">
              <a:rPr kumimoji="1" lang="ja-JP" altLang="en-US" smtClean="0"/>
              <a:t>23</a:t>
            </a:fld>
            <a:endParaRPr kumimoji="1" lang="ja-JP" altLang="en-US"/>
          </a:p>
        </p:txBody>
      </p:sp>
    </p:spTree>
    <p:extLst>
      <p:ext uri="{BB962C8B-B14F-4D97-AF65-F5344CB8AC3E}">
        <p14:creationId xmlns:p14="http://schemas.microsoft.com/office/powerpoint/2010/main" val="1061958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since we have considered the neutrino quantum states for some situations, I apply this result to neutron star, to find the neutrino quantum state in neutron star.</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since goal of my research is to understand the neutrino oscillations in neutron star, I study the fundamental knowledge for the neutrino oscillation and apply it to neutron star. </a:t>
            </a:r>
            <a:endParaRPr kumimoji="1" lang="ja-JP" altLang="en-US" dirty="0"/>
          </a:p>
        </p:txBody>
      </p:sp>
      <p:sp>
        <p:nvSpPr>
          <p:cNvPr id="4" name="スライド番号プレースホルダー 3"/>
          <p:cNvSpPr>
            <a:spLocks noGrp="1"/>
          </p:cNvSpPr>
          <p:nvPr>
            <p:ph type="sldNum" sz="quarter" idx="10"/>
          </p:nvPr>
        </p:nvSpPr>
        <p:spPr/>
        <p:txBody>
          <a:bodyPr/>
          <a:lstStyle/>
          <a:p>
            <a:fld id="{8BCBF60C-142B-B64E-A2DF-FCDF3182D5D1}" type="slidenum">
              <a:rPr kumimoji="1" lang="ja-JP" altLang="en-US" smtClean="0"/>
              <a:t>24</a:t>
            </a:fld>
            <a:endParaRPr kumimoji="1" lang="ja-JP" altLang="en-US"/>
          </a:p>
        </p:txBody>
      </p:sp>
    </p:spTree>
    <p:extLst>
      <p:ext uri="{BB962C8B-B14F-4D97-AF65-F5344CB8AC3E}">
        <p14:creationId xmlns:p14="http://schemas.microsoft.com/office/powerpoint/2010/main" val="1209241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My presentation is that is all. Thank you for your attention.</a:t>
            </a:r>
            <a:endParaRPr kumimoji="1" lang="ja-JP" altLang="ja-JP" sz="1200" kern="1200" smtClean="0">
              <a:solidFill>
                <a:schemeClr val="tx1"/>
              </a:solidFill>
              <a:effectLst/>
              <a:latin typeface="+mn-lt"/>
              <a:ea typeface="+mn-ea"/>
              <a:cs typeface="+mn-cs"/>
            </a:endParaRPr>
          </a:p>
          <a:p>
            <a:endParaRPr kumimoji="1" lang="ja-JP" altLang="en-US"/>
          </a:p>
        </p:txBody>
      </p:sp>
      <p:sp>
        <p:nvSpPr>
          <p:cNvPr id="4" name="スライド番号プレースホルダー 3"/>
          <p:cNvSpPr>
            <a:spLocks noGrp="1"/>
          </p:cNvSpPr>
          <p:nvPr>
            <p:ph type="sldNum" sz="quarter" idx="10"/>
          </p:nvPr>
        </p:nvSpPr>
        <p:spPr/>
        <p:txBody>
          <a:bodyPr/>
          <a:lstStyle/>
          <a:p>
            <a:fld id="{8BCBF60C-142B-B64E-A2DF-FCDF3182D5D1}" type="slidenum">
              <a:rPr kumimoji="1" lang="ja-JP" altLang="en-US" smtClean="0"/>
              <a:t>25</a:t>
            </a:fld>
            <a:endParaRPr kumimoji="1" lang="ja-JP" altLang="en-US"/>
          </a:p>
        </p:txBody>
      </p:sp>
    </p:spTree>
    <p:extLst>
      <p:ext uri="{BB962C8B-B14F-4D97-AF65-F5344CB8AC3E}">
        <p14:creationId xmlns:p14="http://schemas.microsoft.com/office/powerpoint/2010/main" val="1146448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First, I introduce a neutron star and its characteristic internal structure and interesting physical phenomena.</a:t>
            </a:r>
            <a:endParaRPr kumimoji="1" lang="ja-JP" altLang="ja-JP" sz="1200" kern="1200" dirty="0" smtClean="0">
              <a:solidFill>
                <a:schemeClr val="tx1"/>
              </a:solidFill>
              <a:effectLst/>
              <a:latin typeface="+mn-lt"/>
              <a:ea typeface="+mn-ea"/>
              <a:cs typeface="+mn-cs"/>
            </a:endParaRPr>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8BCBF60C-142B-B64E-A2DF-FCDF3182D5D1}" type="slidenum">
              <a:rPr kumimoji="1" lang="ja-JP" altLang="en-US" smtClean="0"/>
              <a:t>3</a:t>
            </a:fld>
            <a:endParaRPr kumimoji="1" lang="ja-JP" altLang="en-US"/>
          </a:p>
        </p:txBody>
      </p:sp>
    </p:spTree>
    <p:extLst>
      <p:ext uri="{BB962C8B-B14F-4D97-AF65-F5344CB8AC3E}">
        <p14:creationId xmlns:p14="http://schemas.microsoft.com/office/powerpoint/2010/main" val="798250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Neutron star is the dense star to the next black hole in the nature, and its density is 1000 billions kilograms per one sugar cube. Understanding this unique object that actually exist physically, it is believed to lead to new discoveries.</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BCBF60C-142B-B64E-A2DF-FCDF3182D5D1}" type="slidenum">
              <a:rPr kumimoji="1" lang="ja-JP" altLang="en-US" smtClean="0"/>
              <a:t>4</a:t>
            </a:fld>
            <a:endParaRPr kumimoji="1" lang="ja-JP" altLang="en-US"/>
          </a:p>
        </p:txBody>
      </p:sp>
    </p:spTree>
    <p:extLst>
      <p:ext uri="{BB962C8B-B14F-4D97-AF65-F5344CB8AC3E}">
        <p14:creationId xmlns:p14="http://schemas.microsoft.com/office/powerpoint/2010/main" val="1164062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Next, I introduce the situations when the compact stars birth. When the stars finish life, sometimes compact star is born by supernova explosion. Star changes the appearance after the explosion, depending on the mass that had before the explosion. If the star has almost same the solar mass, the star becomes a white dwarf which supports own gravity by the electron degeneracy pressure. If the star has 8 to 30 times the solar mass, the star becomes a neutron star, and if the star has more mass, the star becomes a black hole collapsed due to its own gravity.</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BCBF60C-142B-B64E-A2DF-FCDF3182D5D1}" type="slidenum">
              <a:rPr kumimoji="1" lang="ja-JP" altLang="en-US" smtClean="0"/>
              <a:t>5</a:t>
            </a:fld>
            <a:endParaRPr kumimoji="1" lang="ja-JP" altLang="en-US"/>
          </a:p>
        </p:txBody>
      </p:sp>
    </p:spTree>
    <p:extLst>
      <p:ext uri="{BB962C8B-B14F-4D97-AF65-F5344CB8AC3E}">
        <p14:creationId xmlns:p14="http://schemas.microsoft.com/office/powerpoint/2010/main" val="2002462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The structure inside the neutron star is like an onion. And its internal density is so higher toward to the center of the star. Inside the star, it is expected that the proton superconductivity, neutron </a:t>
            </a:r>
            <a:r>
              <a:rPr kumimoji="1" lang="en-US" altLang="ja-JP" sz="1200" kern="1200" dirty="0" err="1" smtClean="0">
                <a:solidFill>
                  <a:schemeClr val="tx1"/>
                </a:solidFill>
                <a:effectLst/>
                <a:latin typeface="+mn-lt"/>
                <a:ea typeface="+mn-ea"/>
                <a:cs typeface="+mn-cs"/>
              </a:rPr>
              <a:t>superfluidity</a:t>
            </a:r>
            <a:r>
              <a:rPr kumimoji="1" lang="en-US" altLang="ja-JP" sz="1200" kern="1200" dirty="0" smtClean="0">
                <a:solidFill>
                  <a:schemeClr val="tx1"/>
                </a:solidFill>
                <a:effectLst/>
                <a:latin typeface="+mn-lt"/>
                <a:ea typeface="+mn-ea"/>
                <a:cs typeface="+mn-cs"/>
              </a:rPr>
              <a:t> is happening, and the center region of the star, it is believed that the quark-gluon plasma is happening, but the truth nobody knows.</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BCBF60C-142B-B64E-A2DF-FCDF3182D5D1}" type="slidenum">
              <a:rPr kumimoji="1" lang="ja-JP" altLang="en-US" smtClean="0"/>
              <a:t>6</a:t>
            </a:fld>
            <a:endParaRPr kumimoji="1" lang="ja-JP" altLang="en-US"/>
          </a:p>
        </p:txBody>
      </p:sp>
    </p:spTree>
    <p:extLst>
      <p:ext uri="{BB962C8B-B14F-4D97-AF65-F5344CB8AC3E}">
        <p14:creationId xmlns:p14="http://schemas.microsoft.com/office/powerpoint/2010/main" val="547982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Next, I introduce the thermal evolution of neutron star. Since the order of the center temperature is 10 to the power of 12K, neutron star is a very high temperature immediately after birth. But from after born, neutron star falls its order of temperature 1to 2 order in 1 day by emits a large amount of neutrinos. For the cooling process, neutrino emission is dominant in the initial. Then, the black body radiation which almost same the surface temperature of neutron star relative increase due to the decrease of neutrino emissions. When after 10  thousands to 100 thousands years, the black body radiation becomes dominant process for cooling of the neutron star. Since it is meaningful that understanding better the neutrino emission for the thermal evolution of neutron star, so the next chapter, we focus on the neutrino.</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BCBF60C-142B-B64E-A2DF-FCDF3182D5D1}" type="slidenum">
              <a:rPr kumimoji="1" lang="ja-JP" altLang="en-US" smtClean="0"/>
              <a:t>7</a:t>
            </a:fld>
            <a:endParaRPr kumimoji="1" lang="ja-JP" altLang="en-US"/>
          </a:p>
        </p:txBody>
      </p:sp>
    </p:spTree>
    <p:extLst>
      <p:ext uri="{BB962C8B-B14F-4D97-AF65-F5344CB8AC3E}">
        <p14:creationId xmlns:p14="http://schemas.microsoft.com/office/powerpoint/2010/main" val="1508439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In this section, I introduce the properties of neutrino and the dominant neutrino production processes for the cooling of the neutron star.</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BCBF60C-142B-B64E-A2DF-FCDF3182D5D1}" type="slidenum">
              <a:rPr kumimoji="1" lang="ja-JP" altLang="en-US" smtClean="0"/>
              <a:t>8</a:t>
            </a:fld>
            <a:endParaRPr kumimoji="1" lang="ja-JP" altLang="en-US"/>
          </a:p>
        </p:txBody>
      </p:sp>
    </p:spTree>
    <p:extLst>
      <p:ext uri="{BB962C8B-B14F-4D97-AF65-F5344CB8AC3E}">
        <p14:creationId xmlns:p14="http://schemas.microsoft.com/office/powerpoint/2010/main" val="654203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Neutrino is a neutral lepton and has 1/2 spins, no electric charge. Then neutrino corresponding electron, </a:t>
            </a:r>
            <a:r>
              <a:rPr kumimoji="1" lang="en-US" altLang="ja-JP" sz="1200" kern="1200" dirty="0" err="1" smtClean="0">
                <a:solidFill>
                  <a:schemeClr val="tx1"/>
                </a:solidFill>
                <a:effectLst/>
                <a:latin typeface="+mn-lt"/>
                <a:ea typeface="+mn-ea"/>
                <a:cs typeface="+mn-cs"/>
              </a:rPr>
              <a:t>muon</a:t>
            </a:r>
            <a:r>
              <a:rPr kumimoji="1" lang="en-US" altLang="ja-JP" sz="1200" kern="1200" dirty="0" smtClean="0">
                <a:solidFill>
                  <a:schemeClr val="tx1"/>
                </a:solidFill>
                <a:effectLst/>
                <a:latin typeface="+mn-lt"/>
                <a:ea typeface="+mn-ea"/>
                <a:cs typeface="+mn-cs"/>
              </a:rPr>
              <a:t>, and </a:t>
            </a:r>
            <a:r>
              <a:rPr kumimoji="1" lang="en-US" altLang="ja-JP" sz="1200" kern="1200" dirty="0" err="1" smtClean="0">
                <a:solidFill>
                  <a:schemeClr val="tx1"/>
                </a:solidFill>
                <a:effectLst/>
                <a:latin typeface="+mn-lt"/>
                <a:ea typeface="+mn-ea"/>
                <a:cs typeface="+mn-cs"/>
              </a:rPr>
              <a:t>tauon</a:t>
            </a:r>
            <a:r>
              <a:rPr kumimoji="1" lang="en-US" altLang="ja-JP" sz="1200" kern="1200" dirty="0" smtClean="0">
                <a:solidFill>
                  <a:schemeClr val="tx1"/>
                </a:solidFill>
                <a:effectLst/>
                <a:latin typeface="+mn-lt"/>
                <a:ea typeface="+mn-ea"/>
                <a:cs typeface="+mn-cs"/>
              </a:rPr>
              <a:t> each 3 generations are exist. Since the mass of the neutrino is very small and the its transmittance is very high, neutrino is able to bring out the energy out of the neutron star.</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8BCBF60C-142B-B64E-A2DF-FCDF3182D5D1}" type="slidenum">
              <a:rPr kumimoji="1" lang="ja-JP" altLang="en-US" smtClean="0"/>
              <a:t>9</a:t>
            </a:fld>
            <a:endParaRPr kumimoji="1" lang="ja-JP" altLang="en-US"/>
          </a:p>
        </p:txBody>
      </p:sp>
    </p:spTree>
    <p:extLst>
      <p:ext uri="{BB962C8B-B14F-4D97-AF65-F5344CB8AC3E}">
        <p14:creationId xmlns:p14="http://schemas.microsoft.com/office/powerpoint/2010/main" val="540249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7A05908-F0B0-457B-AAC9-76255740B6FC}" type="datetimeFigureOut">
              <a:rPr kumimoji="1" lang="ja-JP" altLang="en-US" smtClean="0"/>
              <a:t>2015/12/21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6B0C32-A30C-49C1-B8C9-7856B4C61007}"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D7A05908-F0B0-457B-AAC9-76255740B6FC}" type="datetimeFigureOut">
              <a:rPr kumimoji="1" lang="ja-JP" altLang="en-US" smtClean="0"/>
              <a:t>2015/12/21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6B0C32-A30C-49C1-B8C9-7856B4C61007}"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7A05908-F0B0-457B-AAC9-76255740B6FC}" type="datetimeFigureOut">
              <a:rPr kumimoji="1" lang="ja-JP" altLang="en-US" smtClean="0"/>
              <a:t>2015/12/21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6B0C32-A30C-49C1-B8C9-7856B4C61007}" type="slidenum">
              <a:rPr kumimoji="1" lang="ja-JP" altLang="en-US" smtClean="0"/>
              <a:t>‹#›</a:t>
            </a:fld>
            <a:endParaRPr kumimoji="1" lang="ja-JP"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D7A05908-F0B0-457B-AAC9-76255740B6FC}" type="datetimeFigureOut">
              <a:rPr kumimoji="1" lang="ja-JP" altLang="en-US" smtClean="0"/>
              <a:t>2015/12/21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6B0C32-A30C-49C1-B8C9-7856B4C61007}" type="slidenum">
              <a:rPr kumimoji="1" lang="ja-JP" altLang="en-US" smtClean="0"/>
              <a:t>‹#›</a:t>
            </a:fld>
            <a:endParaRPr kumimoji="1" lang="ja-JP" alt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7A05908-F0B0-457B-AAC9-76255740B6FC}" type="datetimeFigureOut">
              <a:rPr kumimoji="1" lang="ja-JP" altLang="en-US" smtClean="0"/>
              <a:t>2015/12/21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6B0C32-A30C-49C1-B8C9-7856B4C61007}"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D7A05908-F0B0-457B-AAC9-76255740B6FC}" type="datetimeFigureOut">
              <a:rPr kumimoji="1" lang="ja-JP" altLang="en-US" smtClean="0"/>
              <a:t>2015/12/21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6B0C32-A30C-49C1-B8C9-7856B4C61007}" type="slidenum">
              <a:rPr kumimoji="1" lang="ja-JP" altLang="en-US" smtClean="0"/>
              <a:t>‹#›</a:t>
            </a:fld>
            <a:endParaRPr kumimoji="1" lang="ja-JP" alt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7A05908-F0B0-457B-AAC9-76255740B6FC}" type="datetimeFigureOut">
              <a:rPr kumimoji="1" lang="ja-JP" altLang="en-US" smtClean="0"/>
              <a:t>2015/12/21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96B0C32-A30C-49C1-B8C9-7856B4C61007}"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D7A05908-F0B0-457B-AAC9-76255740B6FC}" type="datetimeFigureOut">
              <a:rPr kumimoji="1" lang="ja-JP" altLang="en-US" smtClean="0"/>
              <a:t>2015/12/21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96B0C32-A30C-49C1-B8C9-7856B4C61007}"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7A05908-F0B0-457B-AAC9-76255740B6FC}" type="datetimeFigureOut">
              <a:rPr kumimoji="1" lang="ja-JP" altLang="en-US" smtClean="0"/>
              <a:t>2015/12/21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96B0C32-A30C-49C1-B8C9-7856B4C61007}"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7A05908-F0B0-457B-AAC9-76255740B6FC}" type="datetimeFigureOut">
              <a:rPr kumimoji="1" lang="ja-JP" altLang="en-US" smtClean="0"/>
              <a:t>2015/12/21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6B0C32-A30C-49C1-B8C9-7856B4C61007}" type="slidenum">
              <a:rPr kumimoji="1" lang="ja-JP" altLang="en-US" smtClean="0"/>
              <a:t>‹#›</a:t>
            </a:fld>
            <a:endParaRPr kumimoji="1" lang="ja-JP"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7A05908-F0B0-457B-AAC9-76255740B6FC}" type="datetimeFigureOut">
              <a:rPr kumimoji="1" lang="ja-JP" altLang="en-US" smtClean="0"/>
              <a:t>2015/12/21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6B0C32-A30C-49C1-B8C9-7856B4C61007}" type="slidenum">
              <a:rPr kumimoji="1" lang="ja-JP" altLang="en-US" smtClean="0"/>
              <a:t>‹#›</a:t>
            </a:fld>
            <a:endParaRPr kumimoji="1" lang="ja-JP"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7A05908-F0B0-457B-AAC9-76255740B6FC}" type="datetimeFigureOut">
              <a:rPr kumimoji="1" lang="ja-JP" altLang="en-US" smtClean="0"/>
              <a:t>2015/12/21</a:t>
            </a:fld>
            <a:endParaRPr kumimoji="1" lang="ja-JP"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96B0C32-A30C-49C1-B8C9-7856B4C61007}" type="slidenum">
              <a:rPr kumimoji="1" lang="ja-JP" altLang="en-US" smtClean="0"/>
              <a:t>‹#›</a:t>
            </a:fld>
            <a:endParaRPr kumimoji="1" lang="ja-JP"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tiff"/><Relationship Id="rId4" Type="http://schemas.openxmlformats.org/officeDocument/2006/relationships/image" Target="../media/image18.tiff"/><Relationship Id="rId5" Type="http://schemas.openxmlformats.org/officeDocument/2006/relationships/image" Target="../media/image19.tiff"/><Relationship Id="rId6" Type="http://schemas.openxmlformats.org/officeDocument/2006/relationships/image" Target="../media/image20.tif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tiff"/><Relationship Id="rId4" Type="http://schemas.openxmlformats.org/officeDocument/2006/relationships/image" Target="../media/image22.tiff"/><Relationship Id="rId5" Type="http://schemas.openxmlformats.org/officeDocument/2006/relationships/image" Target="../media/image23.tiff"/><Relationship Id="rId6" Type="http://schemas.openxmlformats.org/officeDocument/2006/relationships/image" Target="../media/image24.tif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tiff"/><Relationship Id="rId4" Type="http://schemas.openxmlformats.org/officeDocument/2006/relationships/image" Target="../media/image26.tiff"/><Relationship Id="rId5" Type="http://schemas.openxmlformats.org/officeDocument/2006/relationships/image" Target="../media/image27.tif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tiff"/><Relationship Id="rId4" Type="http://schemas.openxmlformats.org/officeDocument/2006/relationships/image" Target="../media/image29.tiff"/><Relationship Id="rId5" Type="http://schemas.openxmlformats.org/officeDocument/2006/relationships/image" Target="../media/image30.tiff"/><Relationship Id="rId6" Type="http://schemas.openxmlformats.org/officeDocument/2006/relationships/image" Target="../media/image31.tif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2.tiff"/><Relationship Id="rId4" Type="http://schemas.openxmlformats.org/officeDocument/2006/relationships/image" Target="../media/image33.tiff"/><Relationship Id="rId5" Type="http://schemas.openxmlformats.org/officeDocument/2006/relationships/image" Target="../media/image34.tiff"/><Relationship Id="rId6" Type="http://schemas.openxmlformats.org/officeDocument/2006/relationships/image" Target="../media/image35.tif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7.tiff"/><Relationship Id="rId4" Type="http://schemas.openxmlformats.org/officeDocument/2006/relationships/image" Target="../media/image38.tiff"/><Relationship Id="rId5" Type="http://schemas.openxmlformats.org/officeDocument/2006/relationships/image" Target="../media/image39.tiff"/><Relationship Id="rId6" Type="http://schemas.openxmlformats.org/officeDocument/2006/relationships/image" Target="../media/image40.tiff"/><Relationship Id="rId1" Type="http://schemas.openxmlformats.org/officeDocument/2006/relationships/slideLayout" Target="../slideLayouts/slideLayout2.xml"/><Relationship Id="rId2" Type="http://schemas.openxmlformats.org/officeDocument/2006/relationships/image" Target="../media/image36.tiff"/></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tiff"/><Relationship Id="rId5" Type="http://schemas.openxmlformats.org/officeDocument/2006/relationships/image" Target="../media/image43.tiff"/><Relationship Id="rId6" Type="http://schemas.openxmlformats.org/officeDocument/2006/relationships/image" Target="../media/image44.tiff"/><Relationship Id="rId7" Type="http://schemas.openxmlformats.org/officeDocument/2006/relationships/image" Target="../media/image45.tif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4" Type="http://schemas.openxmlformats.org/officeDocument/2006/relationships/image" Target="../media/image47.tiff"/><Relationship Id="rId5" Type="http://schemas.openxmlformats.org/officeDocument/2006/relationships/image" Target="../media/image48.tiff"/><Relationship Id="rId6" Type="http://schemas.openxmlformats.org/officeDocument/2006/relationships/image" Target="../media/image49.tiff"/><Relationship Id="rId7" Type="http://schemas.openxmlformats.org/officeDocument/2006/relationships/image" Target="../media/image50.tiff"/><Relationship Id="rId8" Type="http://schemas.openxmlformats.org/officeDocument/2006/relationships/image" Target="../media/image51.tiff"/><Relationship Id="rId9" Type="http://schemas.openxmlformats.org/officeDocument/2006/relationships/image" Target="../media/image52.tiff"/><Relationship Id="rId10" Type="http://schemas.openxmlformats.org/officeDocument/2006/relationships/image" Target="../media/image53.tiff"/><Relationship Id="rId11" Type="http://schemas.openxmlformats.org/officeDocument/2006/relationships/image" Target="../media/image54.tif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55.tiff"/><Relationship Id="rId4" Type="http://schemas.openxmlformats.org/officeDocument/2006/relationships/image" Target="../media/image56.tiff"/><Relationship Id="rId5" Type="http://schemas.openxmlformats.org/officeDocument/2006/relationships/image" Target="../media/image57.tiff"/><Relationship Id="rId6" Type="http://schemas.openxmlformats.org/officeDocument/2006/relationships/image" Target="../media/image58.tif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9.tiff"/><Relationship Id="rId4" Type="http://schemas.openxmlformats.org/officeDocument/2006/relationships/image" Target="../media/image60.tiff"/><Relationship Id="rId5" Type="http://schemas.openxmlformats.org/officeDocument/2006/relationships/image" Target="../media/image61.tiff"/><Relationship Id="rId6" Type="http://schemas.openxmlformats.org/officeDocument/2006/relationships/image" Target="../media/image62.tiff"/><Relationship Id="rId7" Type="http://schemas.openxmlformats.org/officeDocument/2006/relationships/image" Target="../media/image63.tif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64.tiff"/><Relationship Id="rId4" Type="http://schemas.openxmlformats.org/officeDocument/2006/relationships/image" Target="../media/image65.tiff"/><Relationship Id="rId5" Type="http://schemas.openxmlformats.org/officeDocument/2006/relationships/image" Target="../media/image66.tiff"/><Relationship Id="rId6" Type="http://schemas.openxmlformats.org/officeDocument/2006/relationships/image" Target="../media/image67.tiff"/><Relationship Id="rId7" Type="http://schemas.openxmlformats.org/officeDocument/2006/relationships/image" Target="../media/image68.tif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69.tiff"/><Relationship Id="rId4" Type="http://schemas.openxmlformats.org/officeDocument/2006/relationships/image" Target="../media/image70.tiff"/><Relationship Id="rId5" Type="http://schemas.openxmlformats.org/officeDocument/2006/relationships/image" Target="../media/image71.tiff"/><Relationship Id="rId6" Type="http://schemas.openxmlformats.org/officeDocument/2006/relationships/image" Target="../media/image72.tiff"/><Relationship Id="rId7" Type="http://schemas.openxmlformats.org/officeDocument/2006/relationships/image" Target="../media/image73.tiff"/><Relationship Id="rId8" Type="http://schemas.openxmlformats.org/officeDocument/2006/relationships/image" Target="../media/image74.tiff"/><Relationship Id="rId9" Type="http://schemas.openxmlformats.org/officeDocument/2006/relationships/image" Target="../media/image75.tiff"/><Relationship Id="rId10" Type="http://schemas.openxmlformats.org/officeDocument/2006/relationships/image" Target="../media/image76.tif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NULL" TargetMode="External"/><Relationship Id="rId5" Type="http://schemas.openxmlformats.org/officeDocument/2006/relationships/image" Target="../media/image5.png"/><Relationship Id="rId6" Type="http://schemas.openxmlformats.org/officeDocument/2006/relationships/hyperlink" Target="NULL" TargetMode="External"/><Relationship Id="rId7" Type="http://schemas.openxmlformats.org/officeDocument/2006/relationships/image" Target="../media/image6.png"/><Relationship Id="rId8" Type="http://schemas.openxmlformats.org/officeDocument/2006/relationships/hyperlink" Target="NULL" TargetMode="External"/><Relationship Id="rId9" Type="http://schemas.openxmlformats.org/officeDocument/2006/relationships/image" Target="../media/image7.png"/><Relationship Id="rId10" Type="http://schemas.openxmlformats.org/officeDocument/2006/relationships/hyperlink" Target="NULL"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tiff"/><Relationship Id="rId5" Type="http://schemas.openxmlformats.org/officeDocument/2006/relationships/image" Target="../media/image10.tiff"/><Relationship Id="rId6"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4" Type="http://schemas.openxmlformats.org/officeDocument/2006/relationships/image" Target="../media/image13.tiff"/><Relationship Id="rId5" Type="http://schemas.openxmlformats.org/officeDocument/2006/relationships/image" Target="../media/image14.tiff"/><Relationship Id="rId6" Type="http://schemas.openxmlformats.org/officeDocument/2006/relationships/image" Target="../media/image15.tif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1988840"/>
            <a:ext cx="7772400" cy="1780108"/>
          </a:xfrm>
        </p:spPr>
        <p:txBody>
          <a:bodyPr>
            <a:normAutofit/>
          </a:bodyPr>
          <a:lstStyle/>
          <a:p>
            <a:r>
              <a:rPr lang="en-US" altLang="ja-JP" dirty="0" smtClean="0"/>
              <a:t>Toward</a:t>
            </a:r>
            <a:r>
              <a:rPr kumimoji="1" lang="en-US" altLang="ja-JP" dirty="0" smtClean="0"/>
              <a:t> Neutrino</a:t>
            </a:r>
            <a:r>
              <a:rPr lang="en-US" altLang="ja-JP" dirty="0"/>
              <a:t> </a:t>
            </a:r>
            <a:r>
              <a:rPr kumimoji="1" lang="en-US" altLang="ja-JP" dirty="0" smtClean="0"/>
              <a:t>Oscillations</a:t>
            </a:r>
            <a:r>
              <a:rPr kumimoji="1" lang="ja-JP" altLang="en-US" dirty="0" smtClean="0"/>
              <a:t>　</a:t>
            </a:r>
            <a:r>
              <a:rPr kumimoji="1" lang="en-US" altLang="ja-JP" dirty="0" smtClean="0"/>
              <a:t/>
            </a:r>
            <a:br>
              <a:rPr kumimoji="1" lang="en-US" altLang="ja-JP" dirty="0" smtClean="0"/>
            </a:br>
            <a:r>
              <a:rPr lang="en-US" altLang="ja-JP" dirty="0"/>
              <a:t> </a:t>
            </a:r>
            <a:r>
              <a:rPr lang="en-US" altLang="ja-JP" dirty="0" smtClean="0"/>
              <a:t>                              </a:t>
            </a:r>
            <a:r>
              <a:rPr kumimoji="1" lang="en-US" altLang="ja-JP" dirty="0" smtClean="0"/>
              <a:t>in Neutron Star</a:t>
            </a:r>
            <a:endParaRPr kumimoji="1" lang="ja-JP" altLang="en-US" dirty="0"/>
          </a:p>
        </p:txBody>
      </p:sp>
      <p:sp>
        <p:nvSpPr>
          <p:cNvPr id="3" name="サブタイトル 2"/>
          <p:cNvSpPr>
            <a:spLocks noGrp="1"/>
          </p:cNvSpPr>
          <p:nvPr>
            <p:ph type="subTitle" idx="1"/>
          </p:nvPr>
        </p:nvSpPr>
        <p:spPr>
          <a:xfrm>
            <a:off x="2339752" y="4581128"/>
            <a:ext cx="6400800" cy="1473200"/>
          </a:xfrm>
        </p:spPr>
        <p:txBody>
          <a:bodyPr>
            <a:normAutofit/>
          </a:bodyPr>
          <a:lstStyle/>
          <a:p>
            <a:r>
              <a:rPr kumimoji="1" lang="en-US" altLang="ja-JP" sz="2800" dirty="0" smtClean="0"/>
              <a:t>SAGA Univ.   M2  </a:t>
            </a:r>
          </a:p>
          <a:p>
            <a:r>
              <a:rPr kumimoji="1" lang="en-US" altLang="ja-JP" sz="2800" dirty="0" smtClean="0"/>
              <a:t>                                 </a:t>
            </a:r>
            <a:r>
              <a:rPr kumimoji="1" lang="en-US" altLang="ja-JP" sz="2800" dirty="0" err="1" smtClean="0"/>
              <a:t>Kazutoshi</a:t>
            </a:r>
            <a:r>
              <a:rPr kumimoji="1" lang="en-US" altLang="ja-JP" sz="2800" dirty="0" smtClean="0"/>
              <a:t> Matsumoto</a:t>
            </a:r>
            <a:endParaRPr kumimoji="1" lang="ja-JP" altLang="en-US" sz="2800" dirty="0"/>
          </a:p>
        </p:txBody>
      </p:sp>
      <p:sp>
        <p:nvSpPr>
          <p:cNvPr id="4" name="テキスト ボックス 3"/>
          <p:cNvSpPr txBox="1"/>
          <p:nvPr/>
        </p:nvSpPr>
        <p:spPr>
          <a:xfrm>
            <a:off x="8532440" y="6381328"/>
            <a:ext cx="611560" cy="369332"/>
          </a:xfrm>
          <a:prstGeom prst="rect">
            <a:avLst/>
          </a:prstGeom>
          <a:noFill/>
        </p:spPr>
        <p:txBody>
          <a:bodyPr wrap="square" rtlCol="0">
            <a:spAutoFit/>
          </a:bodyPr>
          <a:lstStyle/>
          <a:p>
            <a:r>
              <a:rPr kumimoji="1" lang="en-US" altLang="ja-JP" dirty="0" smtClean="0"/>
              <a:t>1/24</a:t>
            </a:r>
            <a:endParaRPr kumimoji="1" lang="ja-JP" altLang="en-US" dirty="0"/>
          </a:p>
        </p:txBody>
      </p:sp>
    </p:spTree>
    <p:extLst>
      <p:ext uri="{BB962C8B-B14F-4D97-AF65-F5344CB8AC3E}">
        <p14:creationId xmlns:p14="http://schemas.microsoft.com/office/powerpoint/2010/main" val="3359175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980728" y="480844"/>
            <a:ext cx="8229600" cy="1252728"/>
          </a:xfrm>
        </p:spPr>
        <p:txBody>
          <a:bodyPr/>
          <a:lstStyle/>
          <a:p>
            <a:r>
              <a:rPr kumimoji="1" lang="en-US" altLang="ja-JP" smtClean="0"/>
              <a:t>URCA process</a:t>
            </a:r>
            <a:endParaRPr kumimoji="1" lang="ja-JP" altLang="en-US" dirty="0"/>
          </a:p>
        </p:txBody>
      </p:sp>
      <p:pic>
        <p:nvPicPr>
          <p:cNvPr id="5" name="図 4"/>
          <p:cNvPicPr>
            <a:picLocks noChangeAspect="1"/>
          </p:cNvPicPr>
          <p:nvPr/>
        </p:nvPicPr>
        <p:blipFill>
          <a:blip r:embed="rId3"/>
          <a:stretch>
            <a:fillRect/>
          </a:stretch>
        </p:blipFill>
        <p:spPr>
          <a:xfrm>
            <a:off x="872067" y="2584085"/>
            <a:ext cx="3960440" cy="461147"/>
          </a:xfrm>
          <a:prstGeom prst="rect">
            <a:avLst/>
          </a:prstGeom>
        </p:spPr>
      </p:pic>
      <p:pic>
        <p:nvPicPr>
          <p:cNvPr id="9" name="図 8"/>
          <p:cNvPicPr>
            <a:picLocks noChangeAspect="1"/>
          </p:cNvPicPr>
          <p:nvPr/>
        </p:nvPicPr>
        <p:blipFill>
          <a:blip r:embed="rId4"/>
          <a:stretch>
            <a:fillRect/>
          </a:stretch>
        </p:blipFill>
        <p:spPr>
          <a:xfrm>
            <a:off x="872067" y="3385676"/>
            <a:ext cx="3960164" cy="429886"/>
          </a:xfrm>
          <a:prstGeom prst="rect">
            <a:avLst/>
          </a:prstGeom>
        </p:spPr>
      </p:pic>
      <p:sp>
        <p:nvSpPr>
          <p:cNvPr id="11" name="左中かっこ 10"/>
          <p:cNvSpPr/>
          <p:nvPr/>
        </p:nvSpPr>
        <p:spPr>
          <a:xfrm>
            <a:off x="323528" y="2584085"/>
            <a:ext cx="288032" cy="146668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左中かっこ 11"/>
          <p:cNvSpPr/>
          <p:nvPr/>
        </p:nvSpPr>
        <p:spPr>
          <a:xfrm>
            <a:off x="323528" y="4931428"/>
            <a:ext cx="288032" cy="146668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テキスト ボックス 12"/>
          <p:cNvSpPr txBox="1"/>
          <p:nvPr/>
        </p:nvSpPr>
        <p:spPr>
          <a:xfrm>
            <a:off x="467544" y="2012808"/>
            <a:ext cx="4104456" cy="461665"/>
          </a:xfrm>
          <a:prstGeom prst="rect">
            <a:avLst/>
          </a:prstGeom>
          <a:noFill/>
        </p:spPr>
        <p:txBody>
          <a:bodyPr wrap="square" rtlCol="0">
            <a:spAutoFit/>
          </a:bodyPr>
          <a:lstStyle/>
          <a:p>
            <a:r>
              <a:rPr lang="en-US" altLang="ja-JP" sz="2400" dirty="0" smtClean="0"/>
              <a:t>Direct </a:t>
            </a:r>
            <a:r>
              <a:rPr lang="en-US" altLang="ja-JP" sz="2400" smtClean="0"/>
              <a:t>URCA Process</a:t>
            </a:r>
            <a:endParaRPr kumimoji="1" lang="ja-JP" altLang="en-US" sz="2400" dirty="0"/>
          </a:p>
        </p:txBody>
      </p:sp>
      <p:sp>
        <p:nvSpPr>
          <p:cNvPr id="14" name="テキスト ボックス 13"/>
          <p:cNvSpPr txBox="1"/>
          <p:nvPr/>
        </p:nvSpPr>
        <p:spPr>
          <a:xfrm>
            <a:off x="467544" y="4369212"/>
            <a:ext cx="3477923" cy="461665"/>
          </a:xfrm>
          <a:prstGeom prst="rect">
            <a:avLst/>
          </a:prstGeom>
          <a:noFill/>
        </p:spPr>
        <p:txBody>
          <a:bodyPr wrap="square" rtlCol="0">
            <a:spAutoFit/>
          </a:bodyPr>
          <a:lstStyle/>
          <a:p>
            <a:r>
              <a:rPr kumimoji="1" lang="en-US" altLang="ja-JP" sz="2400" dirty="0" smtClean="0"/>
              <a:t>Modified URCA Process</a:t>
            </a:r>
            <a:endParaRPr kumimoji="1" lang="ja-JP" altLang="en-US" sz="2400" dirty="0"/>
          </a:p>
        </p:txBody>
      </p:sp>
      <p:sp>
        <p:nvSpPr>
          <p:cNvPr id="2" name="右矢印 1"/>
          <p:cNvSpPr/>
          <p:nvPr/>
        </p:nvSpPr>
        <p:spPr>
          <a:xfrm>
            <a:off x="5418028" y="3057552"/>
            <a:ext cx="636299" cy="4447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248872" y="3045232"/>
            <a:ext cx="2499592" cy="646331"/>
          </a:xfrm>
          <a:prstGeom prst="rect">
            <a:avLst/>
          </a:prstGeom>
          <a:noFill/>
        </p:spPr>
        <p:txBody>
          <a:bodyPr wrap="square" rtlCol="0">
            <a:spAutoFit/>
          </a:bodyPr>
          <a:lstStyle/>
          <a:p>
            <a:r>
              <a:rPr kumimoji="1" lang="en-US" altLang="ja-JP" dirty="0" smtClean="0"/>
              <a:t>These reactions </a:t>
            </a:r>
          </a:p>
          <a:p>
            <a:r>
              <a:rPr lang="en-US" altLang="ja-JP" dirty="0" smtClean="0"/>
              <a:t>are strongly suppressed</a:t>
            </a:r>
            <a:endParaRPr kumimoji="1" lang="ja-JP" altLang="en-US" dirty="0"/>
          </a:p>
        </p:txBody>
      </p:sp>
      <p:sp>
        <p:nvSpPr>
          <p:cNvPr id="6" name="テキスト ボックス 5"/>
          <p:cNvSpPr txBox="1"/>
          <p:nvPr/>
        </p:nvSpPr>
        <p:spPr>
          <a:xfrm>
            <a:off x="719572" y="5292497"/>
            <a:ext cx="684076" cy="646331"/>
          </a:xfrm>
          <a:prstGeom prst="rect">
            <a:avLst/>
          </a:prstGeom>
          <a:noFill/>
        </p:spPr>
        <p:txBody>
          <a:bodyPr wrap="square" rtlCol="0">
            <a:spAutoFit/>
          </a:bodyPr>
          <a:lstStyle/>
          <a:p>
            <a:r>
              <a:rPr kumimoji="1" lang="ja-JP" altLang="en-US" sz="3600" dirty="0" smtClean="0">
                <a:solidFill>
                  <a:srgbClr val="FF0000"/>
                </a:solidFill>
              </a:rPr>
              <a:t>＝</a:t>
            </a:r>
            <a:endParaRPr kumimoji="1" lang="ja-JP" altLang="en-US" sz="3600" dirty="0">
              <a:solidFill>
                <a:srgbClr val="FF0000"/>
              </a:solidFill>
            </a:endParaRPr>
          </a:p>
        </p:txBody>
      </p:sp>
      <p:sp>
        <p:nvSpPr>
          <p:cNvPr id="15" name="テキスト ボックス 14"/>
          <p:cNvSpPr txBox="1"/>
          <p:nvPr/>
        </p:nvSpPr>
        <p:spPr>
          <a:xfrm>
            <a:off x="715421" y="6074944"/>
            <a:ext cx="684076" cy="646331"/>
          </a:xfrm>
          <a:prstGeom prst="rect">
            <a:avLst/>
          </a:prstGeom>
          <a:noFill/>
        </p:spPr>
        <p:txBody>
          <a:bodyPr wrap="square" rtlCol="0">
            <a:spAutoFit/>
          </a:bodyPr>
          <a:lstStyle/>
          <a:p>
            <a:r>
              <a:rPr kumimoji="1" lang="ja-JP" altLang="en-US" sz="3600" dirty="0" smtClean="0">
                <a:solidFill>
                  <a:srgbClr val="FF0000"/>
                </a:solidFill>
              </a:rPr>
              <a:t>＝</a:t>
            </a:r>
            <a:endParaRPr kumimoji="1" lang="ja-JP" altLang="en-US" sz="3600" dirty="0">
              <a:solidFill>
                <a:srgbClr val="FF0000"/>
              </a:solidFill>
            </a:endParaRPr>
          </a:p>
        </p:txBody>
      </p:sp>
      <p:sp>
        <p:nvSpPr>
          <p:cNvPr id="16" name="テキスト ボックス 15"/>
          <p:cNvSpPr txBox="1"/>
          <p:nvPr/>
        </p:nvSpPr>
        <p:spPr>
          <a:xfrm>
            <a:off x="2931461" y="5302950"/>
            <a:ext cx="684076" cy="646331"/>
          </a:xfrm>
          <a:prstGeom prst="rect">
            <a:avLst/>
          </a:prstGeom>
          <a:noFill/>
        </p:spPr>
        <p:txBody>
          <a:bodyPr wrap="square" rtlCol="0">
            <a:spAutoFit/>
          </a:bodyPr>
          <a:lstStyle/>
          <a:p>
            <a:r>
              <a:rPr kumimoji="1" lang="ja-JP" altLang="en-US" sz="3600" dirty="0" smtClean="0">
                <a:solidFill>
                  <a:srgbClr val="FF0000"/>
                </a:solidFill>
              </a:rPr>
              <a:t>＝</a:t>
            </a:r>
            <a:endParaRPr kumimoji="1" lang="ja-JP" altLang="en-US" sz="3600" dirty="0">
              <a:solidFill>
                <a:srgbClr val="FF0000"/>
              </a:solidFill>
            </a:endParaRPr>
          </a:p>
        </p:txBody>
      </p:sp>
      <p:sp>
        <p:nvSpPr>
          <p:cNvPr id="7" name="テキスト ボックス 6"/>
          <p:cNvSpPr txBox="1"/>
          <p:nvPr/>
        </p:nvSpPr>
        <p:spPr>
          <a:xfrm>
            <a:off x="6988596" y="5544698"/>
            <a:ext cx="2415820" cy="646331"/>
          </a:xfrm>
          <a:prstGeom prst="rect">
            <a:avLst/>
          </a:prstGeom>
          <a:noFill/>
        </p:spPr>
        <p:txBody>
          <a:bodyPr wrap="square" rtlCol="0">
            <a:spAutoFit/>
          </a:bodyPr>
          <a:lstStyle/>
          <a:p>
            <a:r>
              <a:rPr kumimoji="1" lang="en-US" altLang="ja-JP" dirty="0" smtClean="0"/>
              <a:t>Add N to both </a:t>
            </a:r>
            <a:r>
              <a:rPr kumimoji="1" lang="en-US" altLang="ja-JP" smtClean="0"/>
              <a:t>sides  respectively</a:t>
            </a:r>
            <a:endParaRPr kumimoji="1" lang="ja-JP" altLang="en-US" dirty="0"/>
          </a:p>
        </p:txBody>
      </p:sp>
      <p:sp>
        <p:nvSpPr>
          <p:cNvPr id="18" name="右矢印 17"/>
          <p:cNvSpPr/>
          <p:nvPr/>
        </p:nvSpPr>
        <p:spPr>
          <a:xfrm>
            <a:off x="6200659" y="5612968"/>
            <a:ext cx="636299" cy="4447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6588224" y="6347171"/>
            <a:ext cx="1728192" cy="374104"/>
          </a:xfrm>
          <a:prstGeom prst="rect">
            <a:avLst/>
          </a:prstGeom>
          <a:noFill/>
        </p:spPr>
        <p:txBody>
          <a:bodyPr wrap="square" rtlCol="0">
            <a:spAutoFit/>
          </a:bodyPr>
          <a:lstStyle/>
          <a:p>
            <a:r>
              <a:rPr kumimoji="1" lang="en-US" altLang="ja-JP" dirty="0" smtClean="0"/>
              <a:t>N : nucleon</a:t>
            </a:r>
            <a:endParaRPr kumimoji="1" lang="ja-JP" altLang="en-US" dirty="0"/>
          </a:p>
        </p:txBody>
      </p:sp>
      <p:pic>
        <p:nvPicPr>
          <p:cNvPr id="20" name="図 19"/>
          <p:cNvPicPr>
            <a:picLocks noChangeAspect="1"/>
          </p:cNvPicPr>
          <p:nvPr/>
        </p:nvPicPr>
        <p:blipFill>
          <a:blip r:embed="rId5"/>
          <a:stretch>
            <a:fillRect/>
          </a:stretch>
        </p:blipFill>
        <p:spPr>
          <a:xfrm>
            <a:off x="821566" y="5086868"/>
            <a:ext cx="5376805" cy="421710"/>
          </a:xfrm>
          <a:prstGeom prst="rect">
            <a:avLst/>
          </a:prstGeom>
        </p:spPr>
      </p:pic>
      <p:pic>
        <p:nvPicPr>
          <p:cNvPr id="21" name="図 20"/>
          <p:cNvPicPr>
            <a:picLocks noChangeAspect="1"/>
          </p:cNvPicPr>
          <p:nvPr/>
        </p:nvPicPr>
        <p:blipFill>
          <a:blip r:embed="rId6"/>
          <a:stretch>
            <a:fillRect/>
          </a:stretch>
        </p:blipFill>
        <p:spPr>
          <a:xfrm>
            <a:off x="821566" y="5879744"/>
            <a:ext cx="5389051" cy="411902"/>
          </a:xfrm>
          <a:prstGeom prst="rect">
            <a:avLst/>
          </a:prstGeom>
        </p:spPr>
      </p:pic>
      <p:sp>
        <p:nvSpPr>
          <p:cNvPr id="22" name="テキスト ボックス 21"/>
          <p:cNvSpPr txBox="1"/>
          <p:nvPr/>
        </p:nvSpPr>
        <p:spPr>
          <a:xfrm>
            <a:off x="3830054" y="6055232"/>
            <a:ext cx="684076" cy="646331"/>
          </a:xfrm>
          <a:prstGeom prst="rect">
            <a:avLst/>
          </a:prstGeom>
          <a:noFill/>
        </p:spPr>
        <p:txBody>
          <a:bodyPr wrap="square" rtlCol="0">
            <a:spAutoFit/>
          </a:bodyPr>
          <a:lstStyle/>
          <a:p>
            <a:r>
              <a:rPr kumimoji="1" lang="ja-JP" altLang="en-US" sz="3600" dirty="0" smtClean="0">
                <a:solidFill>
                  <a:srgbClr val="FF0000"/>
                </a:solidFill>
              </a:rPr>
              <a:t>＝</a:t>
            </a:r>
            <a:endParaRPr kumimoji="1" lang="ja-JP" altLang="en-US" sz="3600" dirty="0">
              <a:solidFill>
                <a:srgbClr val="FF0000"/>
              </a:solidFill>
            </a:endParaRPr>
          </a:p>
        </p:txBody>
      </p:sp>
      <p:sp>
        <p:nvSpPr>
          <p:cNvPr id="8" name="テキスト ボックス 7"/>
          <p:cNvSpPr txBox="1"/>
          <p:nvPr/>
        </p:nvSpPr>
        <p:spPr>
          <a:xfrm>
            <a:off x="8388424" y="6508709"/>
            <a:ext cx="1088000" cy="369332"/>
          </a:xfrm>
          <a:prstGeom prst="rect">
            <a:avLst/>
          </a:prstGeom>
          <a:noFill/>
        </p:spPr>
        <p:txBody>
          <a:bodyPr wrap="square" rtlCol="0">
            <a:spAutoFit/>
          </a:bodyPr>
          <a:lstStyle/>
          <a:p>
            <a:r>
              <a:rPr kumimoji="1" lang="en-US" altLang="ja-JP" smtClean="0"/>
              <a:t>10/24</a:t>
            </a:r>
            <a:endParaRPr kumimoji="1" lang="ja-JP" altLang="en-US" dirty="0"/>
          </a:p>
        </p:txBody>
      </p:sp>
    </p:spTree>
    <p:extLst>
      <p:ext uri="{BB962C8B-B14F-4D97-AF65-F5344CB8AC3E}">
        <p14:creationId xmlns:p14="http://schemas.microsoft.com/office/powerpoint/2010/main" val="698669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08672" y="2113721"/>
            <a:ext cx="7408333" cy="3450696"/>
          </a:xfrm>
        </p:spPr>
        <p:txBody>
          <a:bodyPr/>
          <a:lstStyle/>
          <a:p>
            <a:pPr marL="0" indent="0">
              <a:buNone/>
            </a:pPr>
            <a:r>
              <a:rPr lang="en-US" altLang="ja-JP" dirty="0" smtClean="0"/>
              <a:t>The neutrino momentum can be neglected compared to Fermi momenta P</a:t>
            </a:r>
            <a:r>
              <a:rPr lang="en-US" altLang="ja-JP" sz="1200" dirty="0" smtClean="0"/>
              <a:t>F</a:t>
            </a:r>
            <a:r>
              <a:rPr lang="en-US" altLang="ja-JP" dirty="0" smtClean="0"/>
              <a:t>(n, p, e)</a:t>
            </a:r>
            <a:endParaRPr kumimoji="1" lang="ja-JP" altLang="en-US" dirty="0"/>
          </a:p>
        </p:txBody>
      </p:sp>
      <p:sp>
        <p:nvSpPr>
          <p:cNvPr id="3" name="タイトル 2"/>
          <p:cNvSpPr>
            <a:spLocks noGrp="1"/>
          </p:cNvSpPr>
          <p:nvPr>
            <p:ph type="title"/>
          </p:nvPr>
        </p:nvSpPr>
        <p:spPr>
          <a:xfrm>
            <a:off x="-1548680" y="332656"/>
            <a:ext cx="8229600" cy="1252728"/>
          </a:xfrm>
        </p:spPr>
        <p:txBody>
          <a:bodyPr/>
          <a:lstStyle/>
          <a:p>
            <a:r>
              <a:rPr kumimoji="1" lang="en-US" altLang="ja-JP" smtClean="0"/>
              <a:t>URCA Process (2)</a:t>
            </a:r>
            <a:endParaRPr kumimoji="1" lang="ja-JP" altLang="en-US" dirty="0"/>
          </a:p>
        </p:txBody>
      </p:sp>
      <p:sp>
        <p:nvSpPr>
          <p:cNvPr id="6" name="右矢印 5"/>
          <p:cNvSpPr/>
          <p:nvPr/>
        </p:nvSpPr>
        <p:spPr>
          <a:xfrm rot="19916450">
            <a:off x="5301688" y="4492860"/>
            <a:ext cx="2907055" cy="2681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5453318" y="5325807"/>
            <a:ext cx="2490022" cy="276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rot="16653275" flipV="1">
            <a:off x="7374886" y="4580297"/>
            <a:ext cx="1336881" cy="266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23041" y="3200972"/>
            <a:ext cx="7008100" cy="461665"/>
          </a:xfrm>
          <a:prstGeom prst="rect">
            <a:avLst/>
          </a:prstGeom>
          <a:noFill/>
        </p:spPr>
        <p:txBody>
          <a:bodyPr wrap="square" rtlCol="0">
            <a:spAutoFit/>
          </a:bodyPr>
          <a:lstStyle/>
          <a:p>
            <a:r>
              <a:rPr kumimoji="1" lang="en-US" altLang="ja-JP" sz="2400" dirty="0" smtClean="0"/>
              <a:t>momentum conservation for Direct URCA processes</a:t>
            </a:r>
            <a:endParaRPr kumimoji="1" lang="ja-JP" altLang="en-US" sz="2400" dirty="0"/>
          </a:p>
        </p:txBody>
      </p:sp>
      <p:sp>
        <p:nvSpPr>
          <p:cNvPr id="7" name="右矢印 6"/>
          <p:cNvSpPr/>
          <p:nvPr/>
        </p:nvSpPr>
        <p:spPr>
          <a:xfrm>
            <a:off x="504291" y="5030862"/>
            <a:ext cx="750918" cy="19778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05581" y="4781802"/>
            <a:ext cx="3919136" cy="646331"/>
          </a:xfrm>
          <a:prstGeom prst="rect">
            <a:avLst/>
          </a:prstGeom>
          <a:noFill/>
        </p:spPr>
        <p:txBody>
          <a:bodyPr wrap="square" rtlCol="0">
            <a:spAutoFit/>
          </a:bodyPr>
          <a:lstStyle/>
          <a:p>
            <a:r>
              <a:rPr kumimoji="1" lang="en-US" altLang="ja-JP" dirty="0" smtClean="0"/>
              <a:t>Therefore, the Fermi momenta must form the triangle as a right picture</a:t>
            </a:r>
            <a:endParaRPr kumimoji="1" lang="ja-JP" altLang="en-US" dirty="0"/>
          </a:p>
        </p:txBody>
      </p:sp>
      <p:pic>
        <p:nvPicPr>
          <p:cNvPr id="15" name="図 14"/>
          <p:cNvPicPr>
            <a:picLocks noChangeAspect="1"/>
          </p:cNvPicPr>
          <p:nvPr/>
        </p:nvPicPr>
        <p:blipFill>
          <a:blip r:embed="rId3"/>
          <a:stretch>
            <a:fillRect/>
          </a:stretch>
        </p:blipFill>
        <p:spPr>
          <a:xfrm>
            <a:off x="6170544" y="4098876"/>
            <a:ext cx="648038" cy="317788"/>
          </a:xfrm>
          <a:prstGeom prst="rect">
            <a:avLst/>
          </a:prstGeom>
        </p:spPr>
      </p:pic>
      <p:pic>
        <p:nvPicPr>
          <p:cNvPr id="16" name="図 15"/>
          <p:cNvPicPr>
            <a:picLocks noChangeAspect="1"/>
          </p:cNvPicPr>
          <p:nvPr/>
        </p:nvPicPr>
        <p:blipFill>
          <a:blip r:embed="rId4"/>
          <a:stretch>
            <a:fillRect/>
          </a:stretch>
        </p:blipFill>
        <p:spPr>
          <a:xfrm>
            <a:off x="6369450" y="5775055"/>
            <a:ext cx="622939" cy="317699"/>
          </a:xfrm>
          <a:prstGeom prst="rect">
            <a:avLst/>
          </a:prstGeom>
        </p:spPr>
      </p:pic>
      <p:pic>
        <p:nvPicPr>
          <p:cNvPr id="17" name="図 16"/>
          <p:cNvPicPr>
            <a:picLocks noChangeAspect="1"/>
          </p:cNvPicPr>
          <p:nvPr/>
        </p:nvPicPr>
        <p:blipFill>
          <a:blip r:embed="rId5"/>
          <a:stretch>
            <a:fillRect/>
          </a:stretch>
        </p:blipFill>
        <p:spPr>
          <a:xfrm>
            <a:off x="8207430" y="4619645"/>
            <a:ext cx="622300" cy="323850"/>
          </a:xfrm>
          <a:prstGeom prst="rect">
            <a:avLst/>
          </a:prstGeom>
        </p:spPr>
      </p:pic>
      <p:pic>
        <p:nvPicPr>
          <p:cNvPr id="18" name="図 17"/>
          <p:cNvPicPr>
            <a:picLocks noChangeAspect="1"/>
          </p:cNvPicPr>
          <p:nvPr/>
        </p:nvPicPr>
        <p:blipFill>
          <a:blip r:embed="rId6"/>
          <a:stretch>
            <a:fillRect/>
          </a:stretch>
        </p:blipFill>
        <p:spPr>
          <a:xfrm>
            <a:off x="420400" y="3722912"/>
            <a:ext cx="4327181" cy="536950"/>
          </a:xfrm>
          <a:prstGeom prst="rect">
            <a:avLst/>
          </a:prstGeom>
        </p:spPr>
      </p:pic>
      <p:sp>
        <p:nvSpPr>
          <p:cNvPr id="4" name="テキスト ボックス 3"/>
          <p:cNvSpPr txBox="1"/>
          <p:nvPr/>
        </p:nvSpPr>
        <p:spPr>
          <a:xfrm>
            <a:off x="8389325" y="6488668"/>
            <a:ext cx="880810" cy="369332"/>
          </a:xfrm>
          <a:prstGeom prst="rect">
            <a:avLst/>
          </a:prstGeom>
          <a:noFill/>
        </p:spPr>
        <p:txBody>
          <a:bodyPr wrap="square" rtlCol="0">
            <a:spAutoFit/>
          </a:bodyPr>
          <a:lstStyle/>
          <a:p>
            <a:r>
              <a:rPr kumimoji="1" lang="en-US" altLang="ja-JP" smtClean="0"/>
              <a:t>11/24</a:t>
            </a:r>
            <a:endParaRPr kumimoji="1" lang="ja-JP" altLang="en-US" dirty="0"/>
          </a:p>
        </p:txBody>
      </p:sp>
    </p:spTree>
    <p:extLst>
      <p:ext uri="{BB962C8B-B14F-4D97-AF65-F5344CB8AC3E}">
        <p14:creationId xmlns:p14="http://schemas.microsoft.com/office/powerpoint/2010/main" val="2011834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15475" y="2996952"/>
            <a:ext cx="9028525" cy="3450696"/>
          </a:xfrm>
        </p:spPr>
        <p:txBody>
          <a:bodyPr>
            <a:normAutofit/>
          </a:bodyPr>
          <a:lstStyle/>
          <a:p>
            <a:pPr marL="0" indent="0">
              <a:buNone/>
            </a:pPr>
            <a:r>
              <a:rPr kumimoji="1" lang="en-US" altLang="ja-JP" sz="4400" dirty="0" smtClean="0"/>
              <a:t>§</a:t>
            </a:r>
            <a:r>
              <a:rPr kumimoji="1" lang="ja-JP" altLang="en-US" sz="4400" dirty="0" smtClean="0"/>
              <a:t>３　</a:t>
            </a:r>
            <a:r>
              <a:rPr kumimoji="1" lang="en-US" altLang="ja-JP" sz="4400" dirty="0" smtClean="0"/>
              <a:t>Neutrino Quantum State </a:t>
            </a:r>
          </a:p>
          <a:p>
            <a:pPr marL="0" indent="0">
              <a:buNone/>
            </a:pPr>
            <a:r>
              <a:rPr lang="en-US" altLang="ja-JP" sz="4400" dirty="0"/>
              <a:t> </a:t>
            </a:r>
            <a:r>
              <a:rPr lang="en-US" altLang="ja-JP" sz="4400" dirty="0" smtClean="0"/>
              <a:t>                          in Background Matter</a:t>
            </a:r>
            <a:r>
              <a:rPr kumimoji="1" lang="ja-JP" altLang="en-US" sz="4800" dirty="0" smtClean="0"/>
              <a:t>　</a:t>
            </a:r>
            <a:endParaRPr kumimoji="1" lang="ja-JP" altLang="en-US" sz="4800" dirty="0"/>
          </a:p>
        </p:txBody>
      </p:sp>
      <p:sp>
        <p:nvSpPr>
          <p:cNvPr id="3" name="タイトル 2"/>
          <p:cNvSpPr>
            <a:spLocks noGrp="1"/>
          </p:cNvSpPr>
          <p:nvPr>
            <p:ph type="title"/>
          </p:nvPr>
        </p:nvSpPr>
        <p:spPr/>
        <p:txBody>
          <a:bodyPr/>
          <a:lstStyle/>
          <a:p>
            <a:endParaRPr kumimoji="1" lang="ja-JP" altLang="en-US"/>
          </a:p>
        </p:txBody>
      </p:sp>
      <p:sp>
        <p:nvSpPr>
          <p:cNvPr id="4" name="テキスト ボックス 3"/>
          <p:cNvSpPr txBox="1"/>
          <p:nvPr/>
        </p:nvSpPr>
        <p:spPr>
          <a:xfrm>
            <a:off x="8388424" y="6471205"/>
            <a:ext cx="1008112" cy="369332"/>
          </a:xfrm>
          <a:prstGeom prst="rect">
            <a:avLst/>
          </a:prstGeom>
          <a:noFill/>
        </p:spPr>
        <p:txBody>
          <a:bodyPr wrap="square" rtlCol="0">
            <a:spAutoFit/>
          </a:bodyPr>
          <a:lstStyle/>
          <a:p>
            <a:r>
              <a:rPr kumimoji="1" lang="en-US" altLang="ja-JP" smtClean="0"/>
              <a:t>12/24</a:t>
            </a:r>
            <a:endParaRPr kumimoji="1" lang="ja-JP" altLang="en-US" dirty="0"/>
          </a:p>
        </p:txBody>
      </p:sp>
    </p:spTree>
    <p:extLst>
      <p:ext uri="{BB962C8B-B14F-4D97-AF65-F5344CB8AC3E}">
        <p14:creationId xmlns:p14="http://schemas.microsoft.com/office/powerpoint/2010/main" val="615433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773570" y="-103298"/>
            <a:ext cx="12933939" cy="2376264"/>
          </a:xfrm>
        </p:spPr>
        <p:txBody>
          <a:bodyPr>
            <a:normAutofit fontScale="90000"/>
          </a:bodyPr>
          <a:lstStyle/>
          <a:p>
            <a:r>
              <a:rPr kumimoji="1" lang="en-US" altLang="ja-JP" sz="4000" dirty="0" smtClean="0"/>
              <a:t>Dirac Equation </a:t>
            </a:r>
            <a:br>
              <a:rPr kumimoji="1" lang="en-US" altLang="ja-JP" sz="4000" dirty="0" smtClean="0"/>
            </a:br>
            <a:r>
              <a:rPr lang="en-US" altLang="ja-JP" sz="4000" dirty="0"/>
              <a:t> </a:t>
            </a:r>
            <a:r>
              <a:rPr lang="en-US" altLang="ja-JP" sz="4000" dirty="0" smtClean="0"/>
              <a:t>                                               </a:t>
            </a:r>
            <a:r>
              <a:rPr kumimoji="1" lang="en-US" altLang="ja-JP" sz="4000" dirty="0" smtClean="0"/>
              <a:t>for Neutrino Wave Function</a:t>
            </a:r>
            <a:br>
              <a:rPr kumimoji="1" lang="en-US" altLang="ja-JP" sz="4000" dirty="0" smtClean="0"/>
            </a:br>
            <a:r>
              <a:rPr kumimoji="1" lang="en-US" altLang="ja-JP" sz="4000" dirty="0" smtClean="0"/>
              <a:t>                                                                                      in Background matter</a:t>
            </a:r>
            <a:endParaRPr kumimoji="1" lang="ja-JP" altLang="en-US" sz="4000" dirty="0"/>
          </a:p>
        </p:txBody>
      </p:sp>
      <p:sp>
        <p:nvSpPr>
          <p:cNvPr id="5" name="テキスト ボックス 4"/>
          <p:cNvSpPr txBox="1"/>
          <p:nvPr/>
        </p:nvSpPr>
        <p:spPr>
          <a:xfrm>
            <a:off x="755576" y="5849760"/>
            <a:ext cx="8607370" cy="646331"/>
          </a:xfrm>
          <a:prstGeom prst="rect">
            <a:avLst/>
          </a:prstGeom>
          <a:noFill/>
        </p:spPr>
        <p:txBody>
          <a:bodyPr wrap="square" rtlCol="0">
            <a:spAutoFit/>
          </a:bodyPr>
          <a:lstStyle/>
          <a:p>
            <a:r>
              <a:rPr kumimoji="1" lang="ja-JP" altLang="en-US" dirty="0" smtClean="0">
                <a:solidFill>
                  <a:schemeClr val="tx2"/>
                </a:solidFill>
              </a:rPr>
              <a:t>→</a:t>
            </a:r>
            <a:r>
              <a:rPr kumimoji="1" lang="en-US" altLang="ja-JP" dirty="0" smtClean="0">
                <a:solidFill>
                  <a:schemeClr val="tx2"/>
                </a:solidFill>
              </a:rPr>
              <a:t>This is the most basic form of the equation </a:t>
            </a:r>
          </a:p>
          <a:p>
            <a:r>
              <a:rPr kumimoji="1" lang="en-US" altLang="ja-JP" dirty="0" smtClean="0">
                <a:solidFill>
                  <a:schemeClr val="tx2"/>
                </a:solidFill>
              </a:rPr>
              <a:t>                     for neutrino wave function in background matter</a:t>
            </a:r>
            <a:endParaRPr kumimoji="1" lang="ja-JP" altLang="en-US" dirty="0">
              <a:solidFill>
                <a:schemeClr val="tx2"/>
              </a:solidFill>
            </a:endParaRPr>
          </a:p>
        </p:txBody>
      </p:sp>
      <p:sp>
        <p:nvSpPr>
          <p:cNvPr id="6" name="コンテンツ プレースホルダー 1"/>
          <p:cNvSpPr txBox="1">
            <a:spLocks/>
          </p:cNvSpPr>
          <p:nvPr/>
        </p:nvSpPr>
        <p:spPr>
          <a:xfrm>
            <a:off x="352999" y="4529663"/>
            <a:ext cx="4104456" cy="57606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Font typeface="Symbol" pitchFamily="18" charset="2"/>
              <a:buNone/>
            </a:pPr>
            <a:r>
              <a:rPr lang="en-US" altLang="ja-JP" sz="2800" smtClean="0"/>
              <a:t>Modified Dirac Equation</a:t>
            </a:r>
            <a:endParaRPr lang="ja-JP" altLang="en-US" sz="2800" dirty="0"/>
          </a:p>
        </p:txBody>
      </p:sp>
      <p:sp>
        <p:nvSpPr>
          <p:cNvPr id="7" name="コンテンツ プレースホルダー 6"/>
          <p:cNvSpPr>
            <a:spLocks noGrp="1"/>
          </p:cNvSpPr>
          <p:nvPr>
            <p:ph idx="1"/>
          </p:nvPr>
        </p:nvSpPr>
        <p:spPr>
          <a:xfrm>
            <a:off x="201753" y="2471989"/>
            <a:ext cx="5666391" cy="668980"/>
          </a:xfrm>
        </p:spPr>
        <p:txBody>
          <a:bodyPr/>
          <a:lstStyle/>
          <a:p>
            <a:pPr marL="0" indent="0">
              <a:buNone/>
            </a:pPr>
            <a:r>
              <a:rPr lang="en-US" altLang="ja-JP" dirty="0" smtClean="0"/>
              <a:t>Neutrino effective interaction </a:t>
            </a:r>
            <a:r>
              <a:rPr lang="en-US" altLang="ja-JP" dirty="0" err="1" smtClean="0"/>
              <a:t>Lagrangian</a:t>
            </a:r>
            <a:endParaRPr kumimoji="1" lang="ja-JP" altLang="en-US" dirty="0"/>
          </a:p>
        </p:txBody>
      </p:sp>
      <p:pic>
        <p:nvPicPr>
          <p:cNvPr id="9" name="図 8"/>
          <p:cNvPicPr>
            <a:picLocks noChangeAspect="1"/>
          </p:cNvPicPr>
          <p:nvPr/>
        </p:nvPicPr>
        <p:blipFill>
          <a:blip r:embed="rId3"/>
          <a:stretch>
            <a:fillRect/>
          </a:stretch>
        </p:blipFill>
        <p:spPr>
          <a:xfrm>
            <a:off x="368606" y="3140969"/>
            <a:ext cx="4489732" cy="520691"/>
          </a:xfrm>
          <a:prstGeom prst="rect">
            <a:avLst/>
          </a:prstGeom>
        </p:spPr>
      </p:pic>
      <p:pic>
        <p:nvPicPr>
          <p:cNvPr id="2" name="図 1"/>
          <p:cNvPicPr>
            <a:picLocks noChangeAspect="1"/>
          </p:cNvPicPr>
          <p:nvPr/>
        </p:nvPicPr>
        <p:blipFill>
          <a:blip r:embed="rId4"/>
          <a:stretch>
            <a:fillRect/>
          </a:stretch>
        </p:blipFill>
        <p:spPr>
          <a:xfrm>
            <a:off x="605716" y="5149727"/>
            <a:ext cx="6918612" cy="502634"/>
          </a:xfrm>
          <a:prstGeom prst="rect">
            <a:avLst/>
          </a:prstGeom>
        </p:spPr>
      </p:pic>
      <p:pic>
        <p:nvPicPr>
          <p:cNvPr id="10" name="図 9"/>
          <p:cNvPicPr>
            <a:picLocks noChangeAspect="1"/>
          </p:cNvPicPr>
          <p:nvPr/>
        </p:nvPicPr>
        <p:blipFill>
          <a:blip r:embed="rId5"/>
          <a:stretch>
            <a:fillRect/>
          </a:stretch>
        </p:blipFill>
        <p:spPr>
          <a:xfrm>
            <a:off x="5148064" y="4098914"/>
            <a:ext cx="406276" cy="306780"/>
          </a:xfrm>
          <a:prstGeom prst="rect">
            <a:avLst/>
          </a:prstGeom>
        </p:spPr>
      </p:pic>
      <p:sp>
        <p:nvSpPr>
          <p:cNvPr id="11" name="テキスト ボックス 10"/>
          <p:cNvSpPr txBox="1"/>
          <p:nvPr/>
        </p:nvSpPr>
        <p:spPr>
          <a:xfrm>
            <a:off x="5567644" y="4036362"/>
            <a:ext cx="2592287" cy="369332"/>
          </a:xfrm>
          <a:prstGeom prst="rect">
            <a:avLst/>
          </a:prstGeom>
          <a:noFill/>
        </p:spPr>
        <p:txBody>
          <a:bodyPr wrap="square" rtlCol="0">
            <a:spAutoFit/>
          </a:bodyPr>
          <a:lstStyle/>
          <a:p>
            <a:r>
              <a:rPr kumimoji="1" lang="en-US" altLang="ja-JP" smtClean="0"/>
              <a:t>: matter potential</a:t>
            </a:r>
            <a:endParaRPr kumimoji="1" lang="ja-JP" altLang="en-US" dirty="0"/>
          </a:p>
        </p:txBody>
      </p:sp>
      <p:sp>
        <p:nvSpPr>
          <p:cNvPr id="4" name="テキスト ボックス 3"/>
          <p:cNvSpPr txBox="1"/>
          <p:nvPr/>
        </p:nvSpPr>
        <p:spPr>
          <a:xfrm>
            <a:off x="8437850" y="6496091"/>
            <a:ext cx="1118538" cy="369332"/>
          </a:xfrm>
          <a:prstGeom prst="rect">
            <a:avLst/>
          </a:prstGeom>
          <a:noFill/>
        </p:spPr>
        <p:txBody>
          <a:bodyPr wrap="square" rtlCol="0">
            <a:spAutoFit/>
          </a:bodyPr>
          <a:lstStyle/>
          <a:p>
            <a:r>
              <a:rPr kumimoji="1" lang="en-US" altLang="ja-JP" smtClean="0"/>
              <a:t>13/24</a:t>
            </a:r>
            <a:endParaRPr kumimoji="1" lang="ja-JP" altLang="en-US" dirty="0"/>
          </a:p>
        </p:txBody>
      </p:sp>
      <p:sp>
        <p:nvSpPr>
          <p:cNvPr id="8" name="正方形/長方形 7"/>
          <p:cNvSpPr/>
          <p:nvPr/>
        </p:nvSpPr>
        <p:spPr>
          <a:xfrm>
            <a:off x="3382275" y="1903634"/>
            <a:ext cx="6174432" cy="369332"/>
          </a:xfrm>
          <a:prstGeom prst="rect">
            <a:avLst/>
          </a:prstGeom>
        </p:spPr>
        <p:txBody>
          <a:bodyPr wrap="square">
            <a:spAutoFit/>
          </a:bodyPr>
          <a:lstStyle/>
          <a:p>
            <a:r>
              <a:rPr lang="ja-JP" altLang="en-US" dirty="0">
                <a:solidFill>
                  <a:schemeClr val="tx2"/>
                </a:solidFill>
              </a:rPr>
              <a:t>（</a:t>
            </a:r>
            <a:r>
              <a:rPr lang="en-US" altLang="ja-JP" dirty="0">
                <a:solidFill>
                  <a:schemeClr val="tx2"/>
                </a:solidFill>
              </a:rPr>
              <a:t>based on </a:t>
            </a:r>
            <a:r>
              <a:rPr lang="en-US" altLang="ja-JP" dirty="0" smtClean="0">
                <a:solidFill>
                  <a:schemeClr val="tx2"/>
                </a:solidFill>
              </a:rPr>
              <a:t>the work arXiv:080417v1 </a:t>
            </a:r>
            <a:r>
              <a:rPr lang="en-US" altLang="ja-JP" dirty="0">
                <a:solidFill>
                  <a:schemeClr val="tx2"/>
                </a:solidFill>
              </a:rPr>
              <a:t>[</a:t>
            </a:r>
            <a:r>
              <a:rPr lang="en-US" altLang="ja-JP" dirty="0" err="1">
                <a:solidFill>
                  <a:schemeClr val="tx2"/>
                </a:solidFill>
              </a:rPr>
              <a:t>hep-ph</a:t>
            </a:r>
            <a:r>
              <a:rPr lang="en-US" altLang="ja-JP" dirty="0">
                <a:solidFill>
                  <a:schemeClr val="tx2"/>
                </a:solidFill>
              </a:rPr>
              <a:t>] 9 Apr 2008</a:t>
            </a:r>
            <a:r>
              <a:rPr lang="ja-JP" altLang="en-US" dirty="0">
                <a:solidFill>
                  <a:schemeClr val="tx2"/>
                </a:solidFill>
              </a:rPr>
              <a:t>）</a:t>
            </a:r>
          </a:p>
        </p:txBody>
      </p:sp>
    </p:spTree>
    <p:extLst>
      <p:ext uri="{BB962C8B-B14F-4D97-AF65-F5344CB8AC3E}">
        <p14:creationId xmlns:p14="http://schemas.microsoft.com/office/powerpoint/2010/main" val="264889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79512" y="3628822"/>
            <a:ext cx="1584176" cy="576064"/>
          </a:xfrm>
        </p:spPr>
        <p:txBody>
          <a:bodyPr/>
          <a:lstStyle/>
          <a:p>
            <a:pPr marL="0" indent="0">
              <a:buNone/>
            </a:pPr>
            <a:r>
              <a:rPr kumimoji="1" lang="en-US" altLang="ja-JP" dirty="0" smtClean="0"/>
              <a:t>Where,</a:t>
            </a:r>
            <a:endParaRPr kumimoji="1" lang="ja-JP" altLang="en-US" dirty="0"/>
          </a:p>
        </p:txBody>
      </p:sp>
      <p:sp>
        <p:nvSpPr>
          <p:cNvPr id="3" name="タイトル 2"/>
          <p:cNvSpPr>
            <a:spLocks noGrp="1"/>
          </p:cNvSpPr>
          <p:nvPr>
            <p:ph type="title"/>
          </p:nvPr>
        </p:nvSpPr>
        <p:spPr>
          <a:xfrm>
            <a:off x="-6805264" y="-1288658"/>
            <a:ext cx="17137904" cy="4752528"/>
          </a:xfrm>
        </p:spPr>
        <p:txBody>
          <a:bodyPr>
            <a:normAutofit/>
          </a:bodyPr>
          <a:lstStyle/>
          <a:p>
            <a:r>
              <a:rPr lang="en-US" altLang="ja-JP" sz="3600" dirty="0"/>
              <a:t>Dirac Equation </a:t>
            </a:r>
            <a:br>
              <a:rPr lang="en-US" altLang="ja-JP" sz="3600" dirty="0"/>
            </a:br>
            <a:r>
              <a:rPr lang="en-US" altLang="ja-JP" sz="3600" dirty="0"/>
              <a:t>                                                for Neutrino Wave Function</a:t>
            </a:r>
            <a:br>
              <a:rPr lang="en-US" altLang="ja-JP" sz="3600" dirty="0"/>
            </a:br>
            <a:r>
              <a:rPr lang="en-US" altLang="ja-JP" sz="3600" dirty="0"/>
              <a:t>                                                                                      in Background matter</a:t>
            </a:r>
            <a:endParaRPr kumimoji="1" lang="ja-JP" altLang="en-US" sz="3600" dirty="0"/>
          </a:p>
        </p:txBody>
      </p:sp>
      <p:pic>
        <p:nvPicPr>
          <p:cNvPr id="5" name="図 4"/>
          <p:cNvPicPr>
            <a:picLocks noChangeAspect="1"/>
          </p:cNvPicPr>
          <p:nvPr/>
        </p:nvPicPr>
        <p:blipFill>
          <a:blip r:embed="rId3"/>
          <a:stretch>
            <a:fillRect/>
          </a:stretch>
        </p:blipFill>
        <p:spPr>
          <a:xfrm>
            <a:off x="665311" y="4204886"/>
            <a:ext cx="7884368" cy="481607"/>
          </a:xfrm>
          <a:prstGeom prst="rect">
            <a:avLst/>
          </a:prstGeom>
        </p:spPr>
      </p:pic>
      <p:pic>
        <p:nvPicPr>
          <p:cNvPr id="6" name="図 5"/>
          <p:cNvPicPr>
            <a:picLocks noChangeAspect="1"/>
          </p:cNvPicPr>
          <p:nvPr/>
        </p:nvPicPr>
        <p:blipFill>
          <a:blip r:embed="rId4"/>
          <a:stretch>
            <a:fillRect/>
          </a:stretch>
        </p:blipFill>
        <p:spPr>
          <a:xfrm>
            <a:off x="5832648" y="4859737"/>
            <a:ext cx="9144000" cy="805639"/>
          </a:xfrm>
          <a:prstGeom prst="rect">
            <a:avLst/>
          </a:prstGeom>
        </p:spPr>
      </p:pic>
      <p:sp>
        <p:nvSpPr>
          <p:cNvPr id="4" name="テキスト ボックス 3"/>
          <p:cNvSpPr txBox="1"/>
          <p:nvPr/>
        </p:nvSpPr>
        <p:spPr>
          <a:xfrm>
            <a:off x="251520" y="2348880"/>
            <a:ext cx="2592288" cy="461665"/>
          </a:xfrm>
          <a:prstGeom prst="rect">
            <a:avLst/>
          </a:prstGeom>
          <a:noFill/>
        </p:spPr>
        <p:txBody>
          <a:bodyPr wrap="square" rtlCol="0">
            <a:spAutoFit/>
          </a:bodyPr>
          <a:lstStyle/>
          <a:p>
            <a:r>
              <a:rPr lang="en-US" altLang="ja-JP" sz="2400" dirty="0" smtClean="0">
                <a:solidFill>
                  <a:schemeClr val="tx2"/>
                </a:solidFill>
              </a:rPr>
              <a:t>Matter potential</a:t>
            </a:r>
            <a:endParaRPr kumimoji="1" lang="ja-JP" altLang="en-US" sz="2400" dirty="0">
              <a:solidFill>
                <a:schemeClr val="tx2"/>
              </a:solidFill>
            </a:endParaRPr>
          </a:p>
        </p:txBody>
      </p:sp>
      <p:pic>
        <p:nvPicPr>
          <p:cNvPr id="8" name="図 7"/>
          <p:cNvPicPr>
            <a:picLocks noChangeAspect="1"/>
          </p:cNvPicPr>
          <p:nvPr/>
        </p:nvPicPr>
        <p:blipFill>
          <a:blip r:embed="rId5"/>
          <a:stretch>
            <a:fillRect/>
          </a:stretch>
        </p:blipFill>
        <p:spPr>
          <a:xfrm>
            <a:off x="1628915" y="2832538"/>
            <a:ext cx="5957160" cy="938136"/>
          </a:xfrm>
          <a:prstGeom prst="rect">
            <a:avLst/>
          </a:prstGeom>
        </p:spPr>
      </p:pic>
      <p:pic>
        <p:nvPicPr>
          <p:cNvPr id="9" name="図 8"/>
          <p:cNvPicPr>
            <a:picLocks noChangeAspect="1"/>
          </p:cNvPicPr>
          <p:nvPr/>
        </p:nvPicPr>
        <p:blipFill>
          <a:blip r:embed="rId6"/>
          <a:stretch>
            <a:fillRect/>
          </a:stretch>
        </p:blipFill>
        <p:spPr>
          <a:xfrm>
            <a:off x="179512" y="5838620"/>
            <a:ext cx="8784976" cy="636893"/>
          </a:xfrm>
          <a:prstGeom prst="rect">
            <a:avLst/>
          </a:prstGeom>
        </p:spPr>
      </p:pic>
      <p:sp>
        <p:nvSpPr>
          <p:cNvPr id="7" name="テキスト ボックス 6"/>
          <p:cNvSpPr txBox="1"/>
          <p:nvPr/>
        </p:nvSpPr>
        <p:spPr>
          <a:xfrm>
            <a:off x="8388424" y="6523786"/>
            <a:ext cx="936104" cy="369332"/>
          </a:xfrm>
          <a:prstGeom prst="rect">
            <a:avLst/>
          </a:prstGeom>
          <a:noFill/>
        </p:spPr>
        <p:txBody>
          <a:bodyPr wrap="square" rtlCol="0">
            <a:spAutoFit/>
          </a:bodyPr>
          <a:lstStyle/>
          <a:p>
            <a:r>
              <a:rPr kumimoji="1" lang="en-US" altLang="ja-JP" smtClean="0"/>
              <a:t>14/24</a:t>
            </a:r>
            <a:endParaRPr kumimoji="1" lang="ja-JP" altLang="en-US" dirty="0"/>
          </a:p>
        </p:txBody>
      </p:sp>
    </p:spTree>
    <p:extLst>
      <p:ext uri="{BB962C8B-B14F-4D97-AF65-F5344CB8AC3E}">
        <p14:creationId xmlns:p14="http://schemas.microsoft.com/office/powerpoint/2010/main" val="719944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51518" y="1969153"/>
            <a:ext cx="7408333" cy="3450696"/>
          </a:xfrm>
        </p:spPr>
        <p:txBody>
          <a:bodyPr/>
          <a:lstStyle/>
          <a:p>
            <a:pPr marL="0" indent="0">
              <a:buNone/>
            </a:pPr>
            <a:r>
              <a:rPr lang="en-US" altLang="ja-JP" sz="2800" dirty="0" smtClean="0"/>
              <a:t>Conditions</a:t>
            </a:r>
          </a:p>
          <a:p>
            <a:pPr marL="0" indent="0">
              <a:buNone/>
            </a:pPr>
            <a:r>
              <a:rPr lang="ja-JP" altLang="en-US" dirty="0" smtClean="0"/>
              <a:t>・</a:t>
            </a:r>
            <a:r>
              <a:rPr lang="en-US" altLang="ja-JP" dirty="0" smtClean="0"/>
              <a:t>Background matter </a:t>
            </a:r>
            <a:r>
              <a:rPr lang="ja-JP" altLang="en-US" dirty="0" smtClean="0"/>
              <a:t>→　</a:t>
            </a:r>
            <a:r>
              <a:rPr lang="en-US" altLang="ja-JP" dirty="0" smtClean="0"/>
              <a:t>only electrons</a:t>
            </a:r>
          </a:p>
          <a:p>
            <a:pPr marL="0" indent="0">
              <a:buNone/>
            </a:pPr>
            <a:r>
              <a:rPr kumimoji="1" lang="ja-JP" altLang="en-US" dirty="0" smtClean="0"/>
              <a:t>・</a:t>
            </a:r>
            <a:r>
              <a:rPr kumimoji="1" lang="en-US" altLang="ja-JP" dirty="0" smtClean="0"/>
              <a:t>No electro magnetic field </a:t>
            </a:r>
          </a:p>
          <a:p>
            <a:pPr marL="0" indent="0">
              <a:buNone/>
            </a:pPr>
            <a:r>
              <a:rPr lang="ja-JP" altLang="en-US" dirty="0" smtClean="0"/>
              <a:t>・</a:t>
            </a:r>
            <a:r>
              <a:rPr lang="en-US" altLang="ja-JP" dirty="0" smtClean="0"/>
              <a:t>Matter is </a:t>
            </a:r>
            <a:r>
              <a:rPr lang="en-US" altLang="ja-JP" dirty="0" err="1" smtClean="0"/>
              <a:t>unpolarized</a:t>
            </a:r>
            <a:r>
              <a:rPr lang="en-US" altLang="ja-JP" dirty="0" smtClean="0"/>
              <a:t> </a:t>
            </a:r>
            <a:r>
              <a:rPr lang="ja-JP" altLang="en-US" dirty="0" smtClean="0"/>
              <a:t>→　</a:t>
            </a:r>
            <a:endParaRPr lang="en-US" altLang="ja-JP" dirty="0" smtClean="0"/>
          </a:p>
          <a:p>
            <a:pPr marL="0" indent="0">
              <a:buNone/>
            </a:pPr>
            <a:r>
              <a:rPr kumimoji="1" lang="ja-JP" altLang="en-US" dirty="0" smtClean="0"/>
              <a:t>→</a:t>
            </a:r>
            <a:r>
              <a:rPr kumimoji="1" lang="en-US" altLang="ja-JP" dirty="0" smtClean="0"/>
              <a:t>determine form of  f</a:t>
            </a:r>
            <a:endParaRPr kumimoji="1" lang="ja-JP" altLang="en-US" dirty="0"/>
          </a:p>
        </p:txBody>
      </p:sp>
      <p:sp>
        <p:nvSpPr>
          <p:cNvPr id="3" name="タイトル 2"/>
          <p:cNvSpPr>
            <a:spLocks noGrp="1"/>
          </p:cNvSpPr>
          <p:nvPr>
            <p:ph type="title"/>
          </p:nvPr>
        </p:nvSpPr>
        <p:spPr>
          <a:xfrm>
            <a:off x="151159" y="286973"/>
            <a:ext cx="7609052" cy="788266"/>
          </a:xfrm>
        </p:spPr>
        <p:txBody>
          <a:bodyPr>
            <a:normAutofit fontScale="90000"/>
          </a:bodyPr>
          <a:lstStyle/>
          <a:p>
            <a:r>
              <a:rPr kumimoji="1" lang="en-US" altLang="ja-JP" dirty="0" smtClean="0"/>
              <a:t>Neutrino Quantum State in Matter</a:t>
            </a:r>
            <a:endParaRPr kumimoji="1" lang="ja-JP" altLang="en-US" dirty="0"/>
          </a:p>
        </p:txBody>
      </p:sp>
      <p:sp>
        <p:nvSpPr>
          <p:cNvPr id="5" name="テキスト ボックス 4"/>
          <p:cNvSpPr txBox="1"/>
          <p:nvPr/>
        </p:nvSpPr>
        <p:spPr>
          <a:xfrm>
            <a:off x="182082" y="5102682"/>
            <a:ext cx="8718994" cy="523220"/>
          </a:xfrm>
          <a:prstGeom prst="rect">
            <a:avLst/>
          </a:prstGeom>
          <a:noFill/>
        </p:spPr>
        <p:txBody>
          <a:bodyPr wrap="square" rtlCol="0">
            <a:spAutoFit/>
          </a:bodyPr>
          <a:lstStyle/>
          <a:p>
            <a:r>
              <a:rPr lang="en-US" altLang="ja-JP" sz="2800" dirty="0" smtClean="0">
                <a:solidFill>
                  <a:schemeClr val="tx2"/>
                </a:solidFill>
              </a:rPr>
              <a:t>For the stationary states of the Modified Dirac equation</a:t>
            </a:r>
            <a:endParaRPr kumimoji="1" lang="ja-JP" altLang="en-US" sz="2800" dirty="0">
              <a:solidFill>
                <a:schemeClr val="tx2"/>
              </a:solidFill>
            </a:endParaRPr>
          </a:p>
        </p:txBody>
      </p:sp>
      <p:pic>
        <p:nvPicPr>
          <p:cNvPr id="11" name="図 10"/>
          <p:cNvPicPr>
            <a:picLocks noChangeAspect="1"/>
          </p:cNvPicPr>
          <p:nvPr/>
        </p:nvPicPr>
        <p:blipFill>
          <a:blip r:embed="rId3"/>
          <a:stretch>
            <a:fillRect/>
          </a:stretch>
        </p:blipFill>
        <p:spPr>
          <a:xfrm>
            <a:off x="3275856" y="4256947"/>
            <a:ext cx="2872854" cy="631086"/>
          </a:xfrm>
          <a:prstGeom prst="rect">
            <a:avLst/>
          </a:prstGeom>
        </p:spPr>
      </p:pic>
      <p:pic>
        <p:nvPicPr>
          <p:cNvPr id="12" name="図 11"/>
          <p:cNvPicPr>
            <a:picLocks noChangeAspect="1"/>
          </p:cNvPicPr>
          <p:nvPr/>
        </p:nvPicPr>
        <p:blipFill>
          <a:blip r:embed="rId4"/>
          <a:stretch>
            <a:fillRect/>
          </a:stretch>
        </p:blipFill>
        <p:spPr>
          <a:xfrm>
            <a:off x="3779912" y="3379474"/>
            <a:ext cx="1122040" cy="476867"/>
          </a:xfrm>
          <a:prstGeom prst="rect">
            <a:avLst/>
          </a:prstGeom>
        </p:spPr>
      </p:pic>
      <p:pic>
        <p:nvPicPr>
          <p:cNvPr id="15" name="図 14"/>
          <p:cNvPicPr>
            <a:picLocks noChangeAspect="1"/>
          </p:cNvPicPr>
          <p:nvPr/>
        </p:nvPicPr>
        <p:blipFill rotWithShape="1">
          <a:blip r:embed="rId5"/>
          <a:srcRect l="41764" r="-41764"/>
          <a:stretch/>
        </p:blipFill>
        <p:spPr>
          <a:xfrm>
            <a:off x="6300192" y="4766515"/>
            <a:ext cx="4632202" cy="419402"/>
          </a:xfrm>
          <a:prstGeom prst="rect">
            <a:avLst/>
          </a:prstGeom>
        </p:spPr>
      </p:pic>
      <p:pic>
        <p:nvPicPr>
          <p:cNvPr id="4" name="図 3"/>
          <p:cNvPicPr>
            <a:picLocks noChangeAspect="1"/>
          </p:cNvPicPr>
          <p:nvPr/>
        </p:nvPicPr>
        <p:blipFill>
          <a:blip r:embed="rId6"/>
          <a:stretch>
            <a:fillRect/>
          </a:stretch>
        </p:blipFill>
        <p:spPr>
          <a:xfrm>
            <a:off x="676982" y="5619169"/>
            <a:ext cx="7327900" cy="685800"/>
          </a:xfrm>
          <a:prstGeom prst="rect">
            <a:avLst/>
          </a:prstGeom>
        </p:spPr>
      </p:pic>
      <p:sp>
        <p:nvSpPr>
          <p:cNvPr id="6" name="テキスト ボックス 5"/>
          <p:cNvSpPr txBox="1"/>
          <p:nvPr/>
        </p:nvSpPr>
        <p:spPr>
          <a:xfrm>
            <a:off x="8316416" y="6488668"/>
            <a:ext cx="827584" cy="369332"/>
          </a:xfrm>
          <a:prstGeom prst="rect">
            <a:avLst/>
          </a:prstGeom>
          <a:noFill/>
        </p:spPr>
        <p:txBody>
          <a:bodyPr wrap="square" rtlCol="0">
            <a:spAutoFit/>
          </a:bodyPr>
          <a:lstStyle/>
          <a:p>
            <a:r>
              <a:rPr kumimoji="1" lang="en-US" altLang="ja-JP" smtClean="0"/>
              <a:t>15/24</a:t>
            </a:r>
            <a:endParaRPr kumimoji="1" lang="ja-JP" altLang="en-US" dirty="0"/>
          </a:p>
        </p:txBody>
      </p:sp>
    </p:spTree>
    <p:extLst>
      <p:ext uri="{BB962C8B-B14F-4D97-AF65-F5344CB8AC3E}">
        <p14:creationId xmlns:p14="http://schemas.microsoft.com/office/powerpoint/2010/main" val="1226926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stretch>
            <a:fillRect/>
          </a:stretch>
        </p:blipFill>
        <p:spPr>
          <a:xfrm>
            <a:off x="393828" y="5445224"/>
            <a:ext cx="2852834" cy="704546"/>
          </a:xfrm>
          <a:prstGeom prst="rect">
            <a:avLst/>
          </a:prstGeom>
        </p:spPr>
      </p:pic>
      <p:sp>
        <p:nvSpPr>
          <p:cNvPr id="3" name="タイトル 2"/>
          <p:cNvSpPr>
            <a:spLocks noGrp="1"/>
          </p:cNvSpPr>
          <p:nvPr>
            <p:ph type="title"/>
          </p:nvPr>
        </p:nvSpPr>
        <p:spPr>
          <a:xfrm>
            <a:off x="390364" y="489641"/>
            <a:ext cx="8363272" cy="1252728"/>
          </a:xfrm>
        </p:spPr>
        <p:txBody>
          <a:bodyPr>
            <a:normAutofit fontScale="90000"/>
          </a:bodyPr>
          <a:lstStyle/>
          <a:p>
            <a:r>
              <a:rPr lang="en-US" altLang="ja-JP" dirty="0"/>
              <a:t>Neutrino Quantum State in </a:t>
            </a:r>
            <a:r>
              <a:rPr lang="en-US" altLang="ja-JP" dirty="0" smtClean="0"/>
              <a:t>Matter (2)</a:t>
            </a:r>
            <a:endParaRPr kumimoji="1" lang="ja-JP" altLang="en-US" dirty="0"/>
          </a:p>
        </p:txBody>
      </p:sp>
      <p:sp>
        <p:nvSpPr>
          <p:cNvPr id="5" name="テキスト ボックス 4"/>
          <p:cNvSpPr txBox="1"/>
          <p:nvPr/>
        </p:nvSpPr>
        <p:spPr>
          <a:xfrm>
            <a:off x="221196" y="2459134"/>
            <a:ext cx="8532440" cy="461665"/>
          </a:xfrm>
          <a:prstGeom prst="rect">
            <a:avLst/>
          </a:prstGeom>
          <a:noFill/>
        </p:spPr>
        <p:txBody>
          <a:bodyPr wrap="square" rtlCol="0">
            <a:spAutoFit/>
          </a:bodyPr>
          <a:lstStyle/>
          <a:p>
            <a:r>
              <a:rPr kumimoji="1" lang="en-US" altLang="ja-JP" sz="2400" dirty="0" smtClean="0">
                <a:solidFill>
                  <a:schemeClr val="tx2"/>
                </a:solidFill>
              </a:rPr>
              <a:t>The energy spectrum of a neutrino moving in matter</a:t>
            </a:r>
            <a:endParaRPr kumimoji="1" lang="ja-JP" altLang="en-US" sz="2400" dirty="0">
              <a:solidFill>
                <a:schemeClr val="tx2"/>
              </a:solidFill>
            </a:endParaRPr>
          </a:p>
        </p:txBody>
      </p:sp>
      <p:pic>
        <p:nvPicPr>
          <p:cNvPr id="7" name="図 6"/>
          <p:cNvPicPr>
            <a:picLocks noChangeAspect="1"/>
          </p:cNvPicPr>
          <p:nvPr/>
        </p:nvPicPr>
        <p:blipFill>
          <a:blip r:embed="rId3"/>
          <a:stretch>
            <a:fillRect/>
          </a:stretch>
        </p:blipFill>
        <p:spPr>
          <a:xfrm>
            <a:off x="5183382" y="4456651"/>
            <a:ext cx="2871347" cy="432048"/>
          </a:xfrm>
          <a:prstGeom prst="rect">
            <a:avLst/>
          </a:prstGeom>
        </p:spPr>
      </p:pic>
      <p:sp>
        <p:nvSpPr>
          <p:cNvPr id="8" name="テキスト ボックス 7"/>
          <p:cNvSpPr txBox="1"/>
          <p:nvPr/>
        </p:nvSpPr>
        <p:spPr>
          <a:xfrm>
            <a:off x="221196" y="4802757"/>
            <a:ext cx="3630724" cy="461665"/>
          </a:xfrm>
          <a:prstGeom prst="rect">
            <a:avLst/>
          </a:prstGeom>
          <a:noFill/>
        </p:spPr>
        <p:txBody>
          <a:bodyPr wrap="square" rtlCol="0">
            <a:spAutoFit/>
          </a:bodyPr>
          <a:lstStyle/>
          <a:p>
            <a:r>
              <a:rPr kumimoji="1" lang="en-US" altLang="ja-JP" sz="2400" smtClean="0">
                <a:solidFill>
                  <a:schemeClr val="tx2"/>
                </a:solidFill>
              </a:rPr>
              <a:t>Matter density</a:t>
            </a:r>
            <a:endParaRPr kumimoji="1" lang="ja-JP" altLang="en-US" sz="2400" dirty="0">
              <a:solidFill>
                <a:schemeClr val="tx2"/>
              </a:solidFill>
            </a:endParaRPr>
          </a:p>
        </p:txBody>
      </p:sp>
      <p:pic>
        <p:nvPicPr>
          <p:cNvPr id="10" name="図 9"/>
          <p:cNvPicPr>
            <a:picLocks noChangeAspect="1"/>
          </p:cNvPicPr>
          <p:nvPr/>
        </p:nvPicPr>
        <p:blipFill>
          <a:blip r:embed="rId4"/>
          <a:stretch>
            <a:fillRect/>
          </a:stretch>
        </p:blipFill>
        <p:spPr>
          <a:xfrm>
            <a:off x="5183382" y="5152312"/>
            <a:ext cx="969640" cy="292912"/>
          </a:xfrm>
          <a:prstGeom prst="rect">
            <a:avLst/>
          </a:prstGeom>
        </p:spPr>
      </p:pic>
      <p:sp>
        <p:nvSpPr>
          <p:cNvPr id="2" name="テキスト ボックス 1"/>
          <p:cNvSpPr txBox="1"/>
          <p:nvPr/>
        </p:nvSpPr>
        <p:spPr>
          <a:xfrm>
            <a:off x="8316416" y="6462798"/>
            <a:ext cx="1089271" cy="369332"/>
          </a:xfrm>
          <a:prstGeom prst="rect">
            <a:avLst/>
          </a:prstGeom>
          <a:noFill/>
        </p:spPr>
        <p:txBody>
          <a:bodyPr wrap="square" rtlCol="0">
            <a:spAutoFit/>
          </a:bodyPr>
          <a:lstStyle/>
          <a:p>
            <a:r>
              <a:rPr kumimoji="1" lang="en-US" altLang="ja-JP" smtClean="0"/>
              <a:t>16/24</a:t>
            </a:r>
            <a:endParaRPr kumimoji="1" lang="ja-JP" altLang="en-US" dirty="0"/>
          </a:p>
        </p:txBody>
      </p:sp>
      <p:pic>
        <p:nvPicPr>
          <p:cNvPr id="11" name="図 10"/>
          <p:cNvPicPr>
            <a:picLocks noChangeAspect="1"/>
          </p:cNvPicPr>
          <p:nvPr/>
        </p:nvPicPr>
        <p:blipFill>
          <a:blip r:embed="rId5"/>
          <a:stretch>
            <a:fillRect/>
          </a:stretch>
        </p:blipFill>
        <p:spPr>
          <a:xfrm>
            <a:off x="467544" y="2887426"/>
            <a:ext cx="7024588" cy="1006388"/>
          </a:xfrm>
          <a:prstGeom prst="rect">
            <a:avLst/>
          </a:prstGeom>
        </p:spPr>
      </p:pic>
      <p:pic>
        <p:nvPicPr>
          <p:cNvPr id="13" name="図 12"/>
          <p:cNvPicPr>
            <a:picLocks noChangeAspect="1"/>
          </p:cNvPicPr>
          <p:nvPr/>
        </p:nvPicPr>
        <p:blipFill>
          <a:blip r:embed="rId6"/>
          <a:stretch>
            <a:fillRect/>
          </a:stretch>
        </p:blipFill>
        <p:spPr>
          <a:xfrm>
            <a:off x="5183382" y="5797497"/>
            <a:ext cx="1163294" cy="258510"/>
          </a:xfrm>
          <a:prstGeom prst="rect">
            <a:avLst/>
          </a:prstGeom>
        </p:spPr>
      </p:pic>
    </p:spTree>
    <p:extLst>
      <p:ext uri="{BB962C8B-B14F-4D97-AF65-F5344CB8AC3E}">
        <p14:creationId xmlns:p14="http://schemas.microsoft.com/office/powerpoint/2010/main" val="941021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t="7576" r="31924" b="19064"/>
          <a:stretch/>
        </p:blipFill>
        <p:spPr bwMode="auto">
          <a:xfrm>
            <a:off x="4897724" y="2658291"/>
            <a:ext cx="4032000" cy="2593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2"/>
          <p:cNvSpPr>
            <a:spLocks noGrp="1"/>
          </p:cNvSpPr>
          <p:nvPr>
            <p:ph type="title"/>
          </p:nvPr>
        </p:nvSpPr>
        <p:spPr>
          <a:xfrm>
            <a:off x="-2196752" y="730995"/>
            <a:ext cx="11233248" cy="1252728"/>
          </a:xfrm>
        </p:spPr>
        <p:txBody>
          <a:bodyPr>
            <a:normAutofit fontScale="90000"/>
          </a:bodyPr>
          <a:lstStyle/>
          <a:p>
            <a:r>
              <a:rPr lang="en-US" altLang="ja-JP" dirty="0" smtClean="0"/>
              <a:t>Neutrino reflection, trapping </a:t>
            </a:r>
            <a:br>
              <a:rPr lang="en-US" altLang="ja-JP" dirty="0" smtClean="0"/>
            </a:br>
            <a:r>
              <a:rPr lang="en-US" altLang="ja-JP" dirty="0" smtClean="0"/>
              <a:t>           and neutrino-antineutrino pair</a:t>
            </a:r>
            <a:br>
              <a:rPr lang="en-US" altLang="ja-JP" dirty="0" smtClean="0"/>
            </a:br>
            <a:r>
              <a:rPr lang="en-US" altLang="ja-JP" dirty="0"/>
              <a:t> </a:t>
            </a:r>
            <a:r>
              <a:rPr lang="en-US" altLang="ja-JP" dirty="0" smtClean="0"/>
              <a:t>                                          annihilation and creation </a:t>
            </a:r>
            <a:br>
              <a:rPr lang="en-US" altLang="ja-JP" dirty="0" smtClean="0"/>
            </a:br>
            <a:r>
              <a:rPr lang="en-US" altLang="ja-JP" dirty="0"/>
              <a:t> </a:t>
            </a:r>
            <a:r>
              <a:rPr lang="en-US" altLang="ja-JP" dirty="0" smtClean="0"/>
              <a:t>                                                                          in matter</a:t>
            </a:r>
            <a:endParaRPr kumimoji="1" lang="ja-JP" altLang="en-US" dirty="0"/>
          </a:p>
        </p:txBody>
      </p:sp>
      <p:sp>
        <p:nvSpPr>
          <p:cNvPr id="6" name="コンテンツ プレースホルダー 5"/>
          <p:cNvSpPr>
            <a:spLocks noGrp="1"/>
          </p:cNvSpPr>
          <p:nvPr>
            <p:ph idx="1"/>
          </p:nvPr>
        </p:nvSpPr>
        <p:spPr>
          <a:xfrm>
            <a:off x="-28813" y="2166569"/>
            <a:ext cx="7408333" cy="3450696"/>
          </a:xfrm>
        </p:spPr>
        <p:txBody>
          <a:bodyPr>
            <a:normAutofit/>
          </a:bodyPr>
          <a:lstStyle/>
          <a:p>
            <a:pPr marL="0" indent="0">
              <a:buNone/>
            </a:pPr>
            <a:r>
              <a:rPr lang="en-US" altLang="ja-JP" sz="2800" dirty="0" smtClean="0"/>
              <a:t>condition</a:t>
            </a:r>
            <a:r>
              <a:rPr lang="en-US" altLang="ja-JP" sz="2800" dirty="0"/>
              <a:t> </a:t>
            </a:r>
            <a:r>
              <a:rPr lang="en-US" altLang="ja-JP" sz="2800" dirty="0" smtClean="0"/>
              <a:t>for the energy-gap in matter</a:t>
            </a:r>
          </a:p>
          <a:p>
            <a:pPr marL="0" indent="0">
              <a:buNone/>
            </a:pPr>
            <a:endParaRPr kumimoji="1" lang="ja-JP" altLang="en-US" sz="2800" dirty="0"/>
          </a:p>
        </p:txBody>
      </p:sp>
      <p:sp>
        <p:nvSpPr>
          <p:cNvPr id="2" name="テキスト ボックス 1"/>
          <p:cNvSpPr txBox="1"/>
          <p:nvPr/>
        </p:nvSpPr>
        <p:spPr>
          <a:xfrm>
            <a:off x="5747937" y="2877538"/>
            <a:ext cx="2520280" cy="369332"/>
          </a:xfrm>
          <a:prstGeom prst="rect">
            <a:avLst/>
          </a:prstGeom>
          <a:noFill/>
        </p:spPr>
        <p:txBody>
          <a:bodyPr wrap="square" rtlCol="0">
            <a:spAutoFit/>
          </a:bodyPr>
          <a:lstStyle/>
          <a:p>
            <a:r>
              <a:rPr kumimoji="1" lang="en-US" altLang="ja-JP" smtClean="0"/>
              <a:t>   vacuum            matter</a:t>
            </a:r>
            <a:endParaRPr kumimoji="1" lang="ja-JP" altLang="en-US" dirty="0"/>
          </a:p>
        </p:txBody>
      </p:sp>
      <p:sp>
        <p:nvSpPr>
          <p:cNvPr id="4" name="円/楕円 3"/>
          <p:cNvSpPr/>
          <p:nvPr/>
        </p:nvSpPr>
        <p:spPr>
          <a:xfrm>
            <a:off x="6405508" y="368213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右矢印 4"/>
          <p:cNvSpPr/>
          <p:nvPr/>
        </p:nvSpPr>
        <p:spPr>
          <a:xfrm flipV="1">
            <a:off x="6625692" y="3682137"/>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7307512" y="432408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rot="10800000" flipV="1">
            <a:off x="6914080" y="4343408"/>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4"/>
          <a:stretch>
            <a:fillRect/>
          </a:stretch>
        </p:blipFill>
        <p:spPr>
          <a:xfrm>
            <a:off x="6435680" y="3516923"/>
            <a:ext cx="127000" cy="114300"/>
          </a:xfrm>
          <a:prstGeom prst="rect">
            <a:avLst/>
          </a:prstGeom>
        </p:spPr>
      </p:pic>
      <p:pic>
        <p:nvPicPr>
          <p:cNvPr id="12" name="図 11"/>
          <p:cNvPicPr>
            <a:picLocks noChangeAspect="1"/>
          </p:cNvPicPr>
          <p:nvPr/>
        </p:nvPicPr>
        <p:blipFill>
          <a:blip r:embed="rId5"/>
          <a:stretch>
            <a:fillRect/>
          </a:stretch>
        </p:blipFill>
        <p:spPr>
          <a:xfrm>
            <a:off x="7307512" y="4528342"/>
            <a:ext cx="152400" cy="158750"/>
          </a:xfrm>
          <a:prstGeom prst="rect">
            <a:avLst/>
          </a:prstGeom>
        </p:spPr>
      </p:pic>
      <p:sp>
        <p:nvSpPr>
          <p:cNvPr id="16" name="円/楕円 15"/>
          <p:cNvSpPr/>
          <p:nvPr/>
        </p:nvSpPr>
        <p:spPr>
          <a:xfrm>
            <a:off x="7307512" y="4040459"/>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8" name="右矢印 17"/>
          <p:cNvSpPr/>
          <p:nvPr/>
        </p:nvSpPr>
        <p:spPr>
          <a:xfrm rot="10800000" flipV="1">
            <a:off x="6914080" y="4040459"/>
            <a:ext cx="288032"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6"/>
          <a:stretch>
            <a:fillRect/>
          </a:stretch>
        </p:blipFill>
        <p:spPr>
          <a:xfrm>
            <a:off x="345617" y="2800839"/>
            <a:ext cx="4700059" cy="369437"/>
          </a:xfrm>
          <a:prstGeom prst="rect">
            <a:avLst/>
          </a:prstGeom>
        </p:spPr>
      </p:pic>
      <p:sp>
        <p:nvSpPr>
          <p:cNvPr id="20" name="右矢印 19"/>
          <p:cNvSpPr/>
          <p:nvPr/>
        </p:nvSpPr>
        <p:spPr>
          <a:xfrm>
            <a:off x="326762" y="3329766"/>
            <a:ext cx="724350" cy="270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220251" y="3317100"/>
            <a:ext cx="3710456" cy="369332"/>
          </a:xfrm>
          <a:prstGeom prst="rect">
            <a:avLst/>
          </a:prstGeom>
          <a:noFill/>
        </p:spPr>
        <p:txBody>
          <a:bodyPr wrap="square" rtlCol="0">
            <a:spAutoFit/>
          </a:bodyPr>
          <a:lstStyle/>
          <a:p>
            <a:r>
              <a:rPr lang="en-US" altLang="ja-JP" dirty="0" smtClean="0"/>
              <a:t>energy-gap is </a:t>
            </a:r>
            <a:r>
              <a:rPr lang="en-US" altLang="ja-JP" dirty="0"/>
              <a:t>deviated </a:t>
            </a:r>
            <a:endParaRPr kumimoji="1" lang="ja-JP" altLang="en-US" dirty="0"/>
          </a:p>
        </p:txBody>
      </p:sp>
      <p:sp>
        <p:nvSpPr>
          <p:cNvPr id="23" name="テキスト ボックス 22"/>
          <p:cNvSpPr txBox="1"/>
          <p:nvPr/>
        </p:nvSpPr>
        <p:spPr>
          <a:xfrm>
            <a:off x="157623" y="3852653"/>
            <a:ext cx="2664296" cy="523220"/>
          </a:xfrm>
          <a:prstGeom prst="rect">
            <a:avLst/>
          </a:prstGeom>
          <a:noFill/>
        </p:spPr>
        <p:txBody>
          <a:bodyPr wrap="square" rtlCol="0">
            <a:spAutoFit/>
          </a:bodyPr>
          <a:lstStyle/>
          <a:p>
            <a:r>
              <a:rPr kumimoji="1" lang="en-US" altLang="ja-JP" sz="2800" dirty="0" smtClean="0">
                <a:solidFill>
                  <a:schemeClr val="tx2"/>
                </a:solidFill>
              </a:rPr>
              <a:t>If </a:t>
            </a:r>
          </a:p>
        </p:txBody>
      </p:sp>
      <p:pic>
        <p:nvPicPr>
          <p:cNvPr id="24" name="図 23"/>
          <p:cNvPicPr>
            <a:picLocks noChangeAspect="1"/>
          </p:cNvPicPr>
          <p:nvPr/>
        </p:nvPicPr>
        <p:blipFill>
          <a:blip r:embed="rId7"/>
          <a:stretch>
            <a:fillRect/>
          </a:stretch>
        </p:blipFill>
        <p:spPr>
          <a:xfrm>
            <a:off x="804735" y="3869136"/>
            <a:ext cx="2122584" cy="369604"/>
          </a:xfrm>
          <a:prstGeom prst="rect">
            <a:avLst/>
          </a:prstGeom>
        </p:spPr>
      </p:pic>
      <p:sp>
        <p:nvSpPr>
          <p:cNvPr id="27" name="右矢印 26"/>
          <p:cNvSpPr/>
          <p:nvPr/>
        </p:nvSpPr>
        <p:spPr>
          <a:xfrm>
            <a:off x="343298" y="4455482"/>
            <a:ext cx="724350" cy="270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253322" y="4455482"/>
            <a:ext cx="4329704" cy="646331"/>
          </a:xfrm>
          <a:prstGeom prst="rect">
            <a:avLst/>
          </a:prstGeom>
          <a:noFill/>
        </p:spPr>
        <p:txBody>
          <a:bodyPr wrap="square" rtlCol="0">
            <a:spAutoFit/>
          </a:bodyPr>
          <a:lstStyle/>
          <a:p>
            <a:r>
              <a:rPr kumimoji="1" lang="en-US" altLang="ja-JP" dirty="0" smtClean="0"/>
              <a:t>There is no energy-gap overlapping</a:t>
            </a:r>
          </a:p>
          <a:p>
            <a:r>
              <a:rPr lang="en-US" altLang="ja-JP" dirty="0"/>
              <a:t> </a:t>
            </a:r>
            <a:r>
              <a:rPr lang="en-US" altLang="ja-JP" dirty="0" smtClean="0"/>
              <a:t>                                                       (right figure)</a:t>
            </a:r>
            <a:endParaRPr kumimoji="1" lang="ja-JP" altLang="en-US" dirty="0"/>
          </a:p>
        </p:txBody>
      </p:sp>
      <p:sp>
        <p:nvSpPr>
          <p:cNvPr id="28" name="アーチ 27"/>
          <p:cNvSpPr/>
          <p:nvPr/>
        </p:nvSpPr>
        <p:spPr>
          <a:xfrm rot="16200000">
            <a:off x="5684951" y="4016357"/>
            <a:ext cx="318189" cy="192217"/>
          </a:xfrm>
          <a:prstGeom prst="blockArc">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0" name="図 29"/>
          <p:cNvPicPr>
            <a:picLocks noChangeAspect="1"/>
          </p:cNvPicPr>
          <p:nvPr/>
        </p:nvPicPr>
        <p:blipFill>
          <a:blip r:embed="rId4"/>
          <a:stretch>
            <a:fillRect/>
          </a:stretch>
        </p:blipFill>
        <p:spPr>
          <a:xfrm>
            <a:off x="1051112" y="5547729"/>
            <a:ext cx="215454" cy="193909"/>
          </a:xfrm>
          <a:prstGeom prst="rect">
            <a:avLst/>
          </a:prstGeom>
        </p:spPr>
      </p:pic>
      <p:sp>
        <p:nvSpPr>
          <p:cNvPr id="29" name="テキスト ボックス 28"/>
          <p:cNvSpPr txBox="1"/>
          <p:nvPr/>
        </p:nvSpPr>
        <p:spPr>
          <a:xfrm>
            <a:off x="455072" y="5460018"/>
            <a:ext cx="8688928" cy="923330"/>
          </a:xfrm>
          <a:prstGeom prst="rect">
            <a:avLst/>
          </a:prstGeom>
          <a:noFill/>
        </p:spPr>
        <p:txBody>
          <a:bodyPr wrap="square" rtlCol="0">
            <a:spAutoFit/>
          </a:bodyPr>
          <a:lstStyle/>
          <a:p>
            <a:r>
              <a:rPr kumimoji="1" lang="en-US" altLang="ja-JP" dirty="0" smtClean="0"/>
              <a:t>For           in vacuum </a:t>
            </a:r>
            <a:r>
              <a:rPr kumimoji="1" lang="ja-JP" altLang="en-US" dirty="0" smtClean="0"/>
              <a:t>・・・</a:t>
            </a:r>
            <a:r>
              <a:rPr kumimoji="1" lang="en-US" altLang="ja-JP" dirty="0" smtClean="0"/>
              <a:t>since it can not remain in matter, reflected at boundary surface</a:t>
            </a:r>
          </a:p>
          <a:p>
            <a:endParaRPr kumimoji="1" lang="en-US" altLang="ja-JP" dirty="0" smtClean="0"/>
          </a:p>
          <a:p>
            <a:r>
              <a:rPr lang="en-US" altLang="ja-JP" dirty="0" smtClean="0"/>
              <a:t>For           in matter   </a:t>
            </a:r>
            <a:r>
              <a:rPr lang="ja-JP" altLang="en-US" dirty="0" smtClean="0"/>
              <a:t>・・・</a:t>
            </a:r>
            <a:r>
              <a:rPr lang="en-US" altLang="ja-JP" dirty="0" smtClean="0"/>
              <a:t>similarly, it is trapped in matter</a:t>
            </a:r>
            <a:endParaRPr kumimoji="1" lang="ja-JP" altLang="en-US" dirty="0"/>
          </a:p>
        </p:txBody>
      </p:sp>
      <p:pic>
        <p:nvPicPr>
          <p:cNvPr id="32" name="図 31"/>
          <p:cNvPicPr>
            <a:picLocks noChangeAspect="1"/>
          </p:cNvPicPr>
          <p:nvPr/>
        </p:nvPicPr>
        <p:blipFill>
          <a:blip r:embed="rId5"/>
          <a:stretch>
            <a:fillRect/>
          </a:stretch>
        </p:blipFill>
        <p:spPr>
          <a:xfrm>
            <a:off x="1007465" y="6084845"/>
            <a:ext cx="245857" cy="256101"/>
          </a:xfrm>
          <a:prstGeom prst="rect">
            <a:avLst/>
          </a:prstGeom>
        </p:spPr>
      </p:pic>
      <p:sp>
        <p:nvSpPr>
          <p:cNvPr id="7" name="テキスト ボックス 6"/>
          <p:cNvSpPr txBox="1"/>
          <p:nvPr/>
        </p:nvSpPr>
        <p:spPr>
          <a:xfrm>
            <a:off x="8388424" y="6507960"/>
            <a:ext cx="875783" cy="369332"/>
          </a:xfrm>
          <a:prstGeom prst="rect">
            <a:avLst/>
          </a:prstGeom>
          <a:noFill/>
        </p:spPr>
        <p:txBody>
          <a:bodyPr wrap="square" rtlCol="0">
            <a:spAutoFit/>
          </a:bodyPr>
          <a:lstStyle/>
          <a:p>
            <a:r>
              <a:rPr kumimoji="1" lang="en-US" altLang="ja-JP" smtClean="0"/>
              <a:t>17/24</a:t>
            </a:r>
            <a:endParaRPr kumimoji="1" lang="ja-JP" altLang="en-US" dirty="0"/>
          </a:p>
        </p:txBody>
      </p:sp>
    </p:spTree>
    <p:extLst>
      <p:ext uri="{BB962C8B-B14F-4D97-AF65-F5344CB8AC3E}">
        <p14:creationId xmlns:p14="http://schemas.microsoft.com/office/powerpoint/2010/main" val="45868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1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10"/>
                                        <p:tgtEl>
                                          <p:spTgt spid="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1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9462" t="-1" r="49995" b="35127"/>
          <a:stretch/>
        </p:blipFill>
        <p:spPr>
          <a:xfrm>
            <a:off x="6178519" y="2527826"/>
            <a:ext cx="2524363" cy="2401821"/>
          </a:xfrm>
          <a:prstGeom prst="rect">
            <a:avLst/>
          </a:prstGeom>
        </p:spPr>
      </p:pic>
      <p:sp>
        <p:nvSpPr>
          <p:cNvPr id="2" name="コンテンツ プレースホルダー 1"/>
          <p:cNvSpPr>
            <a:spLocks noGrp="1"/>
          </p:cNvSpPr>
          <p:nvPr>
            <p:ph idx="1"/>
          </p:nvPr>
        </p:nvSpPr>
        <p:spPr>
          <a:xfrm>
            <a:off x="220856" y="2243177"/>
            <a:ext cx="5400599" cy="648072"/>
          </a:xfrm>
        </p:spPr>
        <p:txBody>
          <a:bodyPr/>
          <a:lstStyle/>
          <a:p>
            <a:pPr marL="0" indent="0">
              <a:buNone/>
            </a:pPr>
            <a:r>
              <a:rPr kumimoji="1" lang="en-US" altLang="ja-JP" dirty="0" smtClean="0"/>
              <a:t>Matter potential accounting for rotation</a:t>
            </a:r>
            <a:endParaRPr kumimoji="1" lang="ja-JP" altLang="en-US" dirty="0"/>
          </a:p>
        </p:txBody>
      </p:sp>
      <p:sp>
        <p:nvSpPr>
          <p:cNvPr id="3" name="タイトル 2"/>
          <p:cNvSpPr>
            <a:spLocks noGrp="1"/>
          </p:cNvSpPr>
          <p:nvPr>
            <p:ph type="title"/>
          </p:nvPr>
        </p:nvSpPr>
        <p:spPr>
          <a:xfrm>
            <a:off x="-684584" y="404664"/>
            <a:ext cx="8784976" cy="1252728"/>
          </a:xfrm>
        </p:spPr>
        <p:txBody>
          <a:bodyPr>
            <a:normAutofit fontScale="90000"/>
          </a:bodyPr>
          <a:lstStyle/>
          <a:p>
            <a:r>
              <a:rPr lang="en-US" altLang="ja-JP" dirty="0" smtClean="0"/>
              <a:t>Neutrino energy spectrum </a:t>
            </a:r>
            <a:br>
              <a:rPr lang="en-US" altLang="ja-JP" dirty="0" smtClean="0"/>
            </a:br>
            <a:r>
              <a:rPr lang="en-US" altLang="ja-JP" dirty="0"/>
              <a:t> </a:t>
            </a:r>
            <a:r>
              <a:rPr lang="en-US" altLang="ja-JP" dirty="0" smtClean="0"/>
              <a:t>                                in a rotating medium</a:t>
            </a:r>
            <a:endParaRPr kumimoji="1" lang="ja-JP" altLang="en-US" dirty="0"/>
          </a:p>
        </p:txBody>
      </p:sp>
      <p:sp>
        <p:nvSpPr>
          <p:cNvPr id="4" name="テキスト ボックス 3"/>
          <p:cNvSpPr txBox="1"/>
          <p:nvPr/>
        </p:nvSpPr>
        <p:spPr>
          <a:xfrm>
            <a:off x="170976" y="4468847"/>
            <a:ext cx="6768752" cy="460800"/>
          </a:xfrm>
          <a:prstGeom prst="rect">
            <a:avLst/>
          </a:prstGeom>
          <a:noFill/>
        </p:spPr>
        <p:txBody>
          <a:bodyPr wrap="square" rtlCol="0">
            <a:spAutoFit/>
          </a:bodyPr>
          <a:lstStyle/>
          <a:p>
            <a:r>
              <a:rPr lang="en-US" altLang="ja-JP" sz="2400" dirty="0">
                <a:solidFill>
                  <a:schemeClr val="tx2"/>
                </a:solidFill>
              </a:rPr>
              <a:t>Neutrino energy spectrum </a:t>
            </a:r>
            <a:r>
              <a:rPr lang="en-US" altLang="ja-JP" sz="2400" dirty="0" smtClean="0">
                <a:solidFill>
                  <a:schemeClr val="tx2"/>
                </a:solidFill>
              </a:rPr>
              <a:t>in </a:t>
            </a:r>
            <a:r>
              <a:rPr lang="en-US" altLang="ja-JP" sz="2400" dirty="0">
                <a:solidFill>
                  <a:schemeClr val="tx2"/>
                </a:solidFill>
              </a:rPr>
              <a:t>a rotating medium</a:t>
            </a:r>
            <a:endParaRPr kumimoji="1" lang="ja-JP" altLang="en-US" sz="2400" dirty="0">
              <a:solidFill>
                <a:schemeClr val="tx2"/>
              </a:solidFill>
            </a:endParaRPr>
          </a:p>
        </p:txBody>
      </p:sp>
      <p:pic>
        <p:nvPicPr>
          <p:cNvPr id="6" name="図 5"/>
          <p:cNvPicPr>
            <a:picLocks noChangeAspect="1"/>
          </p:cNvPicPr>
          <p:nvPr/>
        </p:nvPicPr>
        <p:blipFill>
          <a:blip r:embed="rId4"/>
          <a:stretch>
            <a:fillRect/>
          </a:stretch>
        </p:blipFill>
        <p:spPr>
          <a:xfrm>
            <a:off x="341831" y="2798690"/>
            <a:ext cx="4681638" cy="442646"/>
          </a:xfrm>
          <a:prstGeom prst="rect">
            <a:avLst/>
          </a:prstGeom>
        </p:spPr>
      </p:pic>
      <p:pic>
        <p:nvPicPr>
          <p:cNvPr id="7" name="図 6"/>
          <p:cNvPicPr>
            <a:picLocks noChangeAspect="1"/>
          </p:cNvPicPr>
          <p:nvPr/>
        </p:nvPicPr>
        <p:blipFill>
          <a:blip r:embed="rId5"/>
          <a:stretch>
            <a:fillRect/>
          </a:stretch>
        </p:blipFill>
        <p:spPr>
          <a:xfrm>
            <a:off x="4572000" y="3593965"/>
            <a:ext cx="1049455" cy="655910"/>
          </a:xfrm>
          <a:prstGeom prst="rect">
            <a:avLst/>
          </a:prstGeom>
        </p:spPr>
      </p:pic>
      <p:pic>
        <p:nvPicPr>
          <p:cNvPr id="9" name="図 8"/>
          <p:cNvPicPr>
            <a:picLocks noChangeAspect="1"/>
          </p:cNvPicPr>
          <p:nvPr/>
        </p:nvPicPr>
        <p:blipFill>
          <a:blip r:embed="rId6"/>
          <a:stretch>
            <a:fillRect/>
          </a:stretch>
        </p:blipFill>
        <p:spPr>
          <a:xfrm>
            <a:off x="394013" y="5077594"/>
            <a:ext cx="8067264" cy="701908"/>
          </a:xfrm>
          <a:prstGeom prst="rect">
            <a:avLst/>
          </a:prstGeom>
        </p:spPr>
      </p:pic>
      <p:pic>
        <p:nvPicPr>
          <p:cNvPr id="10" name="図 9"/>
          <p:cNvPicPr>
            <a:picLocks noChangeAspect="1"/>
          </p:cNvPicPr>
          <p:nvPr/>
        </p:nvPicPr>
        <p:blipFill>
          <a:blip r:embed="rId7"/>
          <a:stretch>
            <a:fillRect/>
          </a:stretch>
        </p:blipFill>
        <p:spPr>
          <a:xfrm>
            <a:off x="7576230" y="5994796"/>
            <a:ext cx="1404182" cy="321978"/>
          </a:xfrm>
          <a:prstGeom prst="rect">
            <a:avLst/>
          </a:prstGeom>
        </p:spPr>
      </p:pic>
      <p:sp>
        <p:nvSpPr>
          <p:cNvPr id="11" name="テキスト ボックス 10"/>
          <p:cNvSpPr txBox="1"/>
          <p:nvPr/>
        </p:nvSpPr>
        <p:spPr>
          <a:xfrm>
            <a:off x="341832" y="5978094"/>
            <a:ext cx="6817642" cy="646331"/>
          </a:xfrm>
          <a:prstGeom prst="rect">
            <a:avLst/>
          </a:prstGeom>
          <a:noFill/>
        </p:spPr>
        <p:txBody>
          <a:bodyPr wrap="square" rtlCol="0">
            <a:spAutoFit/>
          </a:bodyPr>
          <a:lstStyle/>
          <a:p>
            <a:r>
              <a:rPr kumimoji="1" lang="en-US" altLang="ja-JP" dirty="0" smtClean="0"/>
              <a:t>Where, for the sign        , negative sign corresponds neutrino energy, </a:t>
            </a:r>
          </a:p>
          <a:p>
            <a:r>
              <a:rPr kumimoji="1" lang="en-US" altLang="ja-JP" dirty="0" smtClean="0"/>
              <a:t>positive sign corresponds anti-neutrino energy </a:t>
            </a:r>
            <a:endParaRPr kumimoji="1" lang="ja-JP" altLang="en-US" dirty="0"/>
          </a:p>
        </p:txBody>
      </p:sp>
      <p:pic>
        <p:nvPicPr>
          <p:cNvPr id="12" name="図 11"/>
          <p:cNvPicPr>
            <a:picLocks noChangeAspect="1"/>
          </p:cNvPicPr>
          <p:nvPr/>
        </p:nvPicPr>
        <p:blipFill rotWithShape="1">
          <a:blip r:embed="rId8"/>
          <a:srcRect l="-3" r="55243"/>
          <a:stretch/>
        </p:blipFill>
        <p:spPr>
          <a:xfrm>
            <a:off x="2339752" y="6018016"/>
            <a:ext cx="267788" cy="275537"/>
          </a:xfrm>
          <a:prstGeom prst="rect">
            <a:avLst/>
          </a:prstGeom>
        </p:spPr>
      </p:pic>
      <p:sp>
        <p:nvSpPr>
          <p:cNvPr id="13" name="左大かっこ 12"/>
          <p:cNvSpPr/>
          <p:nvPr/>
        </p:nvSpPr>
        <p:spPr>
          <a:xfrm>
            <a:off x="312170" y="6035501"/>
            <a:ext cx="59323" cy="64633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右大かっこ 13"/>
          <p:cNvSpPr/>
          <p:nvPr/>
        </p:nvSpPr>
        <p:spPr>
          <a:xfrm>
            <a:off x="6920746" y="6026747"/>
            <a:ext cx="90471" cy="64633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8" name="図 7"/>
          <p:cNvPicPr>
            <a:picLocks noChangeAspect="1"/>
          </p:cNvPicPr>
          <p:nvPr/>
        </p:nvPicPr>
        <p:blipFill>
          <a:blip r:embed="rId9"/>
          <a:stretch>
            <a:fillRect/>
          </a:stretch>
        </p:blipFill>
        <p:spPr>
          <a:xfrm>
            <a:off x="6720017" y="2492876"/>
            <a:ext cx="279626" cy="201952"/>
          </a:xfrm>
          <a:prstGeom prst="rect">
            <a:avLst/>
          </a:prstGeom>
        </p:spPr>
      </p:pic>
      <p:pic>
        <p:nvPicPr>
          <p:cNvPr id="19" name="図 18"/>
          <p:cNvPicPr>
            <a:picLocks noChangeAspect="1"/>
          </p:cNvPicPr>
          <p:nvPr/>
        </p:nvPicPr>
        <p:blipFill>
          <a:blip r:embed="rId10"/>
          <a:stretch>
            <a:fillRect/>
          </a:stretch>
        </p:blipFill>
        <p:spPr>
          <a:xfrm>
            <a:off x="8569312" y="2939945"/>
            <a:ext cx="267139" cy="192934"/>
          </a:xfrm>
          <a:prstGeom prst="rect">
            <a:avLst/>
          </a:prstGeom>
        </p:spPr>
      </p:pic>
      <p:pic>
        <p:nvPicPr>
          <p:cNvPr id="20" name="図 19"/>
          <p:cNvPicPr>
            <a:picLocks noChangeAspect="1"/>
          </p:cNvPicPr>
          <p:nvPr/>
        </p:nvPicPr>
        <p:blipFill>
          <a:blip r:embed="rId11"/>
          <a:stretch>
            <a:fillRect/>
          </a:stretch>
        </p:blipFill>
        <p:spPr>
          <a:xfrm>
            <a:off x="8109185" y="2939945"/>
            <a:ext cx="177929" cy="160136"/>
          </a:xfrm>
          <a:prstGeom prst="rect">
            <a:avLst/>
          </a:prstGeom>
        </p:spPr>
      </p:pic>
      <p:sp>
        <p:nvSpPr>
          <p:cNvPr id="15" name="テキスト ボックス 14"/>
          <p:cNvSpPr txBox="1"/>
          <p:nvPr/>
        </p:nvSpPr>
        <p:spPr>
          <a:xfrm>
            <a:off x="8287114" y="6497166"/>
            <a:ext cx="856886" cy="369332"/>
          </a:xfrm>
          <a:prstGeom prst="rect">
            <a:avLst/>
          </a:prstGeom>
          <a:noFill/>
        </p:spPr>
        <p:txBody>
          <a:bodyPr wrap="square" rtlCol="0">
            <a:spAutoFit/>
          </a:bodyPr>
          <a:lstStyle/>
          <a:p>
            <a:r>
              <a:rPr kumimoji="1" lang="en-US" altLang="ja-JP" smtClean="0"/>
              <a:t>18/24</a:t>
            </a:r>
            <a:endParaRPr kumimoji="1" lang="ja-JP" altLang="en-US" dirty="0"/>
          </a:p>
        </p:txBody>
      </p:sp>
    </p:spTree>
    <p:extLst>
      <p:ext uri="{BB962C8B-B14F-4D97-AF65-F5344CB8AC3E}">
        <p14:creationId xmlns:p14="http://schemas.microsoft.com/office/powerpoint/2010/main" val="640497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755576" y="2420888"/>
            <a:ext cx="7560840" cy="1080120"/>
          </a:xfrm>
        </p:spPr>
        <p:txBody>
          <a:bodyPr/>
          <a:lstStyle/>
          <a:p>
            <a:pPr marL="0" indent="0">
              <a:buNone/>
            </a:pPr>
            <a:r>
              <a:rPr lang="en-US" altLang="ja-JP" dirty="0" smtClean="0"/>
              <a:t>Modified Dirac equation  </a:t>
            </a:r>
            <a:r>
              <a:rPr lang="ja-JP" altLang="en-US" dirty="0" smtClean="0"/>
              <a:t>→　</a:t>
            </a:r>
            <a:r>
              <a:rPr lang="en-US" altLang="ja-JP" dirty="0" smtClean="0"/>
              <a:t>   the case when there is</a:t>
            </a:r>
          </a:p>
          <a:p>
            <a:pPr marL="0" indent="0">
              <a:buNone/>
            </a:pPr>
            <a:r>
              <a:rPr lang="en-US" altLang="ja-JP" dirty="0" smtClean="0"/>
              <a:t>                                                           no electromagnetic field</a:t>
            </a:r>
            <a:endParaRPr kumimoji="1" lang="ja-JP" altLang="en-US" dirty="0"/>
          </a:p>
        </p:txBody>
      </p:sp>
      <p:sp>
        <p:nvSpPr>
          <p:cNvPr id="3" name="タイトル 2"/>
          <p:cNvSpPr>
            <a:spLocks noGrp="1"/>
          </p:cNvSpPr>
          <p:nvPr>
            <p:ph type="title"/>
          </p:nvPr>
        </p:nvSpPr>
        <p:spPr>
          <a:xfrm>
            <a:off x="-252536" y="260648"/>
            <a:ext cx="8686800" cy="1252728"/>
          </a:xfrm>
        </p:spPr>
        <p:txBody>
          <a:bodyPr>
            <a:normAutofit fontScale="90000"/>
          </a:bodyPr>
          <a:lstStyle/>
          <a:p>
            <a:r>
              <a:rPr lang="en-US" altLang="ja-JP" dirty="0"/>
              <a:t/>
            </a:r>
            <a:br>
              <a:rPr lang="en-US" altLang="ja-JP" dirty="0"/>
            </a:br>
            <a:r>
              <a:rPr lang="en-US" altLang="ja-JP" dirty="0" smtClean="0"/>
              <a:t>Modified Dirac-Pauli </a:t>
            </a:r>
            <a:r>
              <a:rPr lang="en-US" altLang="ja-JP" smtClean="0"/>
              <a:t>equation </a:t>
            </a:r>
            <a:br>
              <a:rPr lang="en-US" altLang="ja-JP" smtClean="0"/>
            </a:br>
            <a:r>
              <a:rPr lang="en-US" altLang="ja-JP"/>
              <a:t> </a:t>
            </a:r>
            <a:r>
              <a:rPr lang="en-US" altLang="ja-JP" smtClean="0"/>
              <a:t>                         for neutrino in matter</a:t>
            </a:r>
            <a:endParaRPr kumimoji="1" lang="ja-JP" altLang="en-US" dirty="0"/>
          </a:p>
        </p:txBody>
      </p:sp>
      <p:sp>
        <p:nvSpPr>
          <p:cNvPr id="5" name="テキスト ボックス 4"/>
          <p:cNvSpPr txBox="1"/>
          <p:nvPr/>
        </p:nvSpPr>
        <p:spPr>
          <a:xfrm>
            <a:off x="723968" y="3385178"/>
            <a:ext cx="4680520" cy="523220"/>
          </a:xfrm>
          <a:prstGeom prst="rect">
            <a:avLst/>
          </a:prstGeom>
          <a:noFill/>
        </p:spPr>
        <p:txBody>
          <a:bodyPr wrap="square" rtlCol="0">
            <a:spAutoFit/>
          </a:bodyPr>
          <a:lstStyle/>
          <a:p>
            <a:r>
              <a:rPr kumimoji="1" lang="en-US" altLang="ja-JP" sz="2800" dirty="0" smtClean="0">
                <a:solidFill>
                  <a:schemeClr val="tx2"/>
                </a:solidFill>
              </a:rPr>
              <a:t>Dirac-Pauli equation</a:t>
            </a:r>
            <a:endParaRPr kumimoji="1" lang="ja-JP" altLang="en-US" sz="2800" dirty="0">
              <a:solidFill>
                <a:schemeClr val="tx2"/>
              </a:solidFill>
            </a:endParaRPr>
          </a:p>
        </p:txBody>
      </p:sp>
      <p:pic>
        <p:nvPicPr>
          <p:cNvPr id="7" name="図 6"/>
          <p:cNvPicPr>
            <a:picLocks noChangeAspect="1"/>
          </p:cNvPicPr>
          <p:nvPr/>
        </p:nvPicPr>
        <p:blipFill>
          <a:blip r:embed="rId3"/>
          <a:stretch>
            <a:fillRect/>
          </a:stretch>
        </p:blipFill>
        <p:spPr>
          <a:xfrm>
            <a:off x="1115616" y="3850626"/>
            <a:ext cx="5646142" cy="686322"/>
          </a:xfrm>
          <a:prstGeom prst="rect">
            <a:avLst/>
          </a:prstGeom>
        </p:spPr>
      </p:pic>
      <p:pic>
        <p:nvPicPr>
          <p:cNvPr id="9" name="図 8"/>
          <p:cNvPicPr>
            <a:picLocks noChangeAspect="1"/>
          </p:cNvPicPr>
          <p:nvPr/>
        </p:nvPicPr>
        <p:blipFill>
          <a:blip r:embed="rId4"/>
          <a:stretch>
            <a:fillRect/>
          </a:stretch>
        </p:blipFill>
        <p:spPr>
          <a:xfrm>
            <a:off x="5940152" y="4403983"/>
            <a:ext cx="2952328" cy="594713"/>
          </a:xfrm>
          <a:prstGeom prst="rect">
            <a:avLst/>
          </a:prstGeom>
        </p:spPr>
      </p:pic>
      <p:pic>
        <p:nvPicPr>
          <p:cNvPr id="11" name="図 10"/>
          <p:cNvPicPr>
            <a:picLocks noChangeAspect="1"/>
          </p:cNvPicPr>
          <p:nvPr/>
        </p:nvPicPr>
        <p:blipFill rotWithShape="1">
          <a:blip r:embed="rId5"/>
          <a:srcRect l="40554" r="-40554"/>
          <a:stretch/>
        </p:blipFill>
        <p:spPr>
          <a:xfrm>
            <a:off x="2737578" y="4553603"/>
            <a:ext cx="385994" cy="330852"/>
          </a:xfrm>
          <a:prstGeom prst="rect">
            <a:avLst/>
          </a:prstGeom>
        </p:spPr>
      </p:pic>
      <p:sp>
        <p:nvSpPr>
          <p:cNvPr id="12" name="テキスト ボックス 11"/>
          <p:cNvSpPr txBox="1"/>
          <p:nvPr/>
        </p:nvSpPr>
        <p:spPr>
          <a:xfrm>
            <a:off x="2930575" y="4549761"/>
            <a:ext cx="3210842" cy="369332"/>
          </a:xfrm>
          <a:prstGeom prst="rect">
            <a:avLst/>
          </a:prstGeom>
          <a:noFill/>
        </p:spPr>
        <p:txBody>
          <a:bodyPr wrap="square" rtlCol="0">
            <a:spAutoFit/>
          </a:bodyPr>
          <a:lstStyle/>
          <a:p>
            <a:r>
              <a:rPr kumimoji="1" lang="en-US" altLang="ja-JP" dirty="0" smtClean="0"/>
              <a:t>: neutrino magnetic moment,</a:t>
            </a:r>
            <a:endParaRPr kumimoji="1" lang="ja-JP" altLang="en-US" dirty="0"/>
          </a:p>
        </p:txBody>
      </p:sp>
      <p:sp>
        <p:nvSpPr>
          <p:cNvPr id="14" name="テキスト ボックス 13"/>
          <p:cNvSpPr txBox="1"/>
          <p:nvPr/>
        </p:nvSpPr>
        <p:spPr>
          <a:xfrm>
            <a:off x="543948" y="4931906"/>
            <a:ext cx="5040560" cy="523220"/>
          </a:xfrm>
          <a:prstGeom prst="rect">
            <a:avLst/>
          </a:prstGeom>
          <a:noFill/>
        </p:spPr>
        <p:txBody>
          <a:bodyPr wrap="square" rtlCol="0">
            <a:spAutoFit/>
          </a:bodyPr>
          <a:lstStyle/>
          <a:p>
            <a:r>
              <a:rPr kumimoji="1" lang="en-US" altLang="ja-JP" sz="2800" dirty="0" smtClean="0">
                <a:solidFill>
                  <a:schemeClr val="tx2"/>
                </a:solidFill>
              </a:rPr>
              <a:t>Modified </a:t>
            </a:r>
            <a:r>
              <a:rPr kumimoji="1" lang="en-US" altLang="ja-JP" sz="2800" smtClean="0">
                <a:solidFill>
                  <a:schemeClr val="tx2"/>
                </a:solidFill>
              </a:rPr>
              <a:t>Dirac-Pauli equation</a:t>
            </a:r>
            <a:endParaRPr kumimoji="1" lang="ja-JP" altLang="en-US" sz="2800" dirty="0">
              <a:solidFill>
                <a:schemeClr val="tx2"/>
              </a:solidFill>
            </a:endParaRPr>
          </a:p>
        </p:txBody>
      </p:sp>
      <p:pic>
        <p:nvPicPr>
          <p:cNvPr id="15" name="図 14"/>
          <p:cNvPicPr>
            <a:picLocks noChangeAspect="1"/>
          </p:cNvPicPr>
          <p:nvPr/>
        </p:nvPicPr>
        <p:blipFill>
          <a:blip r:embed="rId6"/>
          <a:stretch>
            <a:fillRect/>
          </a:stretch>
        </p:blipFill>
        <p:spPr>
          <a:xfrm>
            <a:off x="1115616" y="5542228"/>
            <a:ext cx="7524328" cy="718885"/>
          </a:xfrm>
          <a:prstGeom prst="rect">
            <a:avLst/>
          </a:prstGeom>
        </p:spPr>
      </p:pic>
      <p:sp>
        <p:nvSpPr>
          <p:cNvPr id="4" name="テキスト ボックス 3"/>
          <p:cNvSpPr txBox="1"/>
          <p:nvPr/>
        </p:nvSpPr>
        <p:spPr>
          <a:xfrm>
            <a:off x="8324388" y="6514916"/>
            <a:ext cx="899592" cy="369332"/>
          </a:xfrm>
          <a:prstGeom prst="rect">
            <a:avLst/>
          </a:prstGeom>
          <a:noFill/>
        </p:spPr>
        <p:txBody>
          <a:bodyPr wrap="square" rtlCol="0">
            <a:spAutoFit/>
          </a:bodyPr>
          <a:lstStyle/>
          <a:p>
            <a:r>
              <a:rPr kumimoji="1" lang="en-US" altLang="ja-JP" smtClean="0"/>
              <a:t>19/24</a:t>
            </a:r>
            <a:endParaRPr kumimoji="1" lang="ja-JP" altLang="en-US" dirty="0"/>
          </a:p>
        </p:txBody>
      </p:sp>
    </p:spTree>
    <p:extLst>
      <p:ext uri="{BB962C8B-B14F-4D97-AF65-F5344CB8AC3E}">
        <p14:creationId xmlns:p14="http://schemas.microsoft.com/office/powerpoint/2010/main" val="1746097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99592" y="2564904"/>
            <a:ext cx="7408333" cy="3960440"/>
          </a:xfrm>
        </p:spPr>
        <p:txBody>
          <a:bodyPr>
            <a:normAutofit/>
          </a:bodyPr>
          <a:lstStyle/>
          <a:p>
            <a:pPr marL="0" indent="0">
              <a:buNone/>
            </a:pPr>
            <a:r>
              <a:rPr lang="en-US" altLang="ja-JP" dirty="0" smtClean="0"/>
              <a:t>§</a:t>
            </a:r>
            <a:r>
              <a:rPr lang="ja-JP" altLang="en-US" dirty="0" smtClean="0"/>
              <a:t>１ </a:t>
            </a:r>
            <a:r>
              <a:rPr lang="en-US" altLang="ja-JP" dirty="0"/>
              <a:t> </a:t>
            </a:r>
            <a:r>
              <a:rPr lang="en-US" altLang="ja-JP" dirty="0" smtClean="0"/>
              <a:t> Introduction</a:t>
            </a:r>
          </a:p>
          <a:p>
            <a:pPr marL="0" indent="0">
              <a:buNone/>
            </a:pPr>
            <a:endParaRPr kumimoji="1" lang="en-US" altLang="ja-JP" dirty="0" smtClean="0"/>
          </a:p>
          <a:p>
            <a:pPr marL="0" indent="0">
              <a:buNone/>
            </a:pPr>
            <a:r>
              <a:rPr kumimoji="1" lang="en-US" altLang="ja-JP" dirty="0" smtClean="0"/>
              <a:t>§</a:t>
            </a:r>
            <a:r>
              <a:rPr kumimoji="1" lang="ja-JP" altLang="en-US" dirty="0" smtClean="0"/>
              <a:t>２　</a:t>
            </a:r>
            <a:r>
              <a:rPr kumimoji="1" lang="en-US" altLang="ja-JP" dirty="0" smtClean="0"/>
              <a:t>Neutrino</a:t>
            </a:r>
            <a:r>
              <a:rPr lang="ja-JP" altLang="en-US" dirty="0"/>
              <a:t> </a:t>
            </a:r>
            <a:r>
              <a:rPr lang="en-US" altLang="ja-JP" dirty="0" smtClean="0"/>
              <a:t>Emission</a:t>
            </a:r>
          </a:p>
          <a:p>
            <a:pPr marL="0" indent="0">
              <a:buNone/>
            </a:pPr>
            <a:endParaRPr kumimoji="1" lang="en-US" altLang="ja-JP" dirty="0" smtClean="0"/>
          </a:p>
          <a:p>
            <a:pPr marL="0" indent="0">
              <a:buNone/>
            </a:pPr>
            <a:r>
              <a:rPr kumimoji="1" lang="en-US" altLang="ja-JP" dirty="0" smtClean="0"/>
              <a:t>§</a:t>
            </a:r>
            <a:r>
              <a:rPr kumimoji="1" lang="ja-JP" altLang="en-US" dirty="0" smtClean="0"/>
              <a:t>３　</a:t>
            </a:r>
            <a:r>
              <a:rPr kumimoji="1" lang="en-US" altLang="ja-JP" dirty="0" smtClean="0"/>
              <a:t>Neutrino Quantum State in Background </a:t>
            </a:r>
            <a:r>
              <a:rPr lang="en-US" altLang="ja-JP" dirty="0"/>
              <a:t>M</a:t>
            </a:r>
            <a:r>
              <a:rPr kumimoji="1" lang="en-US" altLang="ja-JP" dirty="0" smtClean="0"/>
              <a:t>atter  </a:t>
            </a:r>
          </a:p>
          <a:p>
            <a:pPr marL="0" indent="0">
              <a:buNone/>
            </a:pPr>
            <a:endParaRPr lang="ja-JP" altLang="en-US" dirty="0"/>
          </a:p>
          <a:p>
            <a:pPr marL="0" indent="0">
              <a:buNone/>
            </a:pPr>
            <a:r>
              <a:rPr kumimoji="1" lang="en-US" altLang="ja-JP" dirty="0" smtClean="0"/>
              <a:t>§</a:t>
            </a:r>
            <a:r>
              <a:rPr kumimoji="1" lang="ja-JP" altLang="en-US" dirty="0" smtClean="0"/>
              <a:t>４　</a:t>
            </a:r>
            <a:r>
              <a:rPr kumimoji="1" lang="en-US" altLang="ja-JP" dirty="0" smtClean="0"/>
              <a:t>Conclusion and Problems</a:t>
            </a:r>
            <a:endParaRPr kumimoji="1" lang="ja-JP" altLang="en-US" dirty="0"/>
          </a:p>
        </p:txBody>
      </p:sp>
      <p:sp>
        <p:nvSpPr>
          <p:cNvPr id="3" name="タイトル 2"/>
          <p:cNvSpPr>
            <a:spLocks noGrp="1"/>
          </p:cNvSpPr>
          <p:nvPr>
            <p:ph type="title"/>
          </p:nvPr>
        </p:nvSpPr>
        <p:spPr>
          <a:xfrm>
            <a:off x="-900608" y="548680"/>
            <a:ext cx="6491064" cy="1252728"/>
          </a:xfrm>
        </p:spPr>
        <p:txBody>
          <a:bodyPr>
            <a:normAutofit/>
          </a:bodyPr>
          <a:lstStyle/>
          <a:p>
            <a:r>
              <a:rPr kumimoji="1" lang="en-US" altLang="ja-JP" sz="6000" dirty="0" smtClean="0"/>
              <a:t>Contents</a:t>
            </a:r>
            <a:endParaRPr kumimoji="1" lang="ja-JP" altLang="en-US" sz="6000" dirty="0"/>
          </a:p>
        </p:txBody>
      </p:sp>
      <p:sp>
        <p:nvSpPr>
          <p:cNvPr id="4" name="テキスト ボックス 3"/>
          <p:cNvSpPr txBox="1"/>
          <p:nvPr/>
        </p:nvSpPr>
        <p:spPr>
          <a:xfrm>
            <a:off x="8513566" y="6488668"/>
            <a:ext cx="611560" cy="369332"/>
          </a:xfrm>
          <a:prstGeom prst="rect">
            <a:avLst/>
          </a:prstGeom>
          <a:noFill/>
        </p:spPr>
        <p:txBody>
          <a:bodyPr wrap="square" rtlCol="0">
            <a:spAutoFit/>
          </a:bodyPr>
          <a:lstStyle/>
          <a:p>
            <a:r>
              <a:rPr lang="en-US" altLang="ja-JP" smtClean="0"/>
              <a:t>2/24</a:t>
            </a:r>
            <a:endParaRPr kumimoji="1" lang="ja-JP" altLang="en-US" dirty="0"/>
          </a:p>
        </p:txBody>
      </p:sp>
    </p:spTree>
    <p:extLst>
      <p:ext uri="{BB962C8B-B14F-4D97-AF65-F5344CB8AC3E}">
        <p14:creationId xmlns:p14="http://schemas.microsoft.com/office/powerpoint/2010/main" val="12831404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23528" y="2492896"/>
            <a:ext cx="8271933" cy="3450696"/>
          </a:xfrm>
        </p:spPr>
        <p:txBody>
          <a:bodyPr/>
          <a:lstStyle/>
          <a:p>
            <a:pPr marL="0" indent="0">
              <a:buNone/>
            </a:pPr>
            <a:r>
              <a:rPr kumimoji="1" lang="en-US" altLang="ja-JP" dirty="0" smtClean="0"/>
              <a:t>Consider an explicit solution of Modified Dirac-Pauli  equation</a:t>
            </a:r>
          </a:p>
          <a:p>
            <a:pPr marL="0" indent="0">
              <a:buNone/>
            </a:pPr>
            <a:r>
              <a:rPr lang="en-US" altLang="ja-JP" dirty="0" smtClean="0"/>
              <a:t>for case of </a:t>
            </a:r>
            <a:r>
              <a:rPr lang="en-US" altLang="ja-JP" dirty="0" err="1" smtClean="0"/>
              <a:t>unpolarized</a:t>
            </a:r>
            <a:r>
              <a:rPr lang="en-US" altLang="ja-JP" dirty="0" smtClean="0"/>
              <a:t> matter composed of only electron </a:t>
            </a:r>
          </a:p>
          <a:p>
            <a:pPr marL="0" indent="0">
              <a:buNone/>
            </a:pPr>
            <a:r>
              <a:rPr lang="en-US" altLang="ja-JP" dirty="0"/>
              <a:t>w</a:t>
            </a:r>
            <a:r>
              <a:rPr kumimoji="1" lang="en-US" altLang="ja-JP" dirty="0" smtClean="0"/>
              <a:t>e have</a:t>
            </a:r>
            <a:endParaRPr kumimoji="1" lang="ja-JP" altLang="en-US" dirty="0"/>
          </a:p>
        </p:txBody>
      </p:sp>
      <p:sp>
        <p:nvSpPr>
          <p:cNvPr id="3" name="タイトル 2"/>
          <p:cNvSpPr>
            <a:spLocks noGrp="1"/>
          </p:cNvSpPr>
          <p:nvPr>
            <p:ph type="title"/>
          </p:nvPr>
        </p:nvSpPr>
        <p:spPr>
          <a:xfrm>
            <a:off x="-540568" y="404664"/>
            <a:ext cx="8229600" cy="1252728"/>
          </a:xfrm>
        </p:spPr>
        <p:txBody>
          <a:bodyPr>
            <a:normAutofit fontScale="90000"/>
          </a:bodyPr>
          <a:lstStyle/>
          <a:p>
            <a:r>
              <a:rPr kumimoji="1" lang="en-US" altLang="ja-JP" dirty="0" smtClean="0"/>
              <a:t>Neutrino energy </a:t>
            </a:r>
            <a:r>
              <a:rPr kumimoji="1" lang="en-US" altLang="ja-JP" smtClean="0"/>
              <a:t>spectrum </a:t>
            </a:r>
            <a:br>
              <a:rPr kumimoji="1" lang="en-US" altLang="ja-JP" smtClean="0"/>
            </a:br>
            <a:r>
              <a:rPr lang="en-US" altLang="ja-JP"/>
              <a:t> </a:t>
            </a:r>
            <a:r>
              <a:rPr lang="en-US" altLang="ja-JP" smtClean="0"/>
              <a:t>                        </a:t>
            </a:r>
            <a:r>
              <a:rPr kumimoji="1" lang="en-US" altLang="ja-JP" smtClean="0"/>
              <a:t>in electromagnetic field </a:t>
            </a:r>
            <a:endParaRPr kumimoji="1" lang="ja-JP" altLang="en-US" dirty="0"/>
          </a:p>
        </p:txBody>
      </p:sp>
      <p:pic>
        <p:nvPicPr>
          <p:cNvPr id="5" name="図 4"/>
          <p:cNvPicPr>
            <a:picLocks noChangeAspect="1"/>
          </p:cNvPicPr>
          <p:nvPr/>
        </p:nvPicPr>
        <p:blipFill rotWithShape="1">
          <a:blip r:embed="rId3"/>
          <a:srcRect r="12598"/>
          <a:stretch/>
        </p:blipFill>
        <p:spPr>
          <a:xfrm>
            <a:off x="827584" y="3501008"/>
            <a:ext cx="7992000" cy="1223278"/>
          </a:xfrm>
          <a:prstGeom prst="rect">
            <a:avLst/>
          </a:prstGeom>
        </p:spPr>
      </p:pic>
      <p:pic>
        <p:nvPicPr>
          <p:cNvPr id="6" name="図 5"/>
          <p:cNvPicPr>
            <a:picLocks noChangeAspect="1"/>
          </p:cNvPicPr>
          <p:nvPr/>
        </p:nvPicPr>
        <p:blipFill>
          <a:blip r:embed="rId4"/>
          <a:stretch>
            <a:fillRect/>
          </a:stretch>
        </p:blipFill>
        <p:spPr>
          <a:xfrm>
            <a:off x="467544" y="4778437"/>
            <a:ext cx="1816100" cy="393700"/>
          </a:xfrm>
          <a:prstGeom prst="rect">
            <a:avLst/>
          </a:prstGeom>
        </p:spPr>
      </p:pic>
      <p:sp>
        <p:nvSpPr>
          <p:cNvPr id="7" name="テキスト ボックス 6"/>
          <p:cNvSpPr txBox="1"/>
          <p:nvPr/>
        </p:nvSpPr>
        <p:spPr>
          <a:xfrm>
            <a:off x="2296196" y="4840332"/>
            <a:ext cx="6956324" cy="369332"/>
          </a:xfrm>
          <a:prstGeom prst="rect">
            <a:avLst/>
          </a:prstGeom>
          <a:noFill/>
        </p:spPr>
        <p:txBody>
          <a:bodyPr wrap="square" rtlCol="0">
            <a:spAutoFit/>
          </a:bodyPr>
          <a:lstStyle/>
          <a:p>
            <a:r>
              <a:rPr kumimoji="1" lang="en-US" altLang="ja-JP" dirty="0" smtClean="0"/>
              <a:t>: neutrino three-dimensional speed,        : number density of electron</a:t>
            </a:r>
            <a:endParaRPr kumimoji="1" lang="ja-JP" altLang="en-US" dirty="0"/>
          </a:p>
        </p:txBody>
      </p:sp>
      <p:pic>
        <p:nvPicPr>
          <p:cNvPr id="8" name="図 7"/>
          <p:cNvPicPr>
            <a:picLocks noChangeAspect="1"/>
          </p:cNvPicPr>
          <p:nvPr/>
        </p:nvPicPr>
        <p:blipFill>
          <a:blip r:embed="rId5"/>
          <a:stretch>
            <a:fillRect/>
          </a:stretch>
        </p:blipFill>
        <p:spPr>
          <a:xfrm>
            <a:off x="5940152" y="4941167"/>
            <a:ext cx="181401" cy="148419"/>
          </a:xfrm>
          <a:prstGeom prst="rect">
            <a:avLst/>
          </a:prstGeom>
        </p:spPr>
      </p:pic>
      <p:sp>
        <p:nvSpPr>
          <p:cNvPr id="9" name="テキスト ボックス 8"/>
          <p:cNvSpPr txBox="1"/>
          <p:nvPr/>
        </p:nvSpPr>
        <p:spPr>
          <a:xfrm>
            <a:off x="323528" y="5209664"/>
            <a:ext cx="6048672" cy="461665"/>
          </a:xfrm>
          <a:prstGeom prst="rect">
            <a:avLst/>
          </a:prstGeom>
          <a:noFill/>
        </p:spPr>
        <p:txBody>
          <a:bodyPr wrap="square" rtlCol="0">
            <a:spAutoFit/>
          </a:bodyPr>
          <a:lstStyle/>
          <a:p>
            <a:r>
              <a:rPr kumimoji="1" lang="en-US" altLang="ja-JP" sz="2400" dirty="0" smtClean="0">
                <a:solidFill>
                  <a:schemeClr val="tx2"/>
                </a:solidFill>
              </a:rPr>
              <a:t>Corresponding neutrino energy spectrum</a:t>
            </a:r>
            <a:endParaRPr kumimoji="1" lang="ja-JP" altLang="en-US" sz="2400" dirty="0">
              <a:solidFill>
                <a:schemeClr val="tx2"/>
              </a:solidFill>
            </a:endParaRPr>
          </a:p>
        </p:txBody>
      </p:sp>
      <p:pic>
        <p:nvPicPr>
          <p:cNvPr id="11" name="図 10"/>
          <p:cNvPicPr>
            <a:picLocks noChangeAspect="1"/>
          </p:cNvPicPr>
          <p:nvPr/>
        </p:nvPicPr>
        <p:blipFill>
          <a:blip r:embed="rId6"/>
          <a:stretch>
            <a:fillRect/>
          </a:stretch>
        </p:blipFill>
        <p:spPr>
          <a:xfrm>
            <a:off x="467544" y="5730992"/>
            <a:ext cx="6313106" cy="726108"/>
          </a:xfrm>
          <a:prstGeom prst="rect">
            <a:avLst/>
          </a:prstGeom>
        </p:spPr>
      </p:pic>
      <p:pic>
        <p:nvPicPr>
          <p:cNvPr id="13" name="図 12"/>
          <p:cNvPicPr>
            <a:picLocks noChangeAspect="1"/>
          </p:cNvPicPr>
          <p:nvPr/>
        </p:nvPicPr>
        <p:blipFill>
          <a:blip r:embed="rId7"/>
          <a:stretch>
            <a:fillRect/>
          </a:stretch>
        </p:blipFill>
        <p:spPr>
          <a:xfrm>
            <a:off x="6952472" y="5782626"/>
            <a:ext cx="1471166" cy="527930"/>
          </a:xfrm>
          <a:prstGeom prst="rect">
            <a:avLst/>
          </a:prstGeom>
        </p:spPr>
      </p:pic>
      <p:sp>
        <p:nvSpPr>
          <p:cNvPr id="4" name="テキスト ボックス 3"/>
          <p:cNvSpPr txBox="1"/>
          <p:nvPr/>
        </p:nvSpPr>
        <p:spPr>
          <a:xfrm>
            <a:off x="7898272" y="5850074"/>
            <a:ext cx="611278" cy="276999"/>
          </a:xfrm>
          <a:prstGeom prst="rect">
            <a:avLst/>
          </a:prstGeom>
          <a:noFill/>
        </p:spPr>
        <p:txBody>
          <a:bodyPr wrap="square" rtlCol="0">
            <a:spAutoFit/>
          </a:bodyPr>
          <a:lstStyle/>
          <a:p>
            <a:r>
              <a:rPr kumimoji="1" lang="en-US" altLang="ja-JP" sz="1200" smtClean="0"/>
              <a:t>   </a:t>
            </a:r>
            <a:r>
              <a:rPr kumimoji="1" lang="ja-JP" altLang="en-US" sz="1200" dirty="0" smtClean="0"/>
              <a:t>・</a:t>
            </a:r>
            <a:endParaRPr kumimoji="1" lang="ja-JP" altLang="en-US" sz="1200" dirty="0"/>
          </a:p>
        </p:txBody>
      </p:sp>
      <p:sp>
        <p:nvSpPr>
          <p:cNvPr id="10" name="テキスト ボックス 9"/>
          <p:cNvSpPr txBox="1"/>
          <p:nvPr/>
        </p:nvSpPr>
        <p:spPr>
          <a:xfrm>
            <a:off x="8279524" y="6516554"/>
            <a:ext cx="1080120" cy="369332"/>
          </a:xfrm>
          <a:prstGeom prst="rect">
            <a:avLst/>
          </a:prstGeom>
          <a:noFill/>
        </p:spPr>
        <p:txBody>
          <a:bodyPr wrap="square" rtlCol="0">
            <a:spAutoFit/>
          </a:bodyPr>
          <a:lstStyle/>
          <a:p>
            <a:r>
              <a:rPr kumimoji="1" lang="en-US" altLang="ja-JP" smtClean="0"/>
              <a:t>20/24</a:t>
            </a:r>
            <a:endParaRPr kumimoji="1" lang="ja-JP" altLang="en-US" dirty="0"/>
          </a:p>
        </p:txBody>
      </p:sp>
    </p:spTree>
    <p:extLst>
      <p:ext uri="{BB962C8B-B14F-4D97-AF65-F5344CB8AC3E}">
        <p14:creationId xmlns:p14="http://schemas.microsoft.com/office/powerpoint/2010/main" val="1051215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p:cNvPicPr>
            <a:picLocks noGrp="1" noChangeAspect="1"/>
          </p:cNvPicPr>
          <p:nvPr>
            <p:ph idx="1"/>
          </p:nvPr>
        </p:nvPicPr>
        <p:blipFill rotWithShape="1">
          <a:blip r:embed="rId3"/>
          <a:srcRect l="38376" t="1070" r="-32153" b="38757"/>
          <a:stretch/>
        </p:blipFill>
        <p:spPr>
          <a:xfrm>
            <a:off x="890980" y="5215675"/>
            <a:ext cx="5747981" cy="1250856"/>
          </a:xfrm>
          <a:prstGeom prst="rect">
            <a:avLst/>
          </a:prstGeom>
        </p:spPr>
      </p:pic>
      <p:sp>
        <p:nvSpPr>
          <p:cNvPr id="3" name="タイトル 2"/>
          <p:cNvSpPr>
            <a:spLocks noGrp="1"/>
          </p:cNvSpPr>
          <p:nvPr>
            <p:ph type="title"/>
          </p:nvPr>
        </p:nvSpPr>
        <p:spPr>
          <a:xfrm>
            <a:off x="-1188641" y="524788"/>
            <a:ext cx="8229600" cy="1252728"/>
          </a:xfrm>
        </p:spPr>
        <p:txBody>
          <a:bodyPr/>
          <a:lstStyle/>
          <a:p>
            <a:r>
              <a:rPr kumimoji="1" lang="en-US" altLang="ja-JP" smtClean="0"/>
              <a:t>Neutrino Oscillation</a:t>
            </a:r>
            <a:endParaRPr kumimoji="1" lang="ja-JP" altLang="en-US" dirty="0"/>
          </a:p>
        </p:txBody>
      </p:sp>
      <p:pic>
        <p:nvPicPr>
          <p:cNvPr id="4" name="図 3"/>
          <p:cNvPicPr>
            <a:picLocks noChangeAspect="1"/>
          </p:cNvPicPr>
          <p:nvPr/>
        </p:nvPicPr>
        <p:blipFill rotWithShape="1">
          <a:blip r:embed="rId4"/>
          <a:srcRect l="8064" t="-11691" r="-7558" b="11691"/>
          <a:stretch/>
        </p:blipFill>
        <p:spPr>
          <a:xfrm>
            <a:off x="872067" y="2420888"/>
            <a:ext cx="4012869" cy="2656719"/>
          </a:xfrm>
          <a:prstGeom prst="rect">
            <a:avLst/>
          </a:prstGeom>
        </p:spPr>
      </p:pic>
      <p:sp>
        <p:nvSpPr>
          <p:cNvPr id="10" name="テキスト ボックス 9"/>
          <p:cNvSpPr txBox="1"/>
          <p:nvPr/>
        </p:nvSpPr>
        <p:spPr>
          <a:xfrm rot="16200000">
            <a:off x="-1032041" y="2946140"/>
            <a:ext cx="3384376" cy="461665"/>
          </a:xfrm>
          <a:prstGeom prst="rect">
            <a:avLst/>
          </a:prstGeom>
          <a:noFill/>
        </p:spPr>
        <p:txBody>
          <a:bodyPr wrap="square" rtlCol="0">
            <a:spAutoFit/>
          </a:bodyPr>
          <a:lstStyle/>
          <a:p>
            <a:r>
              <a:rPr kumimoji="1" lang="en-US" altLang="ja-JP" sz="2400" dirty="0" smtClean="0"/>
              <a:t>Probability</a:t>
            </a:r>
            <a:endParaRPr kumimoji="1" lang="ja-JP" altLang="en-US" sz="2400" dirty="0"/>
          </a:p>
        </p:txBody>
      </p:sp>
      <p:sp>
        <p:nvSpPr>
          <p:cNvPr id="11" name="テキスト ボックス 10"/>
          <p:cNvSpPr txBox="1"/>
          <p:nvPr/>
        </p:nvSpPr>
        <p:spPr>
          <a:xfrm>
            <a:off x="419885" y="2051987"/>
            <a:ext cx="2458616" cy="461665"/>
          </a:xfrm>
          <a:prstGeom prst="rect">
            <a:avLst/>
          </a:prstGeom>
          <a:noFill/>
        </p:spPr>
        <p:txBody>
          <a:bodyPr wrap="square" rtlCol="0">
            <a:spAutoFit/>
          </a:bodyPr>
          <a:lstStyle/>
          <a:p>
            <a:r>
              <a:rPr kumimoji="1" lang="en-US" altLang="ja-JP" sz="2400" dirty="0" smtClean="0">
                <a:solidFill>
                  <a:schemeClr val="tx2"/>
                </a:solidFill>
              </a:rPr>
              <a:t>Example,</a:t>
            </a:r>
            <a:endParaRPr kumimoji="1" lang="ja-JP" altLang="en-US" sz="2400" dirty="0">
              <a:solidFill>
                <a:schemeClr val="tx2"/>
              </a:solidFill>
            </a:endParaRPr>
          </a:p>
        </p:txBody>
      </p:sp>
      <p:sp>
        <p:nvSpPr>
          <p:cNvPr id="12" name="テキスト ボックス 11"/>
          <p:cNvSpPr txBox="1"/>
          <p:nvPr/>
        </p:nvSpPr>
        <p:spPr>
          <a:xfrm>
            <a:off x="2051720" y="4984843"/>
            <a:ext cx="2520280" cy="461665"/>
          </a:xfrm>
          <a:prstGeom prst="rect">
            <a:avLst/>
          </a:prstGeom>
          <a:noFill/>
        </p:spPr>
        <p:txBody>
          <a:bodyPr wrap="square" rtlCol="0">
            <a:spAutoFit/>
          </a:bodyPr>
          <a:lstStyle/>
          <a:p>
            <a:r>
              <a:rPr lang="en-US" altLang="ja-JP" sz="2400" dirty="0" smtClean="0"/>
              <a:t>Distance</a:t>
            </a:r>
          </a:p>
        </p:txBody>
      </p:sp>
      <p:sp>
        <p:nvSpPr>
          <p:cNvPr id="13" name="テキスト ボックス 12"/>
          <p:cNvSpPr txBox="1"/>
          <p:nvPr/>
        </p:nvSpPr>
        <p:spPr>
          <a:xfrm>
            <a:off x="1547664" y="6338498"/>
            <a:ext cx="3993956" cy="461665"/>
          </a:xfrm>
          <a:prstGeom prst="rect">
            <a:avLst/>
          </a:prstGeom>
          <a:noFill/>
        </p:spPr>
        <p:txBody>
          <a:bodyPr wrap="square" rtlCol="0">
            <a:spAutoFit/>
          </a:bodyPr>
          <a:lstStyle/>
          <a:p>
            <a:r>
              <a:rPr kumimoji="1" lang="en-US" altLang="ja-JP" sz="2400" dirty="0" smtClean="0"/>
              <a:t>Observable flavor</a:t>
            </a:r>
            <a:endParaRPr kumimoji="1" lang="ja-JP" altLang="en-US" sz="2400" dirty="0"/>
          </a:p>
        </p:txBody>
      </p:sp>
      <p:pic>
        <p:nvPicPr>
          <p:cNvPr id="15" name="図 14"/>
          <p:cNvPicPr>
            <a:picLocks noChangeAspect="1"/>
          </p:cNvPicPr>
          <p:nvPr/>
        </p:nvPicPr>
        <p:blipFill>
          <a:blip r:embed="rId5"/>
          <a:stretch>
            <a:fillRect/>
          </a:stretch>
        </p:blipFill>
        <p:spPr>
          <a:xfrm>
            <a:off x="1115616" y="5535259"/>
            <a:ext cx="381071" cy="300846"/>
          </a:xfrm>
          <a:prstGeom prst="rect">
            <a:avLst/>
          </a:prstGeom>
        </p:spPr>
      </p:pic>
      <p:pic>
        <p:nvPicPr>
          <p:cNvPr id="16" name="図 15"/>
          <p:cNvPicPr>
            <a:picLocks noChangeAspect="1"/>
          </p:cNvPicPr>
          <p:nvPr/>
        </p:nvPicPr>
        <p:blipFill>
          <a:blip r:embed="rId5"/>
          <a:stretch>
            <a:fillRect/>
          </a:stretch>
        </p:blipFill>
        <p:spPr>
          <a:xfrm>
            <a:off x="4000393" y="5534472"/>
            <a:ext cx="381071" cy="300846"/>
          </a:xfrm>
          <a:prstGeom prst="rect">
            <a:avLst/>
          </a:prstGeom>
        </p:spPr>
      </p:pic>
      <p:pic>
        <p:nvPicPr>
          <p:cNvPr id="17" name="図 16"/>
          <p:cNvPicPr>
            <a:picLocks noChangeAspect="1"/>
          </p:cNvPicPr>
          <p:nvPr/>
        </p:nvPicPr>
        <p:blipFill>
          <a:blip r:embed="rId6"/>
          <a:stretch>
            <a:fillRect/>
          </a:stretch>
        </p:blipFill>
        <p:spPr>
          <a:xfrm>
            <a:off x="2590613" y="5563550"/>
            <a:ext cx="364033" cy="242689"/>
          </a:xfrm>
          <a:prstGeom prst="rect">
            <a:avLst/>
          </a:prstGeom>
        </p:spPr>
      </p:pic>
      <p:pic>
        <p:nvPicPr>
          <p:cNvPr id="18" name="図 17"/>
          <p:cNvPicPr>
            <a:picLocks noChangeAspect="1"/>
          </p:cNvPicPr>
          <p:nvPr/>
        </p:nvPicPr>
        <p:blipFill>
          <a:blip r:embed="rId7"/>
          <a:stretch>
            <a:fillRect/>
          </a:stretch>
        </p:blipFill>
        <p:spPr>
          <a:xfrm>
            <a:off x="1970451" y="2051987"/>
            <a:ext cx="1816100" cy="431800"/>
          </a:xfrm>
          <a:prstGeom prst="rect">
            <a:avLst/>
          </a:prstGeom>
        </p:spPr>
      </p:pic>
      <p:sp>
        <p:nvSpPr>
          <p:cNvPr id="19" name="テキスト ボックス 18"/>
          <p:cNvSpPr txBox="1"/>
          <p:nvPr/>
        </p:nvSpPr>
        <p:spPr>
          <a:xfrm>
            <a:off x="8388424" y="6488668"/>
            <a:ext cx="971600" cy="369332"/>
          </a:xfrm>
          <a:prstGeom prst="rect">
            <a:avLst/>
          </a:prstGeom>
          <a:noFill/>
        </p:spPr>
        <p:txBody>
          <a:bodyPr wrap="square" rtlCol="0">
            <a:spAutoFit/>
          </a:bodyPr>
          <a:lstStyle/>
          <a:p>
            <a:r>
              <a:rPr kumimoji="1" lang="en-US" altLang="ja-JP" smtClean="0"/>
              <a:t>21/24</a:t>
            </a:r>
            <a:endParaRPr kumimoji="1" lang="ja-JP" altLang="en-US" dirty="0"/>
          </a:p>
        </p:txBody>
      </p:sp>
      <p:sp>
        <p:nvSpPr>
          <p:cNvPr id="21" name="テキスト ボックス 20"/>
          <p:cNvSpPr txBox="1"/>
          <p:nvPr/>
        </p:nvSpPr>
        <p:spPr>
          <a:xfrm>
            <a:off x="5240759" y="3597226"/>
            <a:ext cx="3600400" cy="1200329"/>
          </a:xfrm>
          <a:prstGeom prst="rect">
            <a:avLst/>
          </a:prstGeom>
          <a:noFill/>
        </p:spPr>
        <p:txBody>
          <a:bodyPr wrap="square" rtlCol="0">
            <a:spAutoFit/>
          </a:bodyPr>
          <a:lstStyle/>
          <a:p>
            <a:r>
              <a:rPr lang="ja-JP" altLang="en-US" dirty="0" smtClean="0"/>
              <a:t>→</a:t>
            </a:r>
            <a:r>
              <a:rPr lang="en-US" altLang="ja-JP" dirty="0" smtClean="0"/>
              <a:t>Since </a:t>
            </a:r>
            <a:r>
              <a:rPr lang="en-US" altLang="ja-JP" dirty="0"/>
              <a:t>neutrinos  </a:t>
            </a:r>
            <a:r>
              <a:rPr lang="en-US" altLang="ja-JP" dirty="0" smtClean="0"/>
              <a:t>is propagating </a:t>
            </a:r>
            <a:r>
              <a:rPr lang="en-US" altLang="ja-JP" dirty="0"/>
              <a:t>in the state of superposition of waves, neutrinos which can be observed to vary depending on the distance</a:t>
            </a:r>
            <a:endParaRPr kumimoji="1" lang="ja-JP" altLang="en-US" dirty="0"/>
          </a:p>
        </p:txBody>
      </p:sp>
      <p:sp>
        <p:nvSpPr>
          <p:cNvPr id="22" name="テキスト ボックス 21"/>
          <p:cNvSpPr txBox="1"/>
          <p:nvPr/>
        </p:nvSpPr>
        <p:spPr>
          <a:xfrm>
            <a:off x="5121237" y="5446508"/>
            <a:ext cx="4129375" cy="461665"/>
          </a:xfrm>
          <a:prstGeom prst="rect">
            <a:avLst/>
          </a:prstGeom>
          <a:noFill/>
        </p:spPr>
        <p:txBody>
          <a:bodyPr wrap="square" rtlCol="0">
            <a:spAutoFit/>
          </a:bodyPr>
          <a:lstStyle/>
          <a:p>
            <a:r>
              <a:rPr kumimoji="1" lang="en-US" altLang="ja-JP" sz="2400" dirty="0" smtClean="0"/>
              <a:t>This is </a:t>
            </a:r>
            <a:r>
              <a:rPr kumimoji="1" lang="en-US" altLang="ja-JP" sz="2400" dirty="0" smtClean="0">
                <a:solidFill>
                  <a:srgbClr val="FF0000"/>
                </a:solidFill>
              </a:rPr>
              <a:t>neutrino oscillation </a:t>
            </a:r>
            <a:r>
              <a:rPr kumimoji="1" lang="en-US" altLang="ja-JP" sz="2400" dirty="0" smtClean="0"/>
              <a:t>!!</a:t>
            </a:r>
            <a:endParaRPr kumimoji="1" lang="ja-JP" altLang="en-US" sz="2400" dirty="0"/>
          </a:p>
        </p:txBody>
      </p:sp>
      <p:sp>
        <p:nvSpPr>
          <p:cNvPr id="23" name="下矢印 22"/>
          <p:cNvSpPr/>
          <p:nvPr/>
        </p:nvSpPr>
        <p:spPr>
          <a:xfrm>
            <a:off x="6638961" y="4906177"/>
            <a:ext cx="546963" cy="4320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141910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65434" y="6038505"/>
            <a:ext cx="7514292" cy="776360"/>
          </a:xfrm>
        </p:spPr>
        <p:txBody>
          <a:bodyPr>
            <a:normAutofit/>
          </a:bodyPr>
          <a:lstStyle/>
          <a:p>
            <a:pPr marL="0" indent="0">
              <a:buNone/>
            </a:pPr>
            <a:r>
              <a:rPr lang="en-US" altLang="ja-JP" sz="1800" dirty="0" smtClean="0">
                <a:solidFill>
                  <a:schemeClr val="tx1"/>
                </a:solidFill>
              </a:rPr>
              <a:t>: transversal to the neutrino </a:t>
            </a:r>
            <a:r>
              <a:rPr lang="en-US" altLang="ja-JP" sz="1800" smtClean="0">
                <a:solidFill>
                  <a:schemeClr val="tx1"/>
                </a:solidFill>
              </a:rPr>
              <a:t>momentum component </a:t>
            </a:r>
            <a:r>
              <a:rPr lang="en-US" altLang="ja-JP" sz="1800" dirty="0" smtClean="0">
                <a:solidFill>
                  <a:schemeClr val="tx1"/>
                </a:solidFill>
              </a:rPr>
              <a:t>of the external field</a:t>
            </a:r>
          </a:p>
        </p:txBody>
      </p:sp>
      <p:sp>
        <p:nvSpPr>
          <p:cNvPr id="3" name="タイトル 2"/>
          <p:cNvSpPr>
            <a:spLocks noGrp="1"/>
          </p:cNvSpPr>
          <p:nvPr>
            <p:ph type="title"/>
          </p:nvPr>
        </p:nvSpPr>
        <p:spPr/>
        <p:txBody>
          <a:bodyPr/>
          <a:lstStyle/>
          <a:p>
            <a:r>
              <a:rPr kumimoji="1" lang="en-US" altLang="ja-JP" dirty="0" smtClean="0"/>
              <a:t>Neutrino spin oscillation in matter</a:t>
            </a:r>
            <a:endParaRPr kumimoji="1" lang="ja-JP" altLang="en-US" dirty="0"/>
          </a:p>
        </p:txBody>
      </p:sp>
      <p:pic>
        <p:nvPicPr>
          <p:cNvPr id="5" name="図 4"/>
          <p:cNvPicPr>
            <a:picLocks noChangeAspect="1"/>
          </p:cNvPicPr>
          <p:nvPr/>
        </p:nvPicPr>
        <p:blipFill>
          <a:blip r:embed="rId3"/>
          <a:stretch>
            <a:fillRect/>
          </a:stretch>
        </p:blipFill>
        <p:spPr>
          <a:xfrm>
            <a:off x="323528" y="5977409"/>
            <a:ext cx="432048" cy="378042"/>
          </a:xfrm>
          <a:prstGeom prst="rect">
            <a:avLst/>
          </a:prstGeom>
        </p:spPr>
      </p:pic>
      <p:sp>
        <p:nvSpPr>
          <p:cNvPr id="7" name="テキスト ボックス 6"/>
          <p:cNvSpPr txBox="1"/>
          <p:nvPr/>
        </p:nvSpPr>
        <p:spPr>
          <a:xfrm>
            <a:off x="323528" y="2432112"/>
            <a:ext cx="5662972" cy="523220"/>
          </a:xfrm>
          <a:prstGeom prst="rect">
            <a:avLst/>
          </a:prstGeom>
          <a:noFill/>
        </p:spPr>
        <p:txBody>
          <a:bodyPr wrap="square" rtlCol="0">
            <a:spAutoFit/>
          </a:bodyPr>
          <a:lstStyle/>
          <a:p>
            <a:r>
              <a:rPr kumimoji="1" lang="en-US" altLang="ja-JP" sz="2800" dirty="0" smtClean="0">
                <a:solidFill>
                  <a:schemeClr val="tx2"/>
                </a:solidFill>
              </a:rPr>
              <a:t>Probability of the oscillations               </a:t>
            </a:r>
            <a:endParaRPr kumimoji="1" lang="ja-JP" altLang="en-US" sz="2800" dirty="0">
              <a:solidFill>
                <a:schemeClr val="tx2"/>
              </a:solidFill>
            </a:endParaRPr>
          </a:p>
        </p:txBody>
      </p:sp>
      <p:pic>
        <p:nvPicPr>
          <p:cNvPr id="8" name="図 7"/>
          <p:cNvPicPr>
            <a:picLocks noChangeAspect="1"/>
          </p:cNvPicPr>
          <p:nvPr/>
        </p:nvPicPr>
        <p:blipFill>
          <a:blip r:embed="rId4"/>
          <a:stretch>
            <a:fillRect/>
          </a:stretch>
        </p:blipFill>
        <p:spPr>
          <a:xfrm>
            <a:off x="5048072" y="2498089"/>
            <a:ext cx="1876855" cy="353434"/>
          </a:xfrm>
          <a:prstGeom prst="rect">
            <a:avLst/>
          </a:prstGeom>
        </p:spPr>
      </p:pic>
      <p:pic>
        <p:nvPicPr>
          <p:cNvPr id="10" name="図 9"/>
          <p:cNvPicPr>
            <a:picLocks noChangeAspect="1"/>
          </p:cNvPicPr>
          <p:nvPr/>
        </p:nvPicPr>
        <p:blipFill>
          <a:blip r:embed="rId5"/>
          <a:stretch>
            <a:fillRect/>
          </a:stretch>
        </p:blipFill>
        <p:spPr>
          <a:xfrm>
            <a:off x="346751" y="5699439"/>
            <a:ext cx="1718494" cy="289952"/>
          </a:xfrm>
          <a:prstGeom prst="rect">
            <a:avLst/>
          </a:prstGeom>
        </p:spPr>
      </p:pic>
      <p:sp>
        <p:nvSpPr>
          <p:cNvPr id="12" name="テキスト ボックス 11"/>
          <p:cNvSpPr txBox="1"/>
          <p:nvPr/>
        </p:nvSpPr>
        <p:spPr>
          <a:xfrm>
            <a:off x="2057911" y="5651219"/>
            <a:ext cx="4680520" cy="369332"/>
          </a:xfrm>
          <a:prstGeom prst="rect">
            <a:avLst/>
          </a:prstGeom>
          <a:noFill/>
        </p:spPr>
        <p:txBody>
          <a:bodyPr wrap="square" rtlCol="0">
            <a:spAutoFit/>
          </a:bodyPr>
          <a:lstStyle/>
          <a:p>
            <a:r>
              <a:rPr kumimoji="1" lang="en-US" altLang="ja-JP" dirty="0" smtClean="0"/>
              <a:t>         : distance traveled by the neutrino,  </a:t>
            </a:r>
            <a:endParaRPr kumimoji="1" lang="ja-JP" altLang="en-US" dirty="0"/>
          </a:p>
        </p:txBody>
      </p:sp>
      <p:pic>
        <p:nvPicPr>
          <p:cNvPr id="13" name="図 12"/>
          <p:cNvPicPr>
            <a:picLocks noChangeAspect="1"/>
          </p:cNvPicPr>
          <p:nvPr/>
        </p:nvPicPr>
        <p:blipFill>
          <a:blip r:embed="rId6"/>
          <a:stretch>
            <a:fillRect/>
          </a:stretch>
        </p:blipFill>
        <p:spPr>
          <a:xfrm>
            <a:off x="2134231" y="5749796"/>
            <a:ext cx="323911" cy="227613"/>
          </a:xfrm>
          <a:prstGeom prst="rect">
            <a:avLst/>
          </a:prstGeom>
        </p:spPr>
      </p:pic>
      <p:pic>
        <p:nvPicPr>
          <p:cNvPr id="14" name="図 13"/>
          <p:cNvPicPr>
            <a:picLocks noChangeAspect="1"/>
          </p:cNvPicPr>
          <p:nvPr/>
        </p:nvPicPr>
        <p:blipFill>
          <a:blip r:embed="rId7"/>
          <a:stretch>
            <a:fillRect/>
          </a:stretch>
        </p:blipFill>
        <p:spPr>
          <a:xfrm>
            <a:off x="6002149" y="5420127"/>
            <a:ext cx="2274415" cy="615499"/>
          </a:xfrm>
          <a:prstGeom prst="rect">
            <a:avLst/>
          </a:prstGeom>
        </p:spPr>
      </p:pic>
      <p:pic>
        <p:nvPicPr>
          <p:cNvPr id="15" name="図 14"/>
          <p:cNvPicPr>
            <a:picLocks noChangeAspect="1"/>
          </p:cNvPicPr>
          <p:nvPr/>
        </p:nvPicPr>
        <p:blipFill>
          <a:blip r:embed="rId8"/>
          <a:stretch>
            <a:fillRect/>
          </a:stretch>
        </p:blipFill>
        <p:spPr>
          <a:xfrm>
            <a:off x="323528" y="6459328"/>
            <a:ext cx="541908" cy="307569"/>
          </a:xfrm>
          <a:prstGeom prst="rect">
            <a:avLst/>
          </a:prstGeom>
        </p:spPr>
      </p:pic>
      <p:sp>
        <p:nvSpPr>
          <p:cNvPr id="16" name="テキスト ボックス 15"/>
          <p:cNvSpPr txBox="1"/>
          <p:nvPr/>
        </p:nvSpPr>
        <p:spPr>
          <a:xfrm>
            <a:off x="865435" y="6426685"/>
            <a:ext cx="7739013" cy="369332"/>
          </a:xfrm>
          <a:prstGeom prst="rect">
            <a:avLst/>
          </a:prstGeom>
          <a:noFill/>
        </p:spPr>
        <p:txBody>
          <a:bodyPr wrap="square" rtlCol="0">
            <a:spAutoFit/>
          </a:bodyPr>
          <a:lstStyle/>
          <a:p>
            <a:r>
              <a:rPr kumimoji="1" lang="en-US" altLang="ja-JP" dirty="0" smtClean="0"/>
              <a:t>: energy difference of two opposite </a:t>
            </a:r>
            <a:r>
              <a:rPr kumimoji="1" lang="en-US" altLang="ja-JP" dirty="0" err="1" smtClean="0"/>
              <a:t>helicity</a:t>
            </a:r>
            <a:r>
              <a:rPr kumimoji="1" lang="en-US" altLang="ja-JP" dirty="0" smtClean="0"/>
              <a:t> states in magnetized matter </a:t>
            </a:r>
            <a:endParaRPr kumimoji="1" lang="ja-JP" altLang="en-US" dirty="0"/>
          </a:p>
        </p:txBody>
      </p:sp>
      <p:sp>
        <p:nvSpPr>
          <p:cNvPr id="6" name="テキスト ボックス 5"/>
          <p:cNvSpPr txBox="1"/>
          <p:nvPr/>
        </p:nvSpPr>
        <p:spPr>
          <a:xfrm>
            <a:off x="8409507" y="6476920"/>
            <a:ext cx="1037953" cy="369332"/>
          </a:xfrm>
          <a:prstGeom prst="rect">
            <a:avLst/>
          </a:prstGeom>
          <a:noFill/>
        </p:spPr>
        <p:txBody>
          <a:bodyPr wrap="square" rtlCol="0">
            <a:spAutoFit/>
          </a:bodyPr>
          <a:lstStyle/>
          <a:p>
            <a:r>
              <a:rPr kumimoji="1" lang="en-US" altLang="ja-JP" dirty="0" smtClean="0"/>
              <a:t>22/24</a:t>
            </a:r>
            <a:endParaRPr kumimoji="1" lang="ja-JP" altLang="en-US" dirty="0"/>
          </a:p>
        </p:txBody>
      </p:sp>
      <p:pic>
        <p:nvPicPr>
          <p:cNvPr id="18" name="図 17"/>
          <p:cNvPicPr>
            <a:picLocks noChangeAspect="1"/>
          </p:cNvPicPr>
          <p:nvPr/>
        </p:nvPicPr>
        <p:blipFill>
          <a:blip r:embed="rId9"/>
          <a:stretch>
            <a:fillRect/>
          </a:stretch>
        </p:blipFill>
        <p:spPr>
          <a:xfrm>
            <a:off x="1171091" y="3358270"/>
            <a:ext cx="5962424" cy="876235"/>
          </a:xfrm>
          <a:prstGeom prst="rect">
            <a:avLst/>
          </a:prstGeom>
        </p:spPr>
      </p:pic>
      <p:pic>
        <p:nvPicPr>
          <p:cNvPr id="19" name="図 18"/>
          <p:cNvPicPr>
            <a:picLocks noChangeAspect="1"/>
          </p:cNvPicPr>
          <p:nvPr/>
        </p:nvPicPr>
        <p:blipFill>
          <a:blip r:embed="rId10"/>
          <a:stretch>
            <a:fillRect/>
          </a:stretch>
        </p:blipFill>
        <p:spPr>
          <a:xfrm>
            <a:off x="1171091" y="4761542"/>
            <a:ext cx="4438161" cy="661205"/>
          </a:xfrm>
          <a:prstGeom prst="rect">
            <a:avLst/>
          </a:prstGeom>
        </p:spPr>
      </p:pic>
      <p:sp>
        <p:nvSpPr>
          <p:cNvPr id="20" name="テキスト ボックス 19"/>
          <p:cNvSpPr txBox="1"/>
          <p:nvPr/>
        </p:nvSpPr>
        <p:spPr>
          <a:xfrm>
            <a:off x="323528" y="4470883"/>
            <a:ext cx="1440160" cy="369332"/>
          </a:xfrm>
          <a:prstGeom prst="rect">
            <a:avLst/>
          </a:prstGeom>
          <a:noFill/>
        </p:spPr>
        <p:txBody>
          <a:bodyPr wrap="square" rtlCol="0">
            <a:spAutoFit/>
          </a:bodyPr>
          <a:lstStyle/>
          <a:p>
            <a:r>
              <a:rPr kumimoji="1" lang="en-US" altLang="ja-JP" dirty="0" smtClean="0">
                <a:solidFill>
                  <a:schemeClr val="tx2"/>
                </a:solidFill>
              </a:rPr>
              <a:t>Where,</a:t>
            </a:r>
            <a:endParaRPr kumimoji="1" lang="ja-JP" altLang="en-US" dirty="0">
              <a:solidFill>
                <a:schemeClr val="tx2"/>
              </a:solidFill>
            </a:endParaRPr>
          </a:p>
        </p:txBody>
      </p:sp>
    </p:spTree>
    <p:extLst>
      <p:ext uri="{BB962C8B-B14F-4D97-AF65-F5344CB8AC3E}">
        <p14:creationId xmlns:p14="http://schemas.microsoft.com/office/powerpoint/2010/main" val="1785833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043608" y="2996952"/>
            <a:ext cx="7408333" cy="3450696"/>
          </a:xfrm>
        </p:spPr>
        <p:txBody>
          <a:bodyPr>
            <a:normAutofit/>
          </a:bodyPr>
          <a:lstStyle/>
          <a:p>
            <a:pPr marL="0" indent="0">
              <a:buNone/>
            </a:pPr>
            <a:r>
              <a:rPr kumimoji="1" lang="en-US" altLang="ja-JP" sz="4000" dirty="0" smtClean="0"/>
              <a:t>§</a:t>
            </a:r>
            <a:r>
              <a:rPr kumimoji="1" lang="ja-JP" altLang="en-US" sz="4000" dirty="0" smtClean="0"/>
              <a:t>４　</a:t>
            </a:r>
            <a:r>
              <a:rPr kumimoji="1" lang="en-US" altLang="ja-JP" sz="4000" dirty="0" smtClean="0"/>
              <a:t>Conclusion and Problems</a:t>
            </a:r>
            <a:endParaRPr kumimoji="1" lang="ja-JP" altLang="en-US" sz="4000" dirty="0"/>
          </a:p>
        </p:txBody>
      </p:sp>
      <p:sp>
        <p:nvSpPr>
          <p:cNvPr id="3" name="タイトル 2"/>
          <p:cNvSpPr>
            <a:spLocks noGrp="1"/>
          </p:cNvSpPr>
          <p:nvPr>
            <p:ph type="title"/>
          </p:nvPr>
        </p:nvSpPr>
        <p:spPr/>
        <p:txBody>
          <a:bodyPr/>
          <a:lstStyle/>
          <a:p>
            <a:endParaRPr kumimoji="1" lang="ja-JP" altLang="en-US" dirty="0"/>
          </a:p>
        </p:txBody>
      </p:sp>
      <p:sp>
        <p:nvSpPr>
          <p:cNvPr id="4" name="テキスト ボックス 3"/>
          <p:cNvSpPr txBox="1"/>
          <p:nvPr/>
        </p:nvSpPr>
        <p:spPr>
          <a:xfrm>
            <a:off x="8390157" y="6447648"/>
            <a:ext cx="1224136" cy="369332"/>
          </a:xfrm>
          <a:prstGeom prst="rect">
            <a:avLst/>
          </a:prstGeom>
          <a:noFill/>
        </p:spPr>
        <p:txBody>
          <a:bodyPr wrap="square" rtlCol="0">
            <a:spAutoFit/>
          </a:bodyPr>
          <a:lstStyle/>
          <a:p>
            <a:r>
              <a:rPr kumimoji="1" lang="en-US" altLang="ja-JP" dirty="0" smtClean="0"/>
              <a:t>23/24</a:t>
            </a:r>
            <a:endParaRPr kumimoji="1" lang="ja-JP" altLang="en-US" dirty="0"/>
          </a:p>
        </p:txBody>
      </p:sp>
    </p:spTree>
    <p:extLst>
      <p:ext uri="{BB962C8B-B14F-4D97-AF65-F5344CB8AC3E}">
        <p14:creationId xmlns:p14="http://schemas.microsoft.com/office/powerpoint/2010/main" val="1889105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83568" y="2132856"/>
            <a:ext cx="7408333" cy="3888432"/>
          </a:xfrm>
        </p:spPr>
        <p:txBody>
          <a:bodyPr>
            <a:normAutofit/>
          </a:bodyPr>
          <a:lstStyle/>
          <a:p>
            <a:pPr marL="0" indent="0">
              <a:buNone/>
            </a:pPr>
            <a:r>
              <a:rPr kumimoji="1" lang="ja-JP" altLang="en-US" dirty="0" smtClean="0"/>
              <a:t>⚫︎</a:t>
            </a:r>
            <a:r>
              <a:rPr kumimoji="1" lang="en-US" altLang="ja-JP" dirty="0" smtClean="0"/>
              <a:t>We have considered the neutrino quantum states for</a:t>
            </a:r>
          </a:p>
          <a:p>
            <a:pPr marL="0" indent="0">
              <a:buNone/>
            </a:pPr>
            <a:r>
              <a:rPr lang="en-US" altLang="ja-JP" dirty="0"/>
              <a:t> </a:t>
            </a:r>
            <a:r>
              <a:rPr lang="en-US" altLang="ja-JP" dirty="0" smtClean="0"/>
              <a:t>   some situations </a:t>
            </a:r>
          </a:p>
          <a:p>
            <a:pPr marL="0" indent="0">
              <a:buNone/>
            </a:pPr>
            <a:r>
              <a:rPr kumimoji="1" lang="ja-JP" altLang="en-US" dirty="0" smtClean="0"/>
              <a:t>→</a:t>
            </a:r>
            <a:r>
              <a:rPr lang="en-US" altLang="ja-JP" dirty="0"/>
              <a:t>apply this result to neutron </a:t>
            </a:r>
            <a:r>
              <a:rPr lang="en-US" altLang="ja-JP" dirty="0" smtClean="0"/>
              <a:t>star,</a:t>
            </a:r>
            <a:endParaRPr lang="ja-JP" altLang="en-US" dirty="0"/>
          </a:p>
          <a:p>
            <a:pPr marL="0" indent="0">
              <a:buNone/>
            </a:pPr>
            <a:r>
              <a:rPr lang="en-US" altLang="ja-JP" dirty="0" smtClean="0"/>
              <a:t>    t</a:t>
            </a:r>
            <a:r>
              <a:rPr kumimoji="1" lang="en-US" altLang="ja-JP" dirty="0" smtClean="0"/>
              <a:t>o find the neutrino quantum state in neutron star </a:t>
            </a:r>
          </a:p>
          <a:p>
            <a:pPr marL="0" indent="0">
              <a:buNone/>
            </a:pPr>
            <a:r>
              <a:rPr kumimoji="1" lang="en-US" altLang="ja-JP" dirty="0" smtClean="0"/>
              <a:t>    </a:t>
            </a:r>
            <a:endParaRPr kumimoji="1" lang="ja-JP" altLang="en-US" dirty="0" smtClean="0"/>
          </a:p>
          <a:p>
            <a:pPr marL="0" indent="0">
              <a:buNone/>
            </a:pPr>
            <a:r>
              <a:rPr kumimoji="1" lang="ja-JP" altLang="en-US" dirty="0" smtClean="0"/>
              <a:t>⚫︎</a:t>
            </a:r>
            <a:r>
              <a:rPr lang="en-US" altLang="ja-JP" dirty="0" smtClean="0"/>
              <a:t>To</a:t>
            </a:r>
            <a:r>
              <a:rPr kumimoji="1" lang="en-US" altLang="ja-JP" dirty="0" smtClean="0"/>
              <a:t> find neutrino flavor and spin oscillations</a:t>
            </a:r>
          </a:p>
          <a:p>
            <a:pPr marL="0" indent="0">
              <a:buNone/>
            </a:pPr>
            <a:r>
              <a:rPr lang="ja-JP" altLang="en-US" dirty="0" smtClean="0"/>
              <a:t>→</a:t>
            </a:r>
            <a:r>
              <a:rPr lang="en-US" altLang="ja-JP" dirty="0" smtClean="0"/>
              <a:t>study the fundamental knowledge for neutrino     </a:t>
            </a:r>
          </a:p>
          <a:p>
            <a:pPr marL="0" indent="0">
              <a:buNone/>
            </a:pPr>
            <a:r>
              <a:rPr lang="en-US" altLang="ja-JP" dirty="0"/>
              <a:t> </a:t>
            </a:r>
            <a:r>
              <a:rPr lang="en-US" altLang="ja-JP" dirty="0" smtClean="0"/>
              <a:t>   oscillation, and apply it.</a:t>
            </a:r>
            <a:endParaRPr kumimoji="1" lang="ja-JP" altLang="en-US" dirty="0" smtClean="0"/>
          </a:p>
          <a:p>
            <a:pPr marL="0" indent="0">
              <a:buNone/>
            </a:pPr>
            <a:endParaRPr kumimoji="1" lang="ja-JP" altLang="en-US" dirty="0" smtClean="0"/>
          </a:p>
          <a:p>
            <a:pPr marL="0" indent="0">
              <a:buNone/>
            </a:pPr>
            <a:endParaRPr kumimoji="1" lang="ja-JP" altLang="en-US" dirty="0"/>
          </a:p>
        </p:txBody>
      </p:sp>
      <p:sp>
        <p:nvSpPr>
          <p:cNvPr id="3" name="タイトル 2"/>
          <p:cNvSpPr>
            <a:spLocks noGrp="1"/>
          </p:cNvSpPr>
          <p:nvPr>
            <p:ph type="title"/>
          </p:nvPr>
        </p:nvSpPr>
        <p:spPr>
          <a:xfrm>
            <a:off x="-612576" y="260648"/>
            <a:ext cx="8229600" cy="1252728"/>
          </a:xfrm>
        </p:spPr>
        <p:txBody>
          <a:bodyPr/>
          <a:lstStyle/>
          <a:p>
            <a:r>
              <a:rPr kumimoji="1" lang="en-US" altLang="ja-JP" dirty="0" smtClean="0"/>
              <a:t>Conclusion </a:t>
            </a:r>
            <a:r>
              <a:rPr kumimoji="1" lang="en-US" altLang="ja-JP" smtClean="0"/>
              <a:t>and problems</a:t>
            </a:r>
            <a:endParaRPr kumimoji="1" lang="ja-JP" altLang="en-US" dirty="0"/>
          </a:p>
        </p:txBody>
      </p:sp>
      <p:sp>
        <p:nvSpPr>
          <p:cNvPr id="4" name="テキスト ボックス 3"/>
          <p:cNvSpPr txBox="1"/>
          <p:nvPr/>
        </p:nvSpPr>
        <p:spPr>
          <a:xfrm>
            <a:off x="8316416" y="6488668"/>
            <a:ext cx="1080120" cy="369332"/>
          </a:xfrm>
          <a:prstGeom prst="rect">
            <a:avLst/>
          </a:prstGeom>
          <a:noFill/>
        </p:spPr>
        <p:txBody>
          <a:bodyPr wrap="square" rtlCol="0">
            <a:spAutoFit/>
          </a:bodyPr>
          <a:lstStyle/>
          <a:p>
            <a:r>
              <a:rPr kumimoji="1" lang="en-US" altLang="ja-JP" smtClean="0"/>
              <a:t>24/24</a:t>
            </a:r>
            <a:endParaRPr kumimoji="1" lang="ja-JP" altLang="en-US" dirty="0"/>
          </a:p>
        </p:txBody>
      </p:sp>
    </p:spTree>
    <p:extLst>
      <p:ext uri="{BB962C8B-B14F-4D97-AF65-F5344CB8AC3E}">
        <p14:creationId xmlns:p14="http://schemas.microsoft.com/office/powerpoint/2010/main" val="1885543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249927" y="3140968"/>
            <a:ext cx="7408333" cy="3450696"/>
          </a:xfrm>
        </p:spPr>
        <p:txBody>
          <a:bodyPr>
            <a:normAutofit/>
          </a:bodyPr>
          <a:lstStyle/>
          <a:p>
            <a:pPr marL="0" indent="0">
              <a:buNone/>
            </a:pPr>
            <a:r>
              <a:rPr kumimoji="1" lang="en-US" altLang="ja-JP" sz="4000" dirty="0" smtClean="0"/>
              <a:t>Thank you for your attention !!</a:t>
            </a:r>
            <a:endParaRPr kumimoji="1" lang="ja-JP" altLang="en-US" sz="4000" dirty="0"/>
          </a:p>
        </p:txBody>
      </p:sp>
      <p:sp>
        <p:nvSpPr>
          <p:cNvPr id="3" name="タイトル 2"/>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798887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619672" y="3068960"/>
            <a:ext cx="7408333" cy="3450696"/>
          </a:xfrm>
        </p:spPr>
        <p:txBody>
          <a:bodyPr>
            <a:normAutofit/>
          </a:bodyPr>
          <a:lstStyle/>
          <a:p>
            <a:pPr marL="0" indent="0">
              <a:buNone/>
            </a:pPr>
            <a:r>
              <a:rPr kumimoji="1" lang="en-US" altLang="ja-JP" sz="4800" dirty="0" smtClean="0"/>
              <a:t>§</a:t>
            </a:r>
            <a:r>
              <a:rPr kumimoji="1" lang="ja-JP" altLang="en-US" sz="4800" dirty="0" smtClean="0"/>
              <a:t>１　</a:t>
            </a:r>
            <a:r>
              <a:rPr kumimoji="1" lang="en-US" altLang="ja-JP" sz="4800" dirty="0" smtClean="0"/>
              <a:t>Introduction</a:t>
            </a:r>
            <a:endParaRPr kumimoji="1" lang="ja-JP" altLang="en-US" sz="4800" dirty="0"/>
          </a:p>
        </p:txBody>
      </p:sp>
      <p:sp>
        <p:nvSpPr>
          <p:cNvPr id="3" name="タイトル 2"/>
          <p:cNvSpPr>
            <a:spLocks noGrp="1"/>
          </p:cNvSpPr>
          <p:nvPr>
            <p:ph type="title"/>
          </p:nvPr>
        </p:nvSpPr>
        <p:spPr/>
        <p:txBody>
          <a:bodyPr/>
          <a:lstStyle/>
          <a:p>
            <a:endParaRPr kumimoji="1" lang="ja-JP" altLang="en-US" dirty="0"/>
          </a:p>
        </p:txBody>
      </p:sp>
      <p:sp>
        <p:nvSpPr>
          <p:cNvPr id="4" name="テキスト ボックス 3"/>
          <p:cNvSpPr txBox="1"/>
          <p:nvPr/>
        </p:nvSpPr>
        <p:spPr>
          <a:xfrm>
            <a:off x="8532440" y="6465517"/>
            <a:ext cx="1440160" cy="369332"/>
          </a:xfrm>
          <a:prstGeom prst="rect">
            <a:avLst/>
          </a:prstGeom>
          <a:noFill/>
        </p:spPr>
        <p:txBody>
          <a:bodyPr wrap="square" rtlCol="0">
            <a:spAutoFit/>
          </a:bodyPr>
          <a:lstStyle/>
          <a:p>
            <a:r>
              <a:rPr kumimoji="1" lang="en-US" altLang="ja-JP" smtClean="0"/>
              <a:t>3/24</a:t>
            </a:r>
            <a:endParaRPr kumimoji="1" lang="ja-JP" altLang="en-US" dirty="0"/>
          </a:p>
        </p:txBody>
      </p:sp>
    </p:spTree>
    <p:extLst>
      <p:ext uri="{BB962C8B-B14F-4D97-AF65-F5344CB8AC3E}">
        <p14:creationId xmlns:p14="http://schemas.microsoft.com/office/powerpoint/2010/main" val="2726956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40568" y="332656"/>
            <a:ext cx="8229600" cy="1252728"/>
          </a:xfrm>
        </p:spPr>
        <p:txBody>
          <a:bodyPr/>
          <a:lstStyle/>
          <a:p>
            <a:r>
              <a:rPr kumimoji="1" lang="en-US" altLang="ja-JP" dirty="0" smtClean="0"/>
              <a:t>What is a Neutron Star ??</a:t>
            </a:r>
            <a:endParaRPr kumimoji="1" lang="ja-JP" alt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007" y="2091928"/>
            <a:ext cx="3690138" cy="4446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図 7"/>
          <p:cNvPicPr>
            <a:picLocks noChangeAspect="1"/>
          </p:cNvPicPr>
          <p:nvPr/>
        </p:nvPicPr>
        <p:blipFill>
          <a:blip r:embed="rId4"/>
          <a:stretch>
            <a:fillRect/>
          </a:stretch>
        </p:blipFill>
        <p:spPr>
          <a:xfrm>
            <a:off x="4673241" y="2999987"/>
            <a:ext cx="3992687" cy="2990268"/>
          </a:xfrm>
          <a:prstGeom prst="rect">
            <a:avLst/>
          </a:prstGeom>
        </p:spPr>
      </p:pic>
      <p:sp>
        <p:nvSpPr>
          <p:cNvPr id="7" name="環状矢印 6"/>
          <p:cNvSpPr/>
          <p:nvPr/>
        </p:nvSpPr>
        <p:spPr>
          <a:xfrm rot="21242807">
            <a:off x="2371250" y="2112026"/>
            <a:ext cx="3658099" cy="2675809"/>
          </a:xfrm>
          <a:prstGeom prst="circularArrow">
            <a:avLst>
              <a:gd name="adj1" fmla="val 4045"/>
              <a:gd name="adj2" fmla="val 1860230"/>
              <a:gd name="adj3" fmla="val 19673565"/>
              <a:gd name="adj4" fmla="val 10961587"/>
              <a:gd name="adj5" fmla="val 103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アーチ 9"/>
          <p:cNvSpPr/>
          <p:nvPr/>
        </p:nvSpPr>
        <p:spPr>
          <a:xfrm rot="3340620">
            <a:off x="6722485" y="3830605"/>
            <a:ext cx="797964" cy="540397"/>
          </a:xfrm>
          <a:prstGeom prst="blockArc">
            <a:avLst>
              <a:gd name="adj1" fmla="val 10405429"/>
              <a:gd name="adj2" fmla="val 21111783"/>
              <a:gd name="adj3" fmla="val 169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p:cNvSpPr txBox="1"/>
          <p:nvPr/>
        </p:nvSpPr>
        <p:spPr>
          <a:xfrm>
            <a:off x="7324989" y="3669152"/>
            <a:ext cx="1390561" cy="461665"/>
          </a:xfrm>
          <a:prstGeom prst="rect">
            <a:avLst/>
          </a:prstGeom>
          <a:noFill/>
        </p:spPr>
        <p:txBody>
          <a:bodyPr wrap="square" rtlCol="0">
            <a:spAutoFit/>
          </a:bodyPr>
          <a:lstStyle/>
          <a:p>
            <a:r>
              <a:rPr kumimoji="1" lang="en-US" altLang="ja-JP" sz="2400" dirty="0" smtClean="0">
                <a:solidFill>
                  <a:srgbClr val="00B0F0"/>
                </a:solidFill>
              </a:rPr>
              <a:t>1cm</a:t>
            </a:r>
            <a:endParaRPr kumimoji="1" lang="ja-JP" altLang="en-US" sz="2400" dirty="0">
              <a:solidFill>
                <a:srgbClr val="00B0F0"/>
              </a:solidFill>
            </a:endParaRPr>
          </a:p>
        </p:txBody>
      </p:sp>
      <p:sp>
        <p:nvSpPr>
          <p:cNvPr id="2" name="コンテンツ プレースホルダー 1"/>
          <p:cNvSpPr>
            <a:spLocks noGrp="1"/>
          </p:cNvSpPr>
          <p:nvPr>
            <p:ph idx="1"/>
          </p:nvPr>
        </p:nvSpPr>
        <p:spPr>
          <a:xfrm>
            <a:off x="4947432" y="5293550"/>
            <a:ext cx="5680141" cy="3492064"/>
          </a:xfrm>
        </p:spPr>
        <p:txBody>
          <a:bodyPr/>
          <a:lstStyle/>
          <a:p>
            <a:pPr marL="0" indent="0">
              <a:buNone/>
            </a:pPr>
            <a:r>
              <a:rPr kumimoji="1" lang="en-US" altLang="ja-JP" dirty="0" smtClean="0">
                <a:solidFill>
                  <a:srgbClr val="FF0000"/>
                </a:solidFill>
              </a:rPr>
              <a:t>〜</a:t>
            </a:r>
            <a:r>
              <a:rPr kumimoji="1" lang="ja-JP" altLang="en-US" dirty="0" smtClean="0">
                <a:solidFill>
                  <a:srgbClr val="FF0000"/>
                </a:solidFill>
              </a:rPr>
              <a:t>１００００００００００００</a:t>
            </a:r>
            <a:r>
              <a:rPr kumimoji="1" lang="en-US" altLang="ja-JP" dirty="0" smtClean="0">
                <a:solidFill>
                  <a:srgbClr val="FF0000"/>
                </a:solidFill>
              </a:rPr>
              <a:t>kg</a:t>
            </a:r>
            <a:r>
              <a:rPr lang="en-US" altLang="ja-JP" dirty="0" smtClean="0">
                <a:solidFill>
                  <a:srgbClr val="FF0000"/>
                </a:solidFill>
              </a:rPr>
              <a:t>!!!!!!</a:t>
            </a:r>
            <a:endParaRPr kumimoji="1" lang="ja-JP" altLang="en-US" dirty="0">
              <a:solidFill>
                <a:srgbClr val="FF0000"/>
              </a:solidFill>
            </a:endParaRPr>
          </a:p>
        </p:txBody>
      </p:sp>
      <p:cxnSp>
        <p:nvCxnSpPr>
          <p:cNvPr id="16" name="直線コネクタ 15"/>
          <p:cNvCxnSpPr/>
          <p:nvPr/>
        </p:nvCxnSpPr>
        <p:spPr>
          <a:xfrm>
            <a:off x="2282076" y="5193196"/>
            <a:ext cx="5519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834033" y="507752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282076" y="5085184"/>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2271822" y="5364010"/>
            <a:ext cx="1085194" cy="369332"/>
          </a:xfrm>
          <a:prstGeom prst="rect">
            <a:avLst/>
          </a:prstGeom>
          <a:noFill/>
        </p:spPr>
        <p:txBody>
          <a:bodyPr wrap="square" rtlCol="0">
            <a:spAutoFit/>
          </a:bodyPr>
          <a:lstStyle/>
          <a:p>
            <a:r>
              <a:rPr kumimoji="1" lang="en-US" altLang="ja-JP" dirty="0" smtClean="0">
                <a:solidFill>
                  <a:schemeClr val="accent1"/>
                </a:solidFill>
              </a:rPr>
              <a:t>〜</a:t>
            </a:r>
            <a:r>
              <a:rPr kumimoji="1" lang="ja-JP" altLang="en-US" dirty="0" smtClean="0">
                <a:solidFill>
                  <a:schemeClr val="accent1"/>
                </a:solidFill>
              </a:rPr>
              <a:t>１０</a:t>
            </a:r>
            <a:r>
              <a:rPr kumimoji="1" lang="en-US" altLang="ja-JP" dirty="0" smtClean="0">
                <a:solidFill>
                  <a:schemeClr val="accent1"/>
                </a:solidFill>
              </a:rPr>
              <a:t>km</a:t>
            </a:r>
            <a:endParaRPr kumimoji="1" lang="ja-JP" altLang="en-US" dirty="0">
              <a:solidFill>
                <a:schemeClr val="accent1"/>
              </a:solidFill>
            </a:endParaRPr>
          </a:p>
        </p:txBody>
      </p:sp>
      <p:sp>
        <p:nvSpPr>
          <p:cNvPr id="5" name="テキスト ボックス 4"/>
          <p:cNvSpPr txBox="1"/>
          <p:nvPr/>
        </p:nvSpPr>
        <p:spPr>
          <a:xfrm>
            <a:off x="8460432" y="6441060"/>
            <a:ext cx="2304256" cy="369332"/>
          </a:xfrm>
          <a:prstGeom prst="rect">
            <a:avLst/>
          </a:prstGeom>
          <a:noFill/>
        </p:spPr>
        <p:txBody>
          <a:bodyPr wrap="square" rtlCol="0">
            <a:spAutoFit/>
          </a:bodyPr>
          <a:lstStyle/>
          <a:p>
            <a:r>
              <a:rPr kumimoji="1" lang="en-US" altLang="ja-JP" smtClean="0"/>
              <a:t>4/24</a:t>
            </a:r>
            <a:endParaRPr kumimoji="1" lang="ja-JP" altLang="en-US" dirty="0"/>
          </a:p>
        </p:txBody>
      </p:sp>
    </p:spTree>
    <p:extLst>
      <p:ext uri="{BB962C8B-B14F-4D97-AF65-F5344CB8AC3E}">
        <p14:creationId xmlns:p14="http://schemas.microsoft.com/office/powerpoint/2010/main" val="1901497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爆発 2 3"/>
          <p:cNvSpPr/>
          <p:nvPr/>
        </p:nvSpPr>
        <p:spPr>
          <a:xfrm>
            <a:off x="256778" y="3038931"/>
            <a:ext cx="3600400" cy="252028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コンテンツ プレースホルダー 1"/>
          <p:cNvSpPr>
            <a:spLocks noGrp="1"/>
          </p:cNvSpPr>
          <p:nvPr>
            <p:ph idx="1"/>
          </p:nvPr>
        </p:nvSpPr>
        <p:spPr>
          <a:xfrm>
            <a:off x="1220882" y="3868580"/>
            <a:ext cx="1728192" cy="1152128"/>
          </a:xfrm>
        </p:spPr>
        <p:txBody>
          <a:bodyPr/>
          <a:lstStyle/>
          <a:p>
            <a:pPr marL="0" indent="0">
              <a:buNone/>
            </a:pPr>
            <a:r>
              <a:rPr kumimoji="1" lang="en-US" altLang="ja-JP" dirty="0" smtClean="0"/>
              <a:t>Supernova</a:t>
            </a:r>
          </a:p>
          <a:p>
            <a:pPr marL="0" indent="0">
              <a:buNone/>
            </a:pPr>
            <a:r>
              <a:rPr lang="en-US" altLang="ja-JP" dirty="0" smtClean="0"/>
              <a:t>Explosion</a:t>
            </a:r>
            <a:endParaRPr kumimoji="1" lang="ja-JP" altLang="en-US" dirty="0"/>
          </a:p>
        </p:txBody>
      </p:sp>
      <p:sp>
        <p:nvSpPr>
          <p:cNvPr id="3" name="タイトル 2"/>
          <p:cNvSpPr>
            <a:spLocks noGrp="1"/>
          </p:cNvSpPr>
          <p:nvPr>
            <p:ph type="title"/>
          </p:nvPr>
        </p:nvSpPr>
        <p:spPr>
          <a:xfrm>
            <a:off x="-684584" y="404664"/>
            <a:ext cx="8229600" cy="1252728"/>
          </a:xfrm>
        </p:spPr>
        <p:txBody>
          <a:bodyPr/>
          <a:lstStyle/>
          <a:p>
            <a:r>
              <a:rPr lang="en-US" altLang="ja-JP" dirty="0" smtClean="0"/>
              <a:t>Birth of Compact Stars</a:t>
            </a:r>
            <a:endParaRPr kumimoji="1" lang="ja-JP" altLang="en-US" dirty="0"/>
          </a:p>
        </p:txBody>
      </p:sp>
      <p:sp>
        <p:nvSpPr>
          <p:cNvPr id="5" name="右矢印 4"/>
          <p:cNvSpPr/>
          <p:nvPr/>
        </p:nvSpPr>
        <p:spPr>
          <a:xfrm>
            <a:off x="4175185" y="4149080"/>
            <a:ext cx="122413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458211">
            <a:off x="4137984" y="3297210"/>
            <a:ext cx="12493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91256">
            <a:off x="4162571" y="4887738"/>
            <a:ext cx="12493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5940152" y="2969127"/>
            <a:ext cx="2232248" cy="461665"/>
          </a:xfrm>
          <a:prstGeom prst="rect">
            <a:avLst/>
          </a:prstGeom>
          <a:noFill/>
        </p:spPr>
        <p:txBody>
          <a:bodyPr wrap="square" rtlCol="0">
            <a:spAutoFit/>
          </a:bodyPr>
          <a:lstStyle/>
          <a:p>
            <a:r>
              <a:rPr lang="en-US" altLang="ja-JP" sz="2400" dirty="0" smtClean="0"/>
              <a:t>Black Hole</a:t>
            </a:r>
            <a:endParaRPr kumimoji="1" lang="ja-JP" altLang="en-US" sz="2400" dirty="0"/>
          </a:p>
        </p:txBody>
      </p:sp>
      <p:sp>
        <p:nvSpPr>
          <p:cNvPr id="7" name="テキスト ボックス 6"/>
          <p:cNvSpPr txBox="1"/>
          <p:nvPr/>
        </p:nvSpPr>
        <p:spPr>
          <a:xfrm>
            <a:off x="5940152" y="4167023"/>
            <a:ext cx="2016224" cy="461665"/>
          </a:xfrm>
          <a:prstGeom prst="rect">
            <a:avLst/>
          </a:prstGeom>
          <a:noFill/>
        </p:spPr>
        <p:txBody>
          <a:bodyPr wrap="square" rtlCol="0">
            <a:spAutoFit/>
          </a:bodyPr>
          <a:lstStyle/>
          <a:p>
            <a:r>
              <a:rPr kumimoji="1" lang="en-US" altLang="ja-JP" sz="2400" dirty="0" smtClean="0">
                <a:solidFill>
                  <a:srgbClr val="FF0000"/>
                </a:solidFill>
              </a:rPr>
              <a:t>Neutron Star</a:t>
            </a:r>
            <a:endParaRPr kumimoji="1" lang="ja-JP" altLang="en-US" sz="2400" dirty="0">
              <a:solidFill>
                <a:srgbClr val="FF0000"/>
              </a:solidFill>
            </a:endParaRPr>
          </a:p>
        </p:txBody>
      </p:sp>
      <p:sp>
        <p:nvSpPr>
          <p:cNvPr id="8" name="テキスト ボックス 7"/>
          <p:cNvSpPr txBox="1"/>
          <p:nvPr/>
        </p:nvSpPr>
        <p:spPr>
          <a:xfrm>
            <a:off x="5903892" y="5369508"/>
            <a:ext cx="1944216" cy="461665"/>
          </a:xfrm>
          <a:prstGeom prst="rect">
            <a:avLst/>
          </a:prstGeom>
          <a:noFill/>
        </p:spPr>
        <p:txBody>
          <a:bodyPr wrap="square" rtlCol="0">
            <a:spAutoFit/>
          </a:bodyPr>
          <a:lstStyle/>
          <a:p>
            <a:r>
              <a:rPr kumimoji="1" lang="en-US" altLang="ja-JP" sz="2400" dirty="0" smtClean="0"/>
              <a:t>White Dwarf</a:t>
            </a:r>
            <a:endParaRPr kumimoji="1" lang="ja-JP" altLang="en-US" sz="2400" dirty="0"/>
          </a:p>
        </p:txBody>
      </p:sp>
      <p:pic>
        <p:nvPicPr>
          <p:cNvPr id="11" name="Picture 7" descr="\sim M_{\odot}">
            <a:hlinkClick r:id="rId4" invalidUrl="http://texclip.marutank.net/texclip.php?s=\sim M_{\od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70782">
            <a:off x="4421649" y="4683437"/>
            <a:ext cx="682036" cy="2132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sim8-30 M_{\odot}">
            <a:hlinkClick r:id="rId6" invalidUrl="http://texclip.marutank.net/texclip.php?s=\sim8-30 M_{\odo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0679" y="3967709"/>
            <a:ext cx="1203975" cy="2144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30M_{\odot}&lt;">
            <a:hlinkClick r:id="rId8" invalidUrl="http://texclip.marutank.net/texclip.php?s=30M_{\odot}&l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9272332">
            <a:off x="4138182" y="3200832"/>
            <a:ext cx="827387" cy="219511"/>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6608912" y="6336875"/>
            <a:ext cx="1872208" cy="369332"/>
          </a:xfrm>
          <a:prstGeom prst="rect">
            <a:avLst/>
          </a:prstGeom>
          <a:noFill/>
        </p:spPr>
        <p:txBody>
          <a:bodyPr wrap="square" rtlCol="0">
            <a:spAutoFit/>
          </a:bodyPr>
          <a:lstStyle/>
          <a:p>
            <a:r>
              <a:rPr kumimoji="1" lang="ja-JP" altLang="en-US" dirty="0" smtClean="0"/>
              <a:t>：</a:t>
            </a:r>
            <a:r>
              <a:rPr kumimoji="1" lang="en-US" altLang="ja-JP" dirty="0" smtClean="0"/>
              <a:t> solar mass</a:t>
            </a:r>
            <a:endParaRPr kumimoji="1" lang="ja-JP" altLang="en-US" dirty="0"/>
          </a:p>
        </p:txBody>
      </p:sp>
      <p:pic>
        <p:nvPicPr>
          <p:cNvPr id="15" name="Picture 7" descr="M_{\odot}">
            <a:hlinkClick r:id="rId10" invalidUrl="http://texclip.marutank.net/texclip.php?s=\sim M_{\odot}"/>
          </p:cNvPr>
          <p:cNvPicPr>
            <a:picLocks noChangeArrowheads="1"/>
          </p:cNvPicPr>
          <p:nvPr/>
        </p:nvPicPr>
        <p:blipFill rotWithShape="1">
          <a:blip r:embed="rId5">
            <a:extLst>
              <a:ext uri="{28A0092B-C50C-407E-A947-70E740481C1C}">
                <a14:useLocalDpi xmlns:a14="http://schemas.microsoft.com/office/drawing/2010/main" val="0"/>
              </a:ext>
            </a:extLst>
          </a:blip>
          <a:srcRect l="32258" r="-32258"/>
          <a:stretch/>
        </p:blipFill>
        <p:spPr bwMode="auto">
          <a:xfrm>
            <a:off x="6048000" y="6341503"/>
            <a:ext cx="828000" cy="307658"/>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8481120" y="6488668"/>
            <a:ext cx="1224136" cy="369332"/>
          </a:xfrm>
          <a:prstGeom prst="rect">
            <a:avLst/>
          </a:prstGeom>
          <a:noFill/>
        </p:spPr>
        <p:txBody>
          <a:bodyPr wrap="square" rtlCol="0">
            <a:spAutoFit/>
          </a:bodyPr>
          <a:lstStyle/>
          <a:p>
            <a:r>
              <a:rPr kumimoji="1" lang="en-US" altLang="ja-JP" smtClean="0"/>
              <a:t>5/24</a:t>
            </a:r>
            <a:endParaRPr kumimoji="1" lang="ja-JP" altLang="en-US" dirty="0"/>
          </a:p>
        </p:txBody>
      </p:sp>
    </p:spTree>
    <p:extLst>
      <p:ext uri="{BB962C8B-B14F-4D97-AF65-F5344CB8AC3E}">
        <p14:creationId xmlns:p14="http://schemas.microsoft.com/office/powerpoint/2010/main" val="1660899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625" t="2432" r="4625" b="-4861"/>
          <a:stretch/>
        </p:blipFill>
        <p:spPr bwMode="auto">
          <a:xfrm>
            <a:off x="3541675" y="2492896"/>
            <a:ext cx="5623571" cy="45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タイトル 2"/>
          <p:cNvSpPr>
            <a:spLocks noGrp="1"/>
          </p:cNvSpPr>
          <p:nvPr>
            <p:ph type="title"/>
          </p:nvPr>
        </p:nvSpPr>
        <p:spPr>
          <a:xfrm>
            <a:off x="-180528" y="332656"/>
            <a:ext cx="8229600" cy="1252728"/>
          </a:xfrm>
        </p:spPr>
        <p:txBody>
          <a:bodyPr/>
          <a:lstStyle/>
          <a:p>
            <a:r>
              <a:rPr kumimoji="1" lang="en-US" altLang="ja-JP" dirty="0" smtClean="0"/>
              <a:t>Properties of Neutron Star</a:t>
            </a:r>
            <a:endParaRPr kumimoji="1" lang="ja-JP" altLang="en-US" dirty="0"/>
          </a:p>
        </p:txBody>
      </p:sp>
      <p:sp>
        <p:nvSpPr>
          <p:cNvPr id="2" name="コンテンツ プレースホルダー 1"/>
          <p:cNvSpPr>
            <a:spLocks noGrp="1"/>
          </p:cNvSpPr>
          <p:nvPr>
            <p:ph idx="1"/>
          </p:nvPr>
        </p:nvSpPr>
        <p:spPr>
          <a:xfrm>
            <a:off x="0" y="2492896"/>
            <a:ext cx="4356472" cy="3921299"/>
          </a:xfrm>
        </p:spPr>
        <p:txBody>
          <a:bodyPr>
            <a:normAutofit/>
          </a:bodyPr>
          <a:lstStyle/>
          <a:p>
            <a:pPr marL="0" indent="0">
              <a:buNone/>
            </a:pPr>
            <a:r>
              <a:rPr kumimoji="1" lang="ja-JP" altLang="en-US" dirty="0" smtClean="0"/>
              <a:t>●</a:t>
            </a:r>
            <a:r>
              <a:rPr kumimoji="1" lang="en-US" altLang="ja-JP" dirty="0" smtClean="0"/>
              <a:t>Properties of Neutron Star</a:t>
            </a:r>
          </a:p>
          <a:p>
            <a:pPr marL="0" indent="0">
              <a:buNone/>
            </a:pPr>
            <a:r>
              <a:rPr lang="ja-JP" altLang="en-US" sz="2000" dirty="0"/>
              <a:t>　</a:t>
            </a:r>
            <a:r>
              <a:rPr lang="ja-JP" altLang="en-US" sz="2000" dirty="0" smtClean="0"/>
              <a:t>・</a:t>
            </a:r>
            <a:r>
              <a:rPr lang="en-US" altLang="ja-JP" sz="2000" dirty="0" smtClean="0"/>
              <a:t>High Density</a:t>
            </a:r>
          </a:p>
          <a:p>
            <a:pPr marL="0" indent="0">
              <a:buNone/>
            </a:pPr>
            <a:endParaRPr lang="en-US" altLang="ja-JP" sz="2000" dirty="0" smtClean="0"/>
          </a:p>
          <a:p>
            <a:pPr marL="0" indent="0">
              <a:buNone/>
            </a:pPr>
            <a:r>
              <a:rPr kumimoji="1" lang="ja-JP" altLang="en-US" sz="2000" dirty="0" smtClean="0"/>
              <a:t>　・</a:t>
            </a:r>
            <a:r>
              <a:rPr kumimoji="1" lang="en-US" altLang="ja-JP" sz="2000" dirty="0" smtClean="0"/>
              <a:t>Strong Electromagnetic Field</a:t>
            </a:r>
          </a:p>
          <a:p>
            <a:pPr marL="0" indent="0">
              <a:buNone/>
            </a:pPr>
            <a:endParaRPr kumimoji="1" lang="en-US" altLang="ja-JP" sz="2000" dirty="0" smtClean="0"/>
          </a:p>
          <a:p>
            <a:pPr marL="0" indent="0">
              <a:buNone/>
            </a:pPr>
            <a:r>
              <a:rPr lang="ja-JP" altLang="en-US" sz="2000" dirty="0" smtClean="0"/>
              <a:t>　・</a:t>
            </a:r>
            <a:r>
              <a:rPr lang="en-US" altLang="ja-JP" sz="2000" dirty="0" smtClean="0"/>
              <a:t>Pulsar (Rotating Medium)</a:t>
            </a:r>
          </a:p>
          <a:p>
            <a:pPr marL="0" indent="0">
              <a:buNone/>
            </a:pPr>
            <a:endParaRPr lang="en-US" altLang="ja-JP" sz="2000" dirty="0" smtClean="0"/>
          </a:p>
          <a:p>
            <a:pPr marL="0" indent="0">
              <a:buNone/>
            </a:pPr>
            <a:r>
              <a:rPr kumimoji="1" lang="ja-JP" altLang="en-US" sz="2000" dirty="0" smtClean="0"/>
              <a:t>　・</a:t>
            </a:r>
            <a:r>
              <a:rPr kumimoji="1" lang="en-US" altLang="ja-JP" sz="2000" dirty="0" smtClean="0"/>
              <a:t>Superconductivity(e) </a:t>
            </a:r>
          </a:p>
          <a:p>
            <a:pPr marL="0" indent="0">
              <a:buNone/>
            </a:pPr>
            <a:r>
              <a:rPr lang="en-US" altLang="ja-JP" sz="2000" dirty="0" smtClean="0"/>
              <a:t>                                  a</a:t>
            </a:r>
            <a:r>
              <a:rPr kumimoji="1" lang="en-US" altLang="ja-JP" sz="2000" dirty="0" smtClean="0"/>
              <a:t>nd</a:t>
            </a:r>
            <a:r>
              <a:rPr lang="en-US" altLang="ja-JP" sz="2000" dirty="0" smtClean="0"/>
              <a:t> </a:t>
            </a:r>
            <a:r>
              <a:rPr lang="en-US" altLang="ja-JP" sz="2000" dirty="0" err="1" smtClean="0"/>
              <a:t>Superfluidity</a:t>
            </a:r>
            <a:r>
              <a:rPr lang="en-US" altLang="ja-JP" sz="2000" dirty="0" smtClean="0"/>
              <a:t>(p)</a:t>
            </a:r>
          </a:p>
          <a:p>
            <a:pPr marL="0" indent="0">
              <a:buNone/>
            </a:pPr>
            <a:r>
              <a:rPr kumimoji="1" lang="ja-JP" altLang="en-US" sz="2000" dirty="0" smtClean="0"/>
              <a:t>　・</a:t>
            </a:r>
            <a:r>
              <a:rPr kumimoji="1" lang="en-US" altLang="ja-JP" sz="2000" dirty="0" smtClean="0"/>
              <a:t>Quark-Gluon Plasma???</a:t>
            </a:r>
            <a:endParaRPr kumimoji="1" lang="ja-JP" altLang="en-US" sz="2000" dirty="0"/>
          </a:p>
        </p:txBody>
      </p:sp>
      <p:pic>
        <p:nvPicPr>
          <p:cNvPr id="5" name="図 4"/>
          <p:cNvPicPr>
            <a:picLocks noChangeAspect="1"/>
          </p:cNvPicPr>
          <p:nvPr/>
        </p:nvPicPr>
        <p:blipFill>
          <a:blip r:embed="rId4"/>
          <a:stretch>
            <a:fillRect/>
          </a:stretch>
        </p:blipFill>
        <p:spPr>
          <a:xfrm>
            <a:off x="1043608" y="3356992"/>
            <a:ext cx="2289876" cy="314858"/>
          </a:xfrm>
          <a:prstGeom prst="rect">
            <a:avLst/>
          </a:prstGeom>
        </p:spPr>
      </p:pic>
      <p:pic>
        <p:nvPicPr>
          <p:cNvPr id="6" name="図 5"/>
          <p:cNvPicPr>
            <a:picLocks noChangeAspect="1"/>
          </p:cNvPicPr>
          <p:nvPr/>
        </p:nvPicPr>
        <p:blipFill>
          <a:blip r:embed="rId5"/>
          <a:stretch>
            <a:fillRect/>
          </a:stretch>
        </p:blipFill>
        <p:spPr>
          <a:xfrm>
            <a:off x="1331640" y="4077072"/>
            <a:ext cx="1272359" cy="260096"/>
          </a:xfrm>
          <a:prstGeom prst="rect">
            <a:avLst/>
          </a:prstGeom>
        </p:spPr>
      </p:pic>
      <p:pic>
        <p:nvPicPr>
          <p:cNvPr id="7" name="図 6"/>
          <p:cNvPicPr>
            <a:picLocks noChangeAspect="1"/>
          </p:cNvPicPr>
          <p:nvPr/>
        </p:nvPicPr>
        <p:blipFill>
          <a:blip r:embed="rId6"/>
          <a:stretch>
            <a:fillRect/>
          </a:stretch>
        </p:blipFill>
        <p:spPr>
          <a:xfrm>
            <a:off x="1283036" y="4761147"/>
            <a:ext cx="1369566" cy="298040"/>
          </a:xfrm>
          <a:prstGeom prst="rect">
            <a:avLst/>
          </a:prstGeom>
        </p:spPr>
      </p:pic>
      <p:sp>
        <p:nvSpPr>
          <p:cNvPr id="4" name="テキスト ボックス 3"/>
          <p:cNvSpPr txBox="1"/>
          <p:nvPr/>
        </p:nvSpPr>
        <p:spPr>
          <a:xfrm>
            <a:off x="0" y="6414195"/>
            <a:ext cx="4104952" cy="507831"/>
          </a:xfrm>
          <a:prstGeom prst="rect">
            <a:avLst/>
          </a:prstGeom>
          <a:noFill/>
        </p:spPr>
        <p:txBody>
          <a:bodyPr wrap="square" rtlCol="0">
            <a:spAutoFit/>
          </a:bodyPr>
          <a:lstStyle/>
          <a:p>
            <a:pPr>
              <a:buNone/>
            </a:pPr>
            <a:r>
              <a:rPr lang="en-US" altLang="ja-JP" sz="900" dirty="0"/>
              <a:t>LECTURE NOTES IN PHYSICS 811</a:t>
            </a:r>
            <a:endParaRPr lang="ja-JP" altLang="ja-JP" sz="900" dirty="0"/>
          </a:p>
          <a:p>
            <a:pPr>
              <a:buNone/>
            </a:pPr>
            <a:r>
              <a:rPr lang="en-US" altLang="ja-JP" sz="900" dirty="0"/>
              <a:t>  Dense Matter in Compact Stars  A Pedagogical Introduction</a:t>
            </a:r>
            <a:endParaRPr lang="ja-JP" altLang="ja-JP" sz="900" dirty="0"/>
          </a:p>
          <a:p>
            <a:pPr>
              <a:buNone/>
            </a:pPr>
            <a:r>
              <a:rPr lang="en-US" altLang="ja-JP" sz="900" dirty="0"/>
              <a:t>  </a:t>
            </a:r>
            <a:r>
              <a:rPr lang="ja-JP" altLang="en-US" sz="900" dirty="0"/>
              <a:t>　　　　　　　　　　　　　　　　　　　　　　　　　　　　</a:t>
            </a:r>
            <a:r>
              <a:rPr lang="en-US" altLang="ja-JP" sz="900" dirty="0"/>
              <a:t>Andreas </a:t>
            </a:r>
            <a:r>
              <a:rPr lang="en-US" altLang="ja-JP" sz="900" dirty="0" smtClean="0"/>
              <a:t>Schmitt</a:t>
            </a:r>
            <a:r>
              <a:rPr lang="ja-JP" altLang="ja-JP" sz="900" dirty="0"/>
              <a:t>　</a:t>
            </a:r>
            <a:r>
              <a:rPr lang="en-US" altLang="ja-JP" sz="900" dirty="0" smtClean="0"/>
              <a:t>Springer</a:t>
            </a:r>
            <a:endParaRPr lang="ja-JP" altLang="ja-JP" sz="900" dirty="0"/>
          </a:p>
        </p:txBody>
      </p:sp>
      <p:sp>
        <p:nvSpPr>
          <p:cNvPr id="8" name="テキスト ボックス 7"/>
          <p:cNvSpPr txBox="1"/>
          <p:nvPr/>
        </p:nvSpPr>
        <p:spPr>
          <a:xfrm>
            <a:off x="8495928" y="6464931"/>
            <a:ext cx="1296144" cy="369332"/>
          </a:xfrm>
          <a:prstGeom prst="rect">
            <a:avLst/>
          </a:prstGeom>
          <a:noFill/>
        </p:spPr>
        <p:txBody>
          <a:bodyPr wrap="square" rtlCol="0">
            <a:spAutoFit/>
          </a:bodyPr>
          <a:lstStyle/>
          <a:p>
            <a:r>
              <a:rPr kumimoji="1" lang="en-US" altLang="ja-JP" smtClean="0"/>
              <a:t>6/24</a:t>
            </a:r>
            <a:endParaRPr kumimoji="1" lang="ja-JP" altLang="en-US" dirty="0"/>
          </a:p>
        </p:txBody>
      </p:sp>
    </p:spTree>
    <p:extLst>
      <p:ext uri="{BB962C8B-B14F-4D97-AF65-F5344CB8AC3E}">
        <p14:creationId xmlns:p14="http://schemas.microsoft.com/office/powerpoint/2010/main" val="2013444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爆発 2 4"/>
          <p:cNvSpPr/>
          <p:nvPr/>
        </p:nvSpPr>
        <p:spPr>
          <a:xfrm>
            <a:off x="890326" y="1873196"/>
            <a:ext cx="1763600" cy="91718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p:cNvSpPr>
            <a:spLocks noGrp="1"/>
          </p:cNvSpPr>
          <p:nvPr>
            <p:ph type="title"/>
          </p:nvPr>
        </p:nvSpPr>
        <p:spPr>
          <a:xfrm>
            <a:off x="61156" y="302029"/>
            <a:ext cx="8229600" cy="1252728"/>
          </a:xfrm>
        </p:spPr>
        <p:txBody>
          <a:bodyPr>
            <a:normAutofit/>
          </a:bodyPr>
          <a:lstStyle/>
          <a:p>
            <a:r>
              <a:rPr kumimoji="1" lang="en-US" altLang="ja-JP" dirty="0" smtClean="0"/>
              <a:t>Thermal History </a:t>
            </a:r>
            <a:r>
              <a:rPr kumimoji="1" lang="en-US" altLang="ja-JP" smtClean="0"/>
              <a:t>of Neutron Star</a:t>
            </a:r>
            <a:endParaRPr kumimoji="1" lang="ja-JP" altLang="en-US" dirty="0"/>
          </a:p>
        </p:txBody>
      </p:sp>
      <p:sp>
        <p:nvSpPr>
          <p:cNvPr id="4" name="テキスト ボックス 3"/>
          <p:cNvSpPr txBox="1"/>
          <p:nvPr/>
        </p:nvSpPr>
        <p:spPr>
          <a:xfrm>
            <a:off x="1223032" y="2147125"/>
            <a:ext cx="4429088" cy="369332"/>
          </a:xfrm>
          <a:prstGeom prst="rect">
            <a:avLst/>
          </a:prstGeom>
          <a:noFill/>
        </p:spPr>
        <p:txBody>
          <a:bodyPr wrap="square" rtlCol="0">
            <a:spAutoFit/>
          </a:bodyPr>
          <a:lstStyle/>
          <a:p>
            <a:r>
              <a:rPr kumimoji="1" lang="en-US" altLang="ja-JP" dirty="0" smtClean="0"/>
              <a:t>NS Birth</a:t>
            </a:r>
            <a:r>
              <a:rPr kumimoji="1" lang="ja-JP" altLang="en-US" dirty="0" smtClean="0"/>
              <a:t>　　　　　　　　・・・・・・・</a:t>
            </a:r>
            <a:endParaRPr kumimoji="1" lang="ja-JP" altLang="en-US" dirty="0"/>
          </a:p>
        </p:txBody>
      </p:sp>
      <p:sp>
        <p:nvSpPr>
          <p:cNvPr id="8" name="下矢印 7"/>
          <p:cNvSpPr/>
          <p:nvPr/>
        </p:nvSpPr>
        <p:spPr>
          <a:xfrm>
            <a:off x="1619672" y="2852936"/>
            <a:ext cx="21602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997742" y="3545632"/>
            <a:ext cx="5518474" cy="646331"/>
          </a:xfrm>
          <a:prstGeom prst="rect">
            <a:avLst/>
          </a:prstGeom>
          <a:noFill/>
        </p:spPr>
        <p:txBody>
          <a:bodyPr wrap="square" rtlCol="0">
            <a:spAutoFit/>
          </a:bodyPr>
          <a:lstStyle/>
          <a:p>
            <a:r>
              <a:rPr kumimoji="1" lang="en-US" altLang="ja-JP" dirty="0" smtClean="0"/>
              <a:t>about 1 day later             </a:t>
            </a:r>
            <a:r>
              <a:rPr kumimoji="1" lang="ja-JP" altLang="en-US" dirty="0" smtClean="0"/>
              <a:t>・・・・・・・・</a:t>
            </a:r>
            <a:r>
              <a:rPr lang="ja-JP" altLang="en-US" dirty="0"/>
              <a:t>　</a:t>
            </a:r>
            <a:r>
              <a:rPr lang="ja-JP" altLang="en-US" dirty="0" smtClean="0"/>
              <a:t>　　　　　　　　　　　　　　　　　　　</a:t>
            </a:r>
            <a:r>
              <a:rPr lang="en-US" altLang="ja-JP" dirty="0" smtClean="0"/>
              <a:t>  </a:t>
            </a:r>
          </a:p>
          <a:p>
            <a:r>
              <a:rPr lang="en-US" altLang="ja-JP" dirty="0">
                <a:solidFill>
                  <a:srgbClr val="FF0000"/>
                </a:solidFill>
              </a:rPr>
              <a:t> </a:t>
            </a:r>
            <a:r>
              <a:rPr lang="en-US" altLang="ja-JP" dirty="0" smtClean="0">
                <a:solidFill>
                  <a:srgbClr val="FF0000"/>
                </a:solidFill>
              </a:rPr>
              <a:t>                                                            very</a:t>
            </a:r>
            <a:r>
              <a:rPr lang="en-US" altLang="ja-JP" dirty="0" smtClean="0"/>
              <a:t> </a:t>
            </a:r>
            <a:r>
              <a:rPr lang="en-US" altLang="ja-JP" dirty="0" smtClean="0">
                <a:solidFill>
                  <a:srgbClr val="FF0000"/>
                </a:solidFill>
              </a:rPr>
              <a:t>rapid cooling</a:t>
            </a:r>
            <a:endParaRPr kumimoji="1" lang="ja-JP" altLang="en-US" dirty="0">
              <a:solidFill>
                <a:srgbClr val="FF0000"/>
              </a:solidFill>
            </a:endParaRPr>
          </a:p>
        </p:txBody>
      </p:sp>
      <p:sp>
        <p:nvSpPr>
          <p:cNvPr id="16" name="テキスト ボックス 15"/>
          <p:cNvSpPr txBox="1"/>
          <p:nvPr/>
        </p:nvSpPr>
        <p:spPr>
          <a:xfrm>
            <a:off x="2987824" y="2852936"/>
            <a:ext cx="2376264" cy="646331"/>
          </a:xfrm>
          <a:prstGeom prst="rect">
            <a:avLst/>
          </a:prstGeom>
          <a:noFill/>
        </p:spPr>
        <p:txBody>
          <a:bodyPr wrap="square" rtlCol="0">
            <a:spAutoFit/>
          </a:bodyPr>
          <a:lstStyle/>
          <a:p>
            <a:r>
              <a:rPr lang="en-US" altLang="ja-JP" dirty="0" smtClean="0">
                <a:solidFill>
                  <a:srgbClr val="FF0000"/>
                </a:solidFill>
              </a:rPr>
              <a:t>a large number of neutrinos are emitted</a:t>
            </a:r>
            <a:endParaRPr kumimoji="1" lang="ja-JP" altLang="en-US" dirty="0">
              <a:solidFill>
                <a:srgbClr val="FF0000"/>
              </a:solidFill>
            </a:endParaRPr>
          </a:p>
        </p:txBody>
      </p:sp>
      <p:cxnSp>
        <p:nvCxnSpPr>
          <p:cNvPr id="11" name="直線矢印コネクタ 10"/>
          <p:cNvCxnSpPr/>
          <p:nvPr/>
        </p:nvCxnSpPr>
        <p:spPr>
          <a:xfrm>
            <a:off x="1979712" y="3140968"/>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3419872" y="4057275"/>
            <a:ext cx="576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下矢印 17"/>
          <p:cNvSpPr/>
          <p:nvPr/>
        </p:nvSpPr>
        <p:spPr>
          <a:xfrm>
            <a:off x="1619672" y="4086619"/>
            <a:ext cx="21602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37702" y="4782130"/>
            <a:ext cx="6382570" cy="369332"/>
          </a:xfrm>
          <a:prstGeom prst="rect">
            <a:avLst/>
          </a:prstGeom>
          <a:noFill/>
        </p:spPr>
        <p:txBody>
          <a:bodyPr wrap="square" rtlCol="0">
            <a:spAutoFit/>
          </a:bodyPr>
          <a:lstStyle/>
          <a:p>
            <a:r>
              <a:rPr kumimoji="1" lang="en-US" altLang="ja-JP" dirty="0" smtClean="0"/>
              <a:t>about 1000 years later        </a:t>
            </a:r>
            <a:r>
              <a:rPr kumimoji="1" lang="ja-JP" altLang="en-US" dirty="0" smtClean="0"/>
              <a:t>・・・・・・・・</a:t>
            </a:r>
            <a:r>
              <a:rPr lang="en-US" altLang="ja-JP" dirty="0"/>
              <a:t> </a:t>
            </a:r>
            <a:r>
              <a:rPr lang="en-US" altLang="ja-JP" dirty="0" smtClean="0"/>
              <a:t>     becomes uniform</a:t>
            </a:r>
            <a:endParaRPr kumimoji="1" lang="ja-JP" altLang="en-US" dirty="0"/>
          </a:p>
        </p:txBody>
      </p:sp>
      <p:sp>
        <p:nvSpPr>
          <p:cNvPr id="21" name="下矢印 20"/>
          <p:cNvSpPr/>
          <p:nvPr/>
        </p:nvSpPr>
        <p:spPr>
          <a:xfrm>
            <a:off x="1619672" y="5270909"/>
            <a:ext cx="21602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60014" y="5962610"/>
            <a:ext cx="6300218" cy="646331"/>
          </a:xfrm>
          <a:prstGeom prst="rect">
            <a:avLst/>
          </a:prstGeom>
          <a:noFill/>
        </p:spPr>
        <p:txBody>
          <a:bodyPr wrap="square" rtlCol="0">
            <a:spAutoFit/>
          </a:bodyPr>
          <a:lstStyle/>
          <a:p>
            <a:r>
              <a:rPr kumimoji="1" lang="en-US" altLang="ja-JP" dirty="0" smtClean="0"/>
              <a:t>about </a:t>
            </a:r>
          </a:p>
          <a:p>
            <a:r>
              <a:rPr kumimoji="1" lang="en-US" altLang="ja-JP" dirty="0" smtClean="0"/>
              <a:t>10000~100000 years later      </a:t>
            </a:r>
            <a:r>
              <a:rPr kumimoji="1" lang="ja-JP" altLang="en-US" dirty="0" smtClean="0"/>
              <a:t>・・・・・・・・</a:t>
            </a:r>
            <a:endParaRPr kumimoji="1" lang="ja-JP" altLang="en-US" dirty="0"/>
          </a:p>
        </p:txBody>
      </p:sp>
      <p:sp>
        <p:nvSpPr>
          <p:cNvPr id="6" name="右中かっこ 5"/>
          <p:cNvSpPr/>
          <p:nvPr/>
        </p:nvSpPr>
        <p:spPr>
          <a:xfrm>
            <a:off x="6065430" y="2331791"/>
            <a:ext cx="360040" cy="32574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a:off x="6435197" y="3694741"/>
            <a:ext cx="2710234" cy="1200329"/>
          </a:xfrm>
          <a:prstGeom prst="rect">
            <a:avLst/>
          </a:prstGeom>
          <a:noFill/>
        </p:spPr>
        <p:txBody>
          <a:bodyPr wrap="square" rtlCol="0">
            <a:spAutoFit/>
          </a:bodyPr>
          <a:lstStyle/>
          <a:p>
            <a:r>
              <a:rPr kumimoji="1" lang="en-US" altLang="ja-JP" dirty="0" smtClean="0"/>
              <a:t>Neutrino emission</a:t>
            </a:r>
          </a:p>
          <a:p>
            <a:r>
              <a:rPr lang="en-US" altLang="ja-JP" dirty="0" smtClean="0"/>
              <a:t>Is a dominant process</a:t>
            </a:r>
          </a:p>
          <a:p>
            <a:r>
              <a:rPr lang="en-US" altLang="ja-JP" dirty="0"/>
              <a:t>t</a:t>
            </a:r>
            <a:r>
              <a:rPr lang="en-US" altLang="ja-JP" dirty="0" smtClean="0"/>
              <a:t>hat cooling of the star!!</a:t>
            </a:r>
          </a:p>
          <a:p>
            <a:endParaRPr lang="en-US" altLang="ja-JP" dirty="0" smtClean="0"/>
          </a:p>
        </p:txBody>
      </p:sp>
      <p:pic>
        <p:nvPicPr>
          <p:cNvPr id="2" name="図 1"/>
          <p:cNvPicPr>
            <a:picLocks noChangeAspect="1"/>
          </p:cNvPicPr>
          <p:nvPr/>
        </p:nvPicPr>
        <p:blipFill>
          <a:blip r:embed="rId3"/>
          <a:stretch>
            <a:fillRect/>
          </a:stretch>
        </p:blipFill>
        <p:spPr>
          <a:xfrm>
            <a:off x="4230216" y="2204303"/>
            <a:ext cx="1240412" cy="254974"/>
          </a:xfrm>
          <a:prstGeom prst="rect">
            <a:avLst/>
          </a:prstGeom>
        </p:spPr>
      </p:pic>
      <p:sp>
        <p:nvSpPr>
          <p:cNvPr id="10" name="右中かっこ 9"/>
          <p:cNvSpPr/>
          <p:nvPr/>
        </p:nvSpPr>
        <p:spPr>
          <a:xfrm>
            <a:off x="6084168" y="5733256"/>
            <a:ext cx="351029" cy="99132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2" name="図 11"/>
          <p:cNvPicPr>
            <a:picLocks noChangeAspect="1"/>
          </p:cNvPicPr>
          <p:nvPr/>
        </p:nvPicPr>
        <p:blipFill>
          <a:blip r:embed="rId4"/>
          <a:stretch>
            <a:fillRect/>
          </a:stretch>
        </p:blipFill>
        <p:spPr>
          <a:xfrm>
            <a:off x="4236969" y="4877896"/>
            <a:ext cx="171450" cy="177800"/>
          </a:xfrm>
          <a:prstGeom prst="rect">
            <a:avLst/>
          </a:prstGeom>
        </p:spPr>
      </p:pic>
      <p:pic>
        <p:nvPicPr>
          <p:cNvPr id="14" name="図 13"/>
          <p:cNvPicPr>
            <a:picLocks noChangeAspect="1"/>
          </p:cNvPicPr>
          <p:nvPr/>
        </p:nvPicPr>
        <p:blipFill>
          <a:blip r:embed="rId5"/>
          <a:stretch>
            <a:fillRect/>
          </a:stretch>
        </p:blipFill>
        <p:spPr>
          <a:xfrm>
            <a:off x="4310570" y="3558145"/>
            <a:ext cx="1773598" cy="237765"/>
          </a:xfrm>
          <a:prstGeom prst="rect">
            <a:avLst/>
          </a:prstGeom>
        </p:spPr>
      </p:pic>
      <p:pic>
        <p:nvPicPr>
          <p:cNvPr id="15" name="図 14"/>
          <p:cNvPicPr>
            <a:picLocks noChangeAspect="1"/>
          </p:cNvPicPr>
          <p:nvPr/>
        </p:nvPicPr>
        <p:blipFill>
          <a:blip r:embed="rId6"/>
          <a:stretch>
            <a:fillRect/>
          </a:stretch>
        </p:blipFill>
        <p:spPr>
          <a:xfrm>
            <a:off x="4253318" y="6272535"/>
            <a:ext cx="1187206" cy="304041"/>
          </a:xfrm>
          <a:prstGeom prst="rect">
            <a:avLst/>
          </a:prstGeom>
        </p:spPr>
      </p:pic>
      <p:sp>
        <p:nvSpPr>
          <p:cNvPr id="19" name="テキスト ボックス 18"/>
          <p:cNvSpPr txBox="1"/>
          <p:nvPr/>
        </p:nvSpPr>
        <p:spPr>
          <a:xfrm>
            <a:off x="6516216" y="5846973"/>
            <a:ext cx="2160240" cy="646331"/>
          </a:xfrm>
          <a:prstGeom prst="rect">
            <a:avLst/>
          </a:prstGeom>
          <a:noFill/>
        </p:spPr>
        <p:txBody>
          <a:bodyPr wrap="square" rtlCol="0">
            <a:spAutoFit/>
          </a:bodyPr>
          <a:lstStyle/>
          <a:p>
            <a:r>
              <a:rPr lang="en-US" altLang="ja-JP" dirty="0" smtClean="0"/>
              <a:t>Black body radiation</a:t>
            </a:r>
          </a:p>
          <a:p>
            <a:r>
              <a:rPr kumimoji="1" lang="en-US" altLang="ja-JP" dirty="0" smtClean="0"/>
              <a:t>Is </a:t>
            </a:r>
            <a:r>
              <a:rPr kumimoji="1" lang="en-US" altLang="ja-JP" dirty="0" err="1" smtClean="0"/>
              <a:t>domeniant</a:t>
            </a:r>
            <a:endParaRPr kumimoji="1" lang="ja-JP" altLang="en-US" dirty="0"/>
          </a:p>
        </p:txBody>
      </p:sp>
      <p:sp>
        <p:nvSpPr>
          <p:cNvPr id="22" name="テキスト ボックス 21"/>
          <p:cNvSpPr txBox="1"/>
          <p:nvPr/>
        </p:nvSpPr>
        <p:spPr>
          <a:xfrm>
            <a:off x="8460432" y="6493304"/>
            <a:ext cx="1033772" cy="369332"/>
          </a:xfrm>
          <a:prstGeom prst="rect">
            <a:avLst/>
          </a:prstGeom>
          <a:noFill/>
        </p:spPr>
        <p:txBody>
          <a:bodyPr wrap="square" rtlCol="0">
            <a:spAutoFit/>
          </a:bodyPr>
          <a:lstStyle/>
          <a:p>
            <a:r>
              <a:rPr kumimoji="1" lang="en-US" altLang="ja-JP" smtClean="0"/>
              <a:t>7/24</a:t>
            </a:r>
            <a:endParaRPr kumimoji="1" lang="ja-JP" altLang="en-US" dirty="0"/>
          </a:p>
        </p:txBody>
      </p:sp>
    </p:spTree>
    <p:extLst>
      <p:ext uri="{BB962C8B-B14F-4D97-AF65-F5344CB8AC3E}">
        <p14:creationId xmlns:p14="http://schemas.microsoft.com/office/powerpoint/2010/main" val="2188620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115616" y="3140968"/>
            <a:ext cx="7408333" cy="3450696"/>
          </a:xfrm>
        </p:spPr>
        <p:txBody>
          <a:bodyPr>
            <a:normAutofit/>
          </a:bodyPr>
          <a:lstStyle/>
          <a:p>
            <a:pPr marL="0" indent="0">
              <a:buNone/>
            </a:pPr>
            <a:r>
              <a:rPr kumimoji="1" lang="en-US" altLang="ja-JP" sz="4800" dirty="0" smtClean="0"/>
              <a:t>§</a:t>
            </a:r>
            <a:r>
              <a:rPr kumimoji="1" lang="ja-JP" altLang="en-US" sz="4800" dirty="0" smtClean="0"/>
              <a:t>２　</a:t>
            </a:r>
            <a:r>
              <a:rPr lang="en-US" altLang="ja-JP" sz="4800" dirty="0" smtClean="0"/>
              <a:t>Neutrino Emission</a:t>
            </a:r>
            <a:endParaRPr kumimoji="1" lang="ja-JP" altLang="en-US" sz="4800" dirty="0"/>
          </a:p>
        </p:txBody>
      </p:sp>
      <p:sp>
        <p:nvSpPr>
          <p:cNvPr id="3" name="タイトル 2"/>
          <p:cNvSpPr>
            <a:spLocks noGrp="1"/>
          </p:cNvSpPr>
          <p:nvPr>
            <p:ph type="title"/>
          </p:nvPr>
        </p:nvSpPr>
        <p:spPr/>
        <p:txBody>
          <a:bodyPr/>
          <a:lstStyle/>
          <a:p>
            <a:endParaRPr kumimoji="1" lang="ja-JP" altLang="en-US"/>
          </a:p>
        </p:txBody>
      </p:sp>
      <p:sp>
        <p:nvSpPr>
          <p:cNvPr id="4" name="テキスト ボックス 3"/>
          <p:cNvSpPr txBox="1"/>
          <p:nvPr/>
        </p:nvSpPr>
        <p:spPr>
          <a:xfrm>
            <a:off x="8388424" y="6473023"/>
            <a:ext cx="1080120" cy="369332"/>
          </a:xfrm>
          <a:prstGeom prst="rect">
            <a:avLst/>
          </a:prstGeom>
          <a:noFill/>
        </p:spPr>
        <p:txBody>
          <a:bodyPr wrap="square" rtlCol="0">
            <a:spAutoFit/>
          </a:bodyPr>
          <a:lstStyle/>
          <a:p>
            <a:r>
              <a:rPr kumimoji="1" lang="en-US" altLang="ja-JP" smtClean="0"/>
              <a:t>8/24</a:t>
            </a:r>
            <a:endParaRPr kumimoji="1" lang="ja-JP" altLang="en-US" dirty="0"/>
          </a:p>
        </p:txBody>
      </p:sp>
    </p:spTree>
    <p:extLst>
      <p:ext uri="{BB962C8B-B14F-4D97-AF65-F5344CB8AC3E}">
        <p14:creationId xmlns:p14="http://schemas.microsoft.com/office/powerpoint/2010/main" val="68412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972616" y="476672"/>
            <a:ext cx="8229600" cy="1252728"/>
          </a:xfrm>
        </p:spPr>
        <p:txBody>
          <a:bodyPr/>
          <a:lstStyle/>
          <a:p>
            <a:r>
              <a:rPr lang="en-US" altLang="ja-JP" dirty="0"/>
              <a:t>P</a:t>
            </a:r>
            <a:r>
              <a:rPr kumimoji="1" lang="en-US" altLang="ja-JP" smtClean="0"/>
              <a:t>roperties of Neutrino</a:t>
            </a:r>
            <a:endParaRPr kumimoji="1" lang="ja-JP" altLang="en-US" dirty="0"/>
          </a:p>
        </p:txBody>
      </p:sp>
      <p:pic>
        <p:nvPicPr>
          <p:cNvPr id="4" name="Picture 6" descr="http://www-sk.icrr.u-tokyo.ac.jp/whatsnew/060412-SK-m.JPG"/>
          <p:cNvPicPr>
            <a:picLocks noChangeAspect="1" noChangeArrowheads="1"/>
          </p:cNvPicPr>
          <p:nvPr/>
        </p:nvPicPr>
        <p:blipFill>
          <a:blip r:embed="rId3" cstate="print"/>
          <a:srcRect/>
          <a:stretch>
            <a:fillRect/>
          </a:stretch>
        </p:blipFill>
        <p:spPr bwMode="auto">
          <a:xfrm>
            <a:off x="5953856" y="3986812"/>
            <a:ext cx="2963941" cy="1988791"/>
          </a:xfrm>
          <a:prstGeom prst="rect">
            <a:avLst/>
          </a:prstGeom>
          <a:noFill/>
        </p:spPr>
      </p:pic>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402620745"/>
              </p:ext>
            </p:extLst>
          </p:nvPr>
        </p:nvGraphicFramePr>
        <p:xfrm>
          <a:off x="247473" y="2437340"/>
          <a:ext cx="5256583" cy="2360280"/>
        </p:xfrm>
        <a:graphic>
          <a:graphicData uri="http://schemas.openxmlformats.org/drawingml/2006/table">
            <a:tbl>
              <a:tblPr firstRow="1" bandRow="1">
                <a:tableStyleId>{5C22544A-7EE6-4342-B048-85BDC9FD1C3A}</a:tableStyleId>
              </a:tblPr>
              <a:tblGrid>
                <a:gridCol w="1512167"/>
                <a:gridCol w="2304257"/>
                <a:gridCol w="1440159"/>
              </a:tblGrid>
              <a:tr h="432048">
                <a:tc>
                  <a:txBody>
                    <a:bodyPr/>
                    <a:lstStyle/>
                    <a:p>
                      <a:r>
                        <a:rPr kumimoji="1" lang="en-US" altLang="ja-JP" dirty="0" smtClean="0"/>
                        <a:t>Generation</a:t>
                      </a:r>
                      <a:endParaRPr kumimoji="1" lang="ja-JP" altLang="en-US" dirty="0"/>
                    </a:p>
                  </a:txBody>
                  <a:tcPr/>
                </a:tc>
                <a:tc>
                  <a:txBody>
                    <a:bodyPr/>
                    <a:lstStyle/>
                    <a:p>
                      <a:r>
                        <a:rPr kumimoji="1" lang="en-US" altLang="ja-JP" dirty="0" smtClean="0"/>
                        <a:t>name</a:t>
                      </a:r>
                      <a:endParaRPr kumimoji="1" lang="ja-JP" altLang="en-US" dirty="0"/>
                    </a:p>
                  </a:txBody>
                  <a:tcPr/>
                </a:tc>
                <a:tc>
                  <a:txBody>
                    <a:bodyPr/>
                    <a:lstStyle/>
                    <a:p>
                      <a:r>
                        <a:rPr kumimoji="1" lang="en-US" altLang="ja-JP" dirty="0" smtClean="0"/>
                        <a:t>mass</a:t>
                      </a:r>
                      <a:endParaRPr kumimoji="1" lang="ja-JP" altLang="en-US" dirty="0"/>
                    </a:p>
                  </a:txBody>
                  <a:tcPr/>
                </a:tc>
              </a:tr>
              <a:tr h="648072">
                <a:tc>
                  <a:txBody>
                    <a:bodyPr/>
                    <a:lstStyle/>
                    <a:p>
                      <a:r>
                        <a:rPr kumimoji="1" lang="en-US" altLang="ja-JP" dirty="0" smtClean="0"/>
                        <a:t>1</a:t>
                      </a:r>
                    </a:p>
                  </a:txBody>
                  <a:tcPr/>
                </a:tc>
                <a:tc>
                  <a:txBody>
                    <a:bodyPr/>
                    <a:lstStyle/>
                    <a:p>
                      <a:r>
                        <a:rPr kumimoji="1" lang="en-US" altLang="ja-JP" dirty="0" smtClean="0"/>
                        <a:t>Electron</a:t>
                      </a:r>
                    </a:p>
                    <a:p>
                      <a:r>
                        <a:rPr kumimoji="1" lang="en-US" altLang="ja-JP" dirty="0" smtClean="0"/>
                        <a:t>Electron-neutrino</a:t>
                      </a:r>
                      <a:endParaRPr kumimoji="1" lang="ja-JP" altLang="en-US" dirty="0"/>
                    </a:p>
                  </a:txBody>
                  <a:tcPr/>
                </a:tc>
                <a:tc>
                  <a:txBody>
                    <a:bodyPr/>
                    <a:lstStyle/>
                    <a:p>
                      <a:r>
                        <a:rPr kumimoji="1" lang="en-US" altLang="ja-JP" dirty="0" smtClean="0"/>
                        <a:t>~0.5 MeV</a:t>
                      </a:r>
                    </a:p>
                    <a:p>
                      <a:r>
                        <a:rPr kumimoji="1" lang="en-US" altLang="ja-JP" dirty="0" smtClean="0"/>
                        <a:t>&lt;3.0     eV</a:t>
                      </a:r>
                      <a:endParaRPr kumimoji="1" lang="ja-JP" altLang="en-US" dirty="0"/>
                    </a:p>
                  </a:txBody>
                  <a:tcPr/>
                </a:tc>
              </a:tr>
              <a:tr h="607504">
                <a:tc>
                  <a:txBody>
                    <a:bodyPr/>
                    <a:lstStyle/>
                    <a:p>
                      <a:r>
                        <a:rPr kumimoji="1" lang="en-US" altLang="ja-JP" dirty="0" smtClean="0"/>
                        <a:t>2</a:t>
                      </a:r>
                      <a:endParaRPr kumimoji="1" lang="ja-JP" altLang="en-US" dirty="0"/>
                    </a:p>
                  </a:txBody>
                  <a:tcPr/>
                </a:tc>
                <a:tc>
                  <a:txBody>
                    <a:bodyPr/>
                    <a:lstStyle/>
                    <a:p>
                      <a:r>
                        <a:rPr kumimoji="1" lang="en-US" altLang="ja-JP" dirty="0" err="1" smtClean="0"/>
                        <a:t>Muon</a:t>
                      </a:r>
                      <a:endParaRPr kumimoji="1" lang="en-US" altLang="ja-JP" dirty="0" smtClean="0"/>
                    </a:p>
                    <a:p>
                      <a:r>
                        <a:rPr kumimoji="1" lang="en-US" altLang="ja-JP" dirty="0" err="1" smtClean="0"/>
                        <a:t>Muon</a:t>
                      </a:r>
                      <a:r>
                        <a:rPr kumimoji="1" lang="en-US" altLang="ja-JP" dirty="0" smtClean="0"/>
                        <a:t>-neutrino</a:t>
                      </a:r>
                      <a:endParaRPr kumimoji="1" lang="ja-JP" altLang="en-US" dirty="0"/>
                    </a:p>
                  </a:txBody>
                  <a:tcPr/>
                </a:tc>
                <a:tc>
                  <a:txBody>
                    <a:bodyPr/>
                    <a:lstStyle/>
                    <a:p>
                      <a:r>
                        <a:rPr kumimoji="1" lang="en-US" altLang="ja-JP" dirty="0" smtClean="0"/>
                        <a:t>~106 MeV</a:t>
                      </a:r>
                    </a:p>
                    <a:p>
                      <a:r>
                        <a:rPr kumimoji="1" lang="en-US" altLang="ja-JP" dirty="0" smtClean="0"/>
                        <a:t>&lt;0.2   </a:t>
                      </a:r>
                      <a:r>
                        <a:rPr kumimoji="1" lang="en-US" altLang="ja-JP" dirty="0" err="1" smtClean="0"/>
                        <a:t>KeV</a:t>
                      </a:r>
                      <a:endParaRPr kumimoji="1" lang="en-US" altLang="ja-JP" dirty="0" smtClean="0"/>
                    </a:p>
                  </a:txBody>
                  <a:tcPr/>
                </a:tc>
              </a:tr>
              <a:tr h="607504">
                <a:tc>
                  <a:txBody>
                    <a:bodyPr/>
                    <a:lstStyle/>
                    <a:p>
                      <a:r>
                        <a:rPr kumimoji="1" lang="en-US" altLang="ja-JP" dirty="0" smtClean="0"/>
                        <a:t>3</a:t>
                      </a:r>
                      <a:endParaRPr kumimoji="1" lang="ja-JP" altLang="en-US" dirty="0"/>
                    </a:p>
                  </a:txBody>
                  <a:tcPr/>
                </a:tc>
                <a:tc>
                  <a:txBody>
                    <a:bodyPr/>
                    <a:lstStyle/>
                    <a:p>
                      <a:r>
                        <a:rPr kumimoji="1" lang="en-US" altLang="ja-JP" dirty="0" err="1" smtClean="0"/>
                        <a:t>Tauon</a:t>
                      </a:r>
                      <a:endParaRPr kumimoji="1" lang="en-US" altLang="ja-JP" dirty="0" smtClean="0"/>
                    </a:p>
                    <a:p>
                      <a:r>
                        <a:rPr kumimoji="1" lang="en-US" altLang="ja-JP" dirty="0" err="1" smtClean="0"/>
                        <a:t>Tauon</a:t>
                      </a:r>
                      <a:r>
                        <a:rPr kumimoji="1" lang="en-US" altLang="ja-JP" dirty="0" smtClean="0"/>
                        <a:t>-neutrino</a:t>
                      </a:r>
                      <a:endParaRPr kumimoji="1" lang="ja-JP" altLang="en-US" dirty="0"/>
                    </a:p>
                  </a:txBody>
                  <a:tcPr/>
                </a:tc>
                <a:tc>
                  <a:txBody>
                    <a:bodyPr/>
                    <a:lstStyle/>
                    <a:p>
                      <a:r>
                        <a:rPr kumimoji="1" lang="en-US" altLang="ja-JP" dirty="0" smtClean="0"/>
                        <a:t>~1.8   </a:t>
                      </a:r>
                      <a:r>
                        <a:rPr kumimoji="1" lang="en-US" altLang="ja-JP" dirty="0" err="1" smtClean="0"/>
                        <a:t>GeV</a:t>
                      </a:r>
                      <a:endParaRPr kumimoji="1" lang="en-US" altLang="ja-JP" dirty="0" smtClean="0"/>
                    </a:p>
                    <a:p>
                      <a:r>
                        <a:rPr kumimoji="1" lang="en-US" altLang="ja-JP" dirty="0" smtClean="0"/>
                        <a:t>&lt;18    </a:t>
                      </a:r>
                      <a:r>
                        <a:rPr kumimoji="1" lang="en-US" altLang="ja-JP" dirty="0" err="1" smtClean="0"/>
                        <a:t>KeV</a:t>
                      </a:r>
                      <a:endParaRPr kumimoji="1" lang="ja-JP" altLang="en-US" dirty="0"/>
                    </a:p>
                  </a:txBody>
                  <a:tcPr/>
                </a:tc>
              </a:tr>
            </a:tbl>
          </a:graphicData>
        </a:graphic>
      </p:graphicFrame>
      <p:sp>
        <p:nvSpPr>
          <p:cNvPr id="2" name="テキスト ボックス 1"/>
          <p:cNvSpPr txBox="1"/>
          <p:nvPr/>
        </p:nvSpPr>
        <p:spPr>
          <a:xfrm>
            <a:off x="276901" y="2034657"/>
            <a:ext cx="3024336" cy="369332"/>
          </a:xfrm>
          <a:prstGeom prst="rect">
            <a:avLst/>
          </a:prstGeom>
          <a:noFill/>
        </p:spPr>
        <p:txBody>
          <a:bodyPr wrap="square" rtlCol="0">
            <a:spAutoFit/>
          </a:bodyPr>
          <a:lstStyle/>
          <a:p>
            <a:r>
              <a:rPr kumimoji="1" lang="en-US" altLang="ja-JP" smtClean="0"/>
              <a:t>Leptons</a:t>
            </a:r>
            <a:endParaRPr kumimoji="1" lang="ja-JP" altLang="en-US" dirty="0"/>
          </a:p>
        </p:txBody>
      </p:sp>
      <p:sp>
        <p:nvSpPr>
          <p:cNvPr id="5" name="テキスト ボックス 4"/>
          <p:cNvSpPr txBox="1"/>
          <p:nvPr/>
        </p:nvSpPr>
        <p:spPr>
          <a:xfrm>
            <a:off x="5940152" y="3617480"/>
            <a:ext cx="2232248" cy="369332"/>
          </a:xfrm>
          <a:prstGeom prst="rect">
            <a:avLst/>
          </a:prstGeom>
          <a:noFill/>
        </p:spPr>
        <p:txBody>
          <a:bodyPr wrap="square" rtlCol="0">
            <a:spAutoFit/>
          </a:bodyPr>
          <a:lstStyle/>
          <a:p>
            <a:r>
              <a:rPr lang="en-US" altLang="ja-JP" dirty="0" smtClean="0"/>
              <a:t>Super-</a:t>
            </a:r>
            <a:r>
              <a:rPr lang="en-US" altLang="ja-JP" dirty="0" err="1"/>
              <a:t>K</a:t>
            </a:r>
            <a:r>
              <a:rPr lang="en-US" altLang="ja-JP" dirty="0" err="1" smtClean="0"/>
              <a:t>amiokande</a:t>
            </a:r>
            <a:endParaRPr kumimoji="1" lang="ja-JP" altLang="en-US" dirty="0"/>
          </a:p>
        </p:txBody>
      </p:sp>
      <p:sp>
        <p:nvSpPr>
          <p:cNvPr id="6" name="テキスト ボックス 5"/>
          <p:cNvSpPr txBox="1"/>
          <p:nvPr/>
        </p:nvSpPr>
        <p:spPr>
          <a:xfrm>
            <a:off x="276901" y="5229200"/>
            <a:ext cx="5663251" cy="923330"/>
          </a:xfrm>
          <a:prstGeom prst="rect">
            <a:avLst/>
          </a:prstGeom>
          <a:noFill/>
        </p:spPr>
        <p:txBody>
          <a:bodyPr wrap="square" rtlCol="0">
            <a:spAutoFit/>
          </a:bodyPr>
          <a:lstStyle/>
          <a:p>
            <a:r>
              <a:rPr kumimoji="1" lang="ja-JP" altLang="en-US" dirty="0" smtClean="0"/>
              <a:t>→</a:t>
            </a:r>
            <a:r>
              <a:rPr kumimoji="1" lang="en-US" altLang="ja-JP" dirty="0" smtClean="0"/>
              <a:t>Since the mass of neutrino is very small, </a:t>
            </a:r>
          </a:p>
          <a:p>
            <a:r>
              <a:rPr lang="en-US" altLang="ja-JP" dirty="0"/>
              <a:t> </a:t>
            </a:r>
            <a:r>
              <a:rPr lang="en-US" altLang="ja-JP" dirty="0" smtClean="0"/>
              <a:t>   </a:t>
            </a:r>
            <a:r>
              <a:rPr kumimoji="1" lang="en-US" altLang="ja-JP" dirty="0" smtClean="0"/>
              <a:t>neutrinos take away </a:t>
            </a:r>
            <a:r>
              <a:rPr lang="en-US" altLang="ja-JP" dirty="0" smtClean="0"/>
              <a:t>the energies</a:t>
            </a:r>
            <a:r>
              <a:rPr kumimoji="1" lang="en-US" altLang="ja-JP" dirty="0" smtClean="0"/>
              <a:t> without interaction </a:t>
            </a:r>
          </a:p>
          <a:p>
            <a:r>
              <a:rPr lang="en-US" altLang="ja-JP" dirty="0"/>
              <a:t> </a:t>
            </a:r>
            <a:r>
              <a:rPr lang="en-US" altLang="ja-JP" dirty="0" smtClean="0"/>
              <a:t>  </a:t>
            </a:r>
            <a:r>
              <a:rPr kumimoji="1" lang="en-US" altLang="ja-JP" dirty="0" smtClean="0"/>
              <a:t>with other particles</a:t>
            </a:r>
            <a:endParaRPr kumimoji="1" lang="ja-JP" altLang="en-US" dirty="0"/>
          </a:p>
        </p:txBody>
      </p:sp>
      <p:sp>
        <p:nvSpPr>
          <p:cNvPr id="7" name="テキスト ボックス 6"/>
          <p:cNvSpPr txBox="1"/>
          <p:nvPr/>
        </p:nvSpPr>
        <p:spPr>
          <a:xfrm>
            <a:off x="304717" y="4865747"/>
            <a:ext cx="5112568" cy="230832"/>
          </a:xfrm>
          <a:prstGeom prst="rect">
            <a:avLst/>
          </a:prstGeom>
          <a:noFill/>
        </p:spPr>
        <p:txBody>
          <a:bodyPr wrap="square" rtlCol="0">
            <a:spAutoFit/>
          </a:bodyPr>
          <a:lstStyle/>
          <a:p>
            <a:r>
              <a:rPr lang="en-US" altLang="ja-JP" sz="900" dirty="0"/>
              <a:t>http://osksn2.hep.sci.osaka-u.ac.jp/~</a:t>
            </a:r>
            <a:r>
              <a:rPr lang="en-US" altLang="ja-JP" sz="900" dirty="0" err="1"/>
              <a:t>naga</a:t>
            </a:r>
            <a:r>
              <a:rPr lang="en-US" altLang="ja-JP" sz="900" dirty="0"/>
              <a:t>/</a:t>
            </a:r>
            <a:r>
              <a:rPr lang="en-US" altLang="ja-JP" sz="900" dirty="0" err="1"/>
              <a:t>kogi</a:t>
            </a:r>
            <a:r>
              <a:rPr lang="en-US" altLang="ja-JP" sz="900" dirty="0"/>
              <a:t>/konan-class06/ch3-nu-property.pdf</a:t>
            </a:r>
            <a:endParaRPr kumimoji="1" lang="ja-JP" altLang="en-US" sz="900" dirty="0"/>
          </a:p>
        </p:txBody>
      </p:sp>
      <p:sp>
        <p:nvSpPr>
          <p:cNvPr id="9" name="テキスト ボックス 8"/>
          <p:cNvSpPr txBox="1"/>
          <p:nvPr/>
        </p:nvSpPr>
        <p:spPr>
          <a:xfrm>
            <a:off x="8495928" y="6488668"/>
            <a:ext cx="1296144" cy="369332"/>
          </a:xfrm>
          <a:prstGeom prst="rect">
            <a:avLst/>
          </a:prstGeom>
          <a:noFill/>
        </p:spPr>
        <p:txBody>
          <a:bodyPr wrap="square" rtlCol="0">
            <a:spAutoFit/>
          </a:bodyPr>
          <a:lstStyle/>
          <a:p>
            <a:r>
              <a:rPr kumimoji="1" lang="en-US" altLang="ja-JP" smtClean="0"/>
              <a:t>9/24</a:t>
            </a:r>
            <a:endParaRPr kumimoji="1" lang="ja-JP" altLang="en-US" dirty="0"/>
          </a:p>
        </p:txBody>
      </p:sp>
    </p:spTree>
    <p:extLst>
      <p:ext uri="{BB962C8B-B14F-4D97-AF65-F5344CB8AC3E}">
        <p14:creationId xmlns:p14="http://schemas.microsoft.com/office/powerpoint/2010/main" val="14711585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7936</TotalTime>
  <Words>2155</Words>
  <Application>Microsoft Macintosh PowerPoint</Application>
  <PresentationFormat>画面に合わせる (4:3)</PresentationFormat>
  <Paragraphs>247</Paragraphs>
  <Slides>25</Slides>
  <Notes>24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25</vt:i4>
      </vt:variant>
    </vt:vector>
  </HeadingPairs>
  <TitlesOfParts>
    <vt:vector size="30" baseType="lpstr">
      <vt:lpstr>Candara</vt:lpstr>
      <vt:lpstr>HGP明朝E</vt:lpstr>
      <vt:lpstr>Symbol</vt:lpstr>
      <vt:lpstr>Yu Gothic</vt:lpstr>
      <vt:lpstr>ウェーブ</vt:lpstr>
      <vt:lpstr>Toward Neutrino Oscillations　                                in Neutron Star</vt:lpstr>
      <vt:lpstr>Contents</vt:lpstr>
      <vt:lpstr>PowerPoint プレゼンテーション</vt:lpstr>
      <vt:lpstr>What is a Neutron Star ??</vt:lpstr>
      <vt:lpstr>Birth of Compact Stars</vt:lpstr>
      <vt:lpstr>Properties of Neutron Star</vt:lpstr>
      <vt:lpstr>Thermal History of Neutron Star</vt:lpstr>
      <vt:lpstr>PowerPoint プレゼンテーション</vt:lpstr>
      <vt:lpstr>Properties of Neutrino</vt:lpstr>
      <vt:lpstr>URCA process</vt:lpstr>
      <vt:lpstr>URCA Process (2)</vt:lpstr>
      <vt:lpstr>PowerPoint プレゼンテーション</vt:lpstr>
      <vt:lpstr>Dirac Equation                                                  for Neutrino Wave Function                                                                                       in Background matter</vt:lpstr>
      <vt:lpstr>Dirac Equation                                                  for Neutrino Wave Function                                                                                       in Background matter</vt:lpstr>
      <vt:lpstr>Neutrino Quantum State in Matter</vt:lpstr>
      <vt:lpstr>Neutrino Quantum State in Matter (2)</vt:lpstr>
      <vt:lpstr>Neutrino reflection, trapping             and neutrino-antineutrino pair                                            annihilation and creation                                                                             in matter</vt:lpstr>
      <vt:lpstr>Neutrino energy spectrum                                   in a rotating medium</vt:lpstr>
      <vt:lpstr> Modified Dirac-Pauli equation                            for neutrino in matter</vt:lpstr>
      <vt:lpstr>Neutrino energy spectrum                           in electromagnetic field </vt:lpstr>
      <vt:lpstr>Neutrino Oscillation</vt:lpstr>
      <vt:lpstr>Neutrino spin oscillation in matter</vt:lpstr>
      <vt:lpstr>PowerPoint プレゼンテーション</vt:lpstr>
      <vt:lpstr>Conclusion and problems</vt:lpstr>
      <vt:lpstr>PowerPoint プレゼンテーション</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Neutrino　Oscillations　                            in    Neutron    Star</dc:title>
  <dc:creator>matsumoto</dc:creator>
  <cp:lastModifiedBy>14572012</cp:lastModifiedBy>
  <cp:revision>169</cp:revision>
  <dcterms:created xsi:type="dcterms:W3CDTF">2015-12-04T06:55:32Z</dcterms:created>
  <dcterms:modified xsi:type="dcterms:W3CDTF">2015-12-21T06:58:55Z</dcterms:modified>
</cp:coreProperties>
</file>