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14" r:id="rId18"/>
    <p:sldId id="273" r:id="rId19"/>
    <p:sldId id="274" r:id="rId20"/>
    <p:sldId id="275" r:id="rId21"/>
    <p:sldId id="276" r:id="rId22"/>
    <p:sldId id="315" r:id="rId23"/>
    <p:sldId id="277" r:id="rId24"/>
    <p:sldId id="316" r:id="rId25"/>
    <p:sldId id="278" r:id="rId26"/>
    <p:sldId id="279" r:id="rId27"/>
    <p:sldId id="280" r:id="rId28"/>
    <p:sldId id="317" r:id="rId29"/>
    <p:sldId id="330" r:id="rId30"/>
    <p:sldId id="318" r:id="rId31"/>
    <p:sldId id="322" r:id="rId32"/>
    <p:sldId id="323" r:id="rId33"/>
    <p:sldId id="324" r:id="rId34"/>
    <p:sldId id="328" r:id="rId35"/>
    <p:sldId id="331" r:id="rId36"/>
    <p:sldId id="332" r:id="rId37"/>
    <p:sldId id="333" r:id="rId38"/>
    <p:sldId id="327" r:id="rId39"/>
    <p:sldId id="335" r:id="rId40"/>
    <p:sldId id="329" r:id="rId41"/>
    <p:sldId id="334" r:id="rId42"/>
    <p:sldId id="336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99" autoAdjust="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513C-496D-4770-805F-9808F1ED6782}" type="datetimeFigureOut">
              <a:rPr lang="ko-KR" altLang="en-US" smtClean="0"/>
              <a:pPr/>
              <a:t>2015-12-23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2678-ED83-47D9-AC43-993003CAD1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409.8346" TargetMode="External"/><Relationship Id="rId13" Type="http://schemas.openxmlformats.org/officeDocument/2006/relationships/hyperlink" Target="http://arxiv.org/abs/arXiv:1407.6511" TargetMode="External"/><Relationship Id="rId3" Type="http://schemas.openxmlformats.org/officeDocument/2006/relationships/hyperlink" Target="http://arxiv.org/abs/arXiv:1206.4421" TargetMode="External"/><Relationship Id="rId7" Type="http://schemas.openxmlformats.org/officeDocument/2006/relationships/hyperlink" Target="http://arxiv.org/abs/arXiv:1104.3491" TargetMode="External"/><Relationship Id="rId12" Type="http://schemas.openxmlformats.org/officeDocument/2006/relationships/hyperlink" Target="http://arxiv.org/abs/arXiv:1404.1044" TargetMode="External"/><Relationship Id="rId2" Type="http://schemas.openxmlformats.org/officeDocument/2006/relationships/hyperlink" Target="http://arxiv.org/abs/arXiv:1007.24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arXiv:1011.5749" TargetMode="External"/><Relationship Id="rId11" Type="http://schemas.openxmlformats.org/officeDocument/2006/relationships/hyperlink" Target="http://arxiv.org/abs/arXiv:1502.05386" TargetMode="External"/><Relationship Id="rId5" Type="http://schemas.openxmlformats.org/officeDocument/2006/relationships/hyperlink" Target="http://arxiv.org/abs/arXiv:1307.0428" TargetMode="External"/><Relationship Id="rId10" Type="http://schemas.openxmlformats.org/officeDocument/2006/relationships/hyperlink" Target="http://arxiv.org/abs/arXiv:1502.02100" TargetMode="External"/><Relationship Id="rId4" Type="http://schemas.openxmlformats.org/officeDocument/2006/relationships/hyperlink" Target="http://arxiv.org/abs/arXiv:0809.4541" TargetMode="External"/><Relationship Id="rId9" Type="http://schemas.openxmlformats.org/officeDocument/2006/relationships/hyperlink" Target="http://arxiv.org/abs/arXiv:1501.00446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480720" cy="191567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Holography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or </a:t>
            </a:r>
            <a:r>
              <a:rPr lang="en-US" altLang="ko-KR" dirty="0" smtClean="0"/>
              <a:t>String theory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08912" cy="324036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 smtClean="0"/>
              <a:t>The 12th Saga-</a:t>
            </a:r>
            <a:r>
              <a:rPr lang="en-US" altLang="ko-KR" b="1" dirty="0" err="1" smtClean="0"/>
              <a:t>Yonsei</a:t>
            </a:r>
            <a:r>
              <a:rPr lang="en-US" altLang="ko-KR" b="1" dirty="0" smtClean="0"/>
              <a:t> Joint Workshop on High Energy Physics</a:t>
            </a:r>
          </a:p>
          <a:p>
            <a:r>
              <a:rPr lang="en-US" altLang="ko-KR" dirty="0" smtClean="0"/>
              <a:t>20 December 2015 ~24 December 2015 </a:t>
            </a:r>
          </a:p>
          <a:p>
            <a:r>
              <a:rPr lang="en-US" altLang="ko-KR" dirty="0" err="1" smtClean="0"/>
              <a:t>Yonsei</a:t>
            </a:r>
            <a:r>
              <a:rPr lang="en-US" altLang="ko-KR" dirty="0" smtClean="0"/>
              <a:t> University, Seoul, Korea</a:t>
            </a:r>
          </a:p>
          <a:p>
            <a:r>
              <a:rPr lang="en-US" altLang="ko-KR" dirty="0" smtClean="0"/>
              <a:t>Kyung  </a:t>
            </a:r>
            <a:r>
              <a:rPr lang="en-US" altLang="ko-KR" dirty="0" err="1" smtClean="0"/>
              <a:t>Kiu</a:t>
            </a:r>
            <a:r>
              <a:rPr lang="en-US" altLang="ko-KR" dirty="0" smtClean="0"/>
              <a:t> Kim(</a:t>
            </a:r>
            <a:r>
              <a:rPr lang="en-US" altLang="ko-KR" dirty="0" err="1" smtClean="0"/>
              <a:t>Yonsei</a:t>
            </a:r>
            <a:r>
              <a:rPr lang="en-US" altLang="ko-KR" dirty="0" smtClean="0"/>
              <a:t> Univ</a:t>
            </a:r>
            <a:r>
              <a:rPr lang="en-US" altLang="ko-KR" dirty="0" smtClean="0"/>
              <a:t>.)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Based </a:t>
            </a:r>
            <a:r>
              <a:rPr lang="en-US" altLang="ko-KR" dirty="0" smtClean="0"/>
              <a:t>on works with</a:t>
            </a:r>
          </a:p>
          <a:p>
            <a:r>
              <a:rPr lang="en-US" altLang="ko-KR" dirty="0" err="1"/>
              <a:t>Dongsu</a:t>
            </a:r>
            <a:r>
              <a:rPr lang="en-US" altLang="ko-KR" dirty="0"/>
              <a:t> </a:t>
            </a:r>
            <a:r>
              <a:rPr lang="en-US" altLang="ko-KR" dirty="0" err="1"/>
              <a:t>Bak</a:t>
            </a:r>
            <a:r>
              <a:rPr lang="en-US" altLang="ko-KR" dirty="0"/>
              <a:t>(Univ. of Seoul</a:t>
            </a:r>
            <a:r>
              <a:rPr lang="en-US" altLang="ko-KR" dirty="0" smtClean="0"/>
              <a:t>), </a:t>
            </a:r>
            <a:r>
              <a:rPr lang="en-US" altLang="ko-KR" dirty="0" err="1"/>
              <a:t>Keun</a:t>
            </a:r>
            <a:r>
              <a:rPr lang="en-US" altLang="ko-KR" dirty="0"/>
              <a:t>-Young </a:t>
            </a:r>
            <a:r>
              <a:rPr lang="en-US" altLang="ko-KR" dirty="0" smtClean="0"/>
              <a:t>Kim(GIST</a:t>
            </a:r>
            <a:r>
              <a:rPr lang="en-US" altLang="ko-KR" dirty="0"/>
              <a:t>), </a:t>
            </a:r>
            <a:r>
              <a:rPr lang="en-US" altLang="ko-KR" dirty="0" smtClean="0"/>
              <a:t> </a:t>
            </a:r>
            <a:r>
              <a:rPr lang="en-US" altLang="ko-KR" dirty="0" err="1"/>
              <a:t>Ki-Seok</a:t>
            </a:r>
            <a:r>
              <a:rPr lang="en-US" altLang="ko-KR" dirty="0"/>
              <a:t> Kim(</a:t>
            </a:r>
            <a:r>
              <a:rPr lang="en-US" altLang="ko-KR" dirty="0" err="1"/>
              <a:t>Postech</a:t>
            </a:r>
            <a:r>
              <a:rPr lang="en-US" altLang="ko-KR" dirty="0" smtClean="0"/>
              <a:t>), </a:t>
            </a:r>
            <a:r>
              <a:rPr lang="en-US" altLang="ko-KR" dirty="0" err="1"/>
              <a:t>Nakwoo</a:t>
            </a:r>
            <a:r>
              <a:rPr lang="en-US" altLang="ko-KR" dirty="0"/>
              <a:t> Kim(Kyung </a:t>
            </a:r>
            <a:r>
              <a:rPr lang="en-US" altLang="ko-KR" dirty="0" err="1"/>
              <a:t>Hee</a:t>
            </a:r>
            <a:r>
              <a:rPr lang="en-US" altLang="ko-KR" dirty="0"/>
              <a:t> Univ.)</a:t>
            </a:r>
            <a:r>
              <a:rPr lang="en-US" altLang="ko-KR" dirty="0" smtClean="0"/>
              <a:t>, Youngman </a:t>
            </a:r>
            <a:r>
              <a:rPr lang="en-US" altLang="ko-KR" dirty="0"/>
              <a:t>Kim(IBS</a:t>
            </a:r>
            <a:r>
              <a:rPr lang="en-US" altLang="ko-KR" dirty="0" smtClean="0"/>
              <a:t>), </a:t>
            </a:r>
            <a:r>
              <a:rPr lang="en-US" altLang="ko-KR" dirty="0"/>
              <a:t>O-</a:t>
            </a:r>
            <a:r>
              <a:rPr lang="en-US" altLang="ko-KR" dirty="0" err="1"/>
              <a:t>kab</a:t>
            </a:r>
            <a:r>
              <a:rPr lang="en-US" altLang="ko-KR" dirty="0"/>
              <a:t> Kwon(SKKU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Hyeonjoon</a:t>
            </a:r>
            <a:r>
              <a:rPr lang="en-US" altLang="ko-KR" dirty="0" smtClean="0"/>
              <a:t> Shin(</a:t>
            </a:r>
            <a:r>
              <a:rPr lang="en-US" altLang="ko-KR" dirty="0" err="1" smtClean="0"/>
              <a:t>Postech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Ik</a:t>
            </a:r>
            <a:r>
              <a:rPr lang="en-US" altLang="ko-KR" dirty="0" smtClean="0"/>
              <a:t> </a:t>
            </a:r>
            <a:r>
              <a:rPr lang="en-US" altLang="ko-KR" dirty="0"/>
              <a:t>J</a:t>
            </a:r>
            <a:r>
              <a:rPr lang="en-US" altLang="ko-KR" dirty="0" smtClean="0"/>
              <a:t>ae </a:t>
            </a:r>
            <a:r>
              <a:rPr lang="en-US" altLang="ko-KR" dirty="0"/>
              <a:t>Shin(IBS</a:t>
            </a:r>
            <a:r>
              <a:rPr lang="en-US" altLang="ko-KR" dirty="0" smtClean="0"/>
              <a:t>), </a:t>
            </a:r>
            <a:r>
              <a:rPr lang="en-US" altLang="ko-KR" dirty="0" err="1"/>
              <a:t>Yunseok</a:t>
            </a:r>
            <a:r>
              <a:rPr lang="en-US" altLang="ko-KR" dirty="0"/>
              <a:t> </a:t>
            </a:r>
            <a:r>
              <a:rPr lang="en-US" altLang="ko-KR" dirty="0" err="1"/>
              <a:t>Seo</a:t>
            </a:r>
            <a:r>
              <a:rPr lang="en-US" altLang="ko-KR" dirty="0"/>
              <a:t>(</a:t>
            </a:r>
            <a:r>
              <a:rPr lang="en-US" altLang="ko-KR" dirty="0" err="1"/>
              <a:t>Hanyang</a:t>
            </a:r>
            <a:r>
              <a:rPr lang="en-US" altLang="ko-KR" dirty="0"/>
              <a:t> Univ</a:t>
            </a:r>
            <a:r>
              <a:rPr lang="en-US" altLang="ko-KR" dirty="0" smtClean="0"/>
              <a:t>.), </a:t>
            </a:r>
            <a:r>
              <a:rPr lang="en-US" altLang="ko-KR" dirty="0" smtClean="0"/>
              <a:t>San-Jin Sin(</a:t>
            </a:r>
            <a:r>
              <a:rPr lang="en-US" altLang="ko-KR" dirty="0" err="1" smtClean="0"/>
              <a:t>Hanyang</a:t>
            </a:r>
            <a:r>
              <a:rPr lang="en-US" altLang="ko-KR" dirty="0" smtClean="0"/>
              <a:t> </a:t>
            </a:r>
            <a:r>
              <a:rPr lang="en-US" altLang="ko-KR" dirty="0"/>
              <a:t>Univ</a:t>
            </a:r>
            <a:r>
              <a:rPr lang="en-US" altLang="ko-KR" dirty="0" smtClean="0"/>
              <a:t>.), </a:t>
            </a:r>
            <a:r>
              <a:rPr lang="en-US" altLang="ko-KR" dirty="0" err="1"/>
              <a:t>Chanyong</a:t>
            </a:r>
            <a:r>
              <a:rPr lang="en-US" altLang="ko-KR" dirty="0"/>
              <a:t> Park(APCTP)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Miok</a:t>
            </a:r>
            <a:r>
              <a:rPr lang="en-US" altLang="ko-KR" dirty="0" smtClean="0"/>
              <a:t> Park(KIAS), </a:t>
            </a:r>
            <a:r>
              <a:rPr lang="en-US" altLang="ko-KR" dirty="0" err="1" smtClean="0"/>
              <a:t>Yun</a:t>
            </a:r>
            <a:r>
              <a:rPr lang="en-US" altLang="ko-KR" dirty="0" smtClean="0"/>
              <a:t>-Long Zhang(National Taiwan Univ.)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D . B.C  -&gt;   Some extended object   -&gt; “D-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”</a:t>
            </a:r>
          </a:p>
          <a:p>
            <a:r>
              <a:rPr lang="en-US" altLang="ko-KR" sz="2000" dirty="0" smtClean="0"/>
              <a:t>D(-1)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   world point   </a:t>
            </a:r>
            <a:r>
              <a:rPr lang="en-US" altLang="ko-KR" sz="2000" dirty="0" err="1" smtClean="0"/>
              <a:t>instanton</a:t>
            </a:r>
            <a:r>
              <a:rPr lang="en-US" altLang="ko-KR" sz="2000" dirty="0" smtClean="0"/>
              <a:t> like </a:t>
            </a:r>
            <a:r>
              <a:rPr lang="en-US" altLang="ko-KR" sz="2000" dirty="0" smtClean="0"/>
              <a:t>object</a:t>
            </a:r>
          </a:p>
          <a:p>
            <a:r>
              <a:rPr lang="en-US" altLang="ko-KR" sz="2000" dirty="0" smtClean="0"/>
              <a:t>D 0 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       world line      particle like object</a:t>
            </a:r>
          </a:p>
          <a:p>
            <a:r>
              <a:rPr lang="en-US" altLang="ko-KR" sz="2000" dirty="0" smtClean="0"/>
              <a:t>D1 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      world sheet     string like object</a:t>
            </a:r>
          </a:p>
          <a:p>
            <a:r>
              <a:rPr lang="en-US" altLang="ko-KR" sz="2000" dirty="0" smtClean="0"/>
              <a:t>D2 </a:t>
            </a:r>
            <a:r>
              <a:rPr lang="en-US" altLang="ko-KR" sz="2000" dirty="0" err="1" smtClean="0"/>
              <a:t>brame</a:t>
            </a:r>
            <a:r>
              <a:rPr lang="en-US" altLang="ko-KR" sz="2000" dirty="0" smtClean="0"/>
              <a:t>      world volume   membrane like object</a:t>
            </a:r>
          </a:p>
          <a:p>
            <a:r>
              <a:rPr lang="en-US" altLang="ko-KR" sz="2000" dirty="0" smtClean="0"/>
              <a:t>D3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                                     3 dimensional object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It is well known that these object are really dynamical objects.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What is effective  action for D-p  </a:t>
            </a:r>
            <a:r>
              <a:rPr lang="en-US" altLang="ko-KR" sz="2000" dirty="0" err="1" smtClean="0"/>
              <a:t>brane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Ramond</a:t>
            </a:r>
            <a:r>
              <a:rPr lang="en-US" altLang="ko-KR" sz="2000" dirty="0" smtClean="0"/>
              <a:t> fields:  Generalized  gauge fields sauced by D </a:t>
            </a:r>
            <a:r>
              <a:rPr lang="en-US" altLang="ko-KR" sz="2000" dirty="0" err="1" smtClean="0"/>
              <a:t>branes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3913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7219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In order to eliminate tachyons, one may introduce super symmetry.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Results</a:t>
            </a:r>
            <a:br>
              <a:rPr lang="en-US" altLang="ko-KR" sz="2000" dirty="0" smtClean="0"/>
            </a:br>
            <a:r>
              <a:rPr lang="en-US" altLang="ko-KR" sz="2000" dirty="0" smtClean="0"/>
              <a:t>- No tachyon</a:t>
            </a:r>
            <a:br>
              <a:rPr lang="en-US" altLang="ko-KR" sz="2000" dirty="0" smtClean="0"/>
            </a:br>
            <a:r>
              <a:rPr lang="en-US" altLang="ko-KR" sz="2000" dirty="0" smtClean="0"/>
              <a:t>- Consistent theories</a:t>
            </a:r>
            <a:br>
              <a:rPr lang="en-US" altLang="ko-KR" sz="2000" dirty="0" smtClean="0"/>
            </a:br>
            <a:r>
              <a:rPr lang="en-US" altLang="ko-KR" sz="2000" dirty="0" smtClean="0"/>
              <a:t>--type I  (D=10)</a:t>
            </a:r>
            <a:br>
              <a:rPr lang="en-US" altLang="ko-KR" sz="2000" dirty="0" smtClean="0"/>
            </a:br>
            <a:r>
              <a:rPr lang="en-US" altLang="ko-KR" sz="2000" dirty="0" smtClean="0"/>
              <a:t>--type IIA  (D=10)</a:t>
            </a:r>
            <a:br>
              <a:rPr lang="en-US" altLang="ko-KR" sz="2000" dirty="0" smtClean="0"/>
            </a:br>
            <a:r>
              <a:rPr lang="en-US" altLang="ko-KR" sz="2000" dirty="0" smtClean="0"/>
              <a:t>--type IIB   (D=10)</a:t>
            </a:r>
            <a:br>
              <a:rPr lang="en-US" altLang="ko-KR" sz="2000" dirty="0" smtClean="0"/>
            </a:br>
            <a:r>
              <a:rPr lang="en-US" altLang="ko-KR" sz="2000" dirty="0" smtClean="0"/>
              <a:t>--</a:t>
            </a:r>
            <a:r>
              <a:rPr lang="en-US" altLang="ko-KR" sz="2000" dirty="0" err="1" smtClean="0"/>
              <a:t>Heterotic</a:t>
            </a:r>
            <a:r>
              <a:rPr lang="en-US" altLang="ko-KR" sz="2000" dirty="0" smtClean="0"/>
              <a:t> E8 X E8  (D= 10+26)</a:t>
            </a:r>
            <a:br>
              <a:rPr lang="en-US" altLang="ko-KR" sz="2000" dirty="0" smtClean="0"/>
            </a:br>
            <a:r>
              <a:rPr lang="en-US" altLang="ko-KR" sz="2000" dirty="0" smtClean="0"/>
              <a:t>--</a:t>
            </a:r>
            <a:r>
              <a:rPr lang="en-US" altLang="ko-KR" sz="2000" dirty="0" err="1" smtClean="0"/>
              <a:t>Heterotic</a:t>
            </a:r>
            <a:r>
              <a:rPr lang="en-US" altLang="ko-KR" sz="2000" dirty="0" smtClean="0"/>
              <a:t>  SO(32)  (D= 10+ 26)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One example-  type IIB string theory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204864"/>
            <a:ext cx="4104456" cy="28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181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Low energy effective field theory.</a:t>
            </a:r>
            <a:br>
              <a:rPr lang="en-US" altLang="ko-KR" sz="2000" dirty="0" smtClean="0"/>
            </a:br>
            <a:r>
              <a:rPr lang="en-US" altLang="ko-KR" sz="2000" dirty="0" smtClean="0"/>
              <a:t>--</a:t>
            </a:r>
            <a:r>
              <a:rPr lang="en-US" altLang="ko-KR" sz="2000" dirty="0" smtClean="0">
                <a:sym typeface="Wingdings" pitchFamily="2" charset="2"/>
              </a:rPr>
              <a:t>   Type IIB </a:t>
            </a:r>
            <a:r>
              <a:rPr lang="en-US" altLang="ko-KR" sz="2000" dirty="0" err="1" smtClean="0">
                <a:sym typeface="Wingdings" pitchFamily="2" charset="2"/>
              </a:rPr>
              <a:t>supergravity</a:t>
            </a:r>
            <a:r>
              <a:rPr lang="en-US" altLang="ko-KR" sz="2000" dirty="0" smtClean="0">
                <a:sym typeface="Wingdings" pitchFamily="2" charset="2"/>
              </a:rPr>
              <a:t> </a:t>
            </a:r>
            <a:r>
              <a:rPr lang="en-US" altLang="ko-KR" sz="2000" dirty="0" smtClean="0">
                <a:sym typeface="Wingdings" pitchFamily="2" charset="2"/>
              </a:rPr>
              <a:t>theory</a:t>
            </a:r>
            <a:r>
              <a:rPr lang="en-US" altLang="ko-KR" sz="2000" dirty="0" smtClean="0"/>
              <a:t> 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47" y="2492896"/>
            <a:ext cx="48046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2871589" cy="17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There is a </a:t>
            </a:r>
            <a:r>
              <a:rPr lang="en-US" altLang="ko-KR" sz="2000" dirty="0" err="1"/>
              <a:t>s</a:t>
            </a:r>
            <a:r>
              <a:rPr lang="en-US" altLang="ko-KR" sz="2000" dirty="0" err="1" smtClean="0"/>
              <a:t>upersymmetric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black 3-brane </a:t>
            </a:r>
            <a:r>
              <a:rPr lang="en-US" altLang="ko-KR" sz="2000" dirty="0" smtClean="0"/>
              <a:t>solution </a:t>
            </a:r>
            <a:r>
              <a:rPr lang="en-US" altLang="ko-KR" sz="2000" dirty="0" smtClean="0"/>
              <a:t>in type IIB SUGRA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Actually this </a:t>
            </a:r>
            <a:r>
              <a:rPr lang="en-US" altLang="ko-KR" sz="2000" dirty="0" smtClean="0"/>
              <a:t>black hole-like </a:t>
            </a:r>
            <a:r>
              <a:rPr lang="en-US" altLang="ko-KR" sz="2000" dirty="0" smtClean="0"/>
              <a:t>3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solution is same with </a:t>
            </a:r>
            <a:r>
              <a:rPr lang="en-US" altLang="ko-KR" sz="2000" dirty="0" smtClean="0"/>
              <a:t>the D3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on end point of open strings. (</a:t>
            </a:r>
            <a:r>
              <a:rPr lang="en-US" altLang="ko-KR" sz="2000" dirty="0" err="1" smtClean="0"/>
              <a:t>Polchinski</a:t>
            </a:r>
            <a:r>
              <a:rPr lang="en-US" altLang="ko-KR" sz="2000" dirty="0" smtClean="0"/>
              <a:t>)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50393"/>
            <a:ext cx="74580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So this is main difference from usual </a:t>
            </a:r>
            <a:r>
              <a:rPr lang="en-US" altLang="ko-KR" sz="2000" dirty="0" smtClean="0"/>
              <a:t>point particle theory</a:t>
            </a:r>
            <a:r>
              <a:rPr lang="en-US" altLang="ko-KR" sz="2000" dirty="0" smtClean="0"/>
              <a:t>. 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D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can be described by a closed string or a open string.</a:t>
            </a:r>
          </a:p>
          <a:p>
            <a:r>
              <a:rPr lang="en-US" altLang="ko-KR" sz="2000" dirty="0" smtClean="0"/>
              <a:t>In closed string theory, the D </a:t>
            </a:r>
            <a:r>
              <a:rPr lang="en-US" altLang="ko-KR" sz="2000" dirty="0" err="1" smtClean="0"/>
              <a:t>branes</a:t>
            </a:r>
            <a:r>
              <a:rPr lang="en-US" altLang="ko-KR" sz="2000" dirty="0" smtClean="0"/>
              <a:t> are kinds of black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solutions in the gravity theory.</a:t>
            </a:r>
          </a:p>
          <a:p>
            <a:r>
              <a:rPr lang="en-US" altLang="ko-KR" sz="2000" dirty="0" smtClean="0"/>
              <a:t>In open string theory, the D </a:t>
            </a:r>
            <a:r>
              <a:rPr lang="en-US" altLang="ko-KR" sz="2000" dirty="0" err="1" smtClean="0"/>
              <a:t>branes</a:t>
            </a:r>
            <a:r>
              <a:rPr lang="en-US" altLang="ko-KR" sz="2000" dirty="0" smtClean="0"/>
              <a:t> are ends point of the strings.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5544616" cy="17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This is an example of the open-closed duality.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This duality is also important for the UV finite theory.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5043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176464" cy="22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Short note for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Now </a:t>
            </a:r>
            <a:r>
              <a:rPr lang="en-US" altLang="ko-KR" sz="2000" dirty="0" smtClean="0"/>
              <a:t>let us </a:t>
            </a:r>
            <a:r>
              <a:rPr lang="en-US" altLang="ko-KR" sz="2000" dirty="0" smtClean="0"/>
              <a:t>use the fact in the previous short note.  Let’s consider N D3-brane. </a:t>
            </a:r>
            <a:endParaRPr lang="en-US" altLang="ko-KR" sz="2000" dirty="0" smtClean="0"/>
          </a:p>
          <a:p>
            <a:r>
              <a:rPr lang="en-US" altLang="ko-KR" sz="2000" dirty="0" smtClean="0"/>
              <a:t>The </a:t>
            </a:r>
            <a:r>
              <a:rPr lang="en-US" altLang="ko-KR" sz="2000" dirty="0" smtClean="0"/>
              <a:t>D-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has two </a:t>
            </a:r>
            <a:r>
              <a:rPr lang="en-US" altLang="ko-KR" sz="2000" dirty="0" smtClean="0"/>
              <a:t>descriptions, </a:t>
            </a:r>
            <a:r>
              <a:rPr lang="en-US" altLang="ko-KR" sz="2000" dirty="0" smtClean="0"/>
              <a:t>D-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in </a:t>
            </a:r>
            <a:r>
              <a:rPr lang="en-US" altLang="ko-KR" sz="2000" dirty="0" smtClean="0"/>
              <a:t>open string </a:t>
            </a:r>
            <a:r>
              <a:rPr lang="en-US" altLang="ko-KR" sz="2000" dirty="0" smtClean="0"/>
              <a:t>theory and Black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in </a:t>
            </a:r>
            <a:r>
              <a:rPr lang="en-US" altLang="ko-KR" sz="2000" dirty="0" err="1" smtClean="0"/>
              <a:t>supergravity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as a </a:t>
            </a:r>
            <a:r>
              <a:rPr lang="en-US" altLang="ko-KR" sz="2000" dirty="0" smtClean="0"/>
              <a:t>low energy limit of closed string theory.</a:t>
            </a:r>
            <a:endParaRPr lang="en-US" altLang="ko-KR" sz="2000" dirty="0" smtClean="0"/>
          </a:p>
          <a:p>
            <a:r>
              <a:rPr lang="en-US" altLang="ko-KR" sz="2000" dirty="0" smtClean="0"/>
              <a:t>D-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in </a:t>
            </a:r>
            <a:r>
              <a:rPr lang="en-US" altLang="ko-KR" sz="2000" dirty="0" smtClean="0"/>
              <a:t>the </a:t>
            </a:r>
            <a:r>
              <a:rPr lang="en-US" altLang="ko-KR" sz="2000" dirty="0" smtClean="0"/>
              <a:t>open string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picture</a:t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What is the effective action?</a:t>
            </a:r>
            <a:endParaRPr lang="ko-KR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9695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Short note for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effective D3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action becomes </a:t>
            </a:r>
            <a:r>
              <a:rPr lang="en-US" altLang="ko-KR" sz="2000" dirty="0" smtClean="0"/>
              <a:t>Non-</a:t>
            </a:r>
            <a:r>
              <a:rPr lang="en-US" altLang="ko-KR" sz="2000" dirty="0" err="1" smtClean="0"/>
              <a:t>abelian</a:t>
            </a:r>
            <a:r>
              <a:rPr lang="en-US" altLang="ko-KR" sz="2000" dirty="0" smtClean="0"/>
              <a:t> DBI action.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perturbation theory </a:t>
            </a:r>
            <a:r>
              <a:rPr lang="en-US" altLang="ko-KR" sz="2000" dirty="0" smtClean="0"/>
              <a:t>can be</a:t>
            </a:r>
            <a:r>
              <a:rPr lang="en-US" altLang="ko-KR" sz="2000" dirty="0" smtClean="0"/>
              <a:t> well </a:t>
            </a:r>
            <a:r>
              <a:rPr lang="en-US" altLang="ko-KR" sz="2000" dirty="0" smtClean="0"/>
              <a:t>defined, </a:t>
            </a:r>
            <a:r>
              <a:rPr lang="en-US" altLang="ko-KR" sz="2000" dirty="0" smtClean="0"/>
              <a:t>when a </a:t>
            </a:r>
            <a:r>
              <a:rPr lang="en-US" altLang="ko-KR" sz="2000" dirty="0" err="1" smtClean="0"/>
              <a:t>t’hooft</a:t>
            </a:r>
            <a:r>
              <a:rPr lang="en-US" altLang="ko-KR" sz="2000" dirty="0" smtClean="0"/>
              <a:t> coupling is small.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21254"/>
            <a:ext cx="4464496" cy="235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157192"/>
            <a:ext cx="4752528" cy="141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2000" dirty="0" smtClean="0"/>
              <a:t>Short note for string theory</a:t>
            </a:r>
          </a:p>
          <a:p>
            <a:pPr algn="just"/>
            <a:r>
              <a:rPr lang="en-US" altLang="ko-KR" sz="2000" dirty="0" smtClean="0"/>
              <a:t>Short note for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 correspondence</a:t>
            </a:r>
          </a:p>
          <a:p>
            <a:pPr algn="just"/>
            <a:r>
              <a:rPr lang="en-US" altLang="ko-KR" sz="2000" dirty="0" smtClean="0"/>
              <a:t>Examples (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/QCD, </a:t>
            </a:r>
            <a:r>
              <a:rPr lang="en-US" altLang="ko-KR" sz="2000" dirty="0" smtClean="0"/>
              <a:t>Fluid/Gravity,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/CMT )</a:t>
            </a:r>
          </a:p>
          <a:p>
            <a:pPr algn="just"/>
            <a:r>
              <a:rPr lang="en-US" altLang="ko-KR" sz="2000" dirty="0" smtClean="0"/>
              <a:t>Holographic principle</a:t>
            </a:r>
            <a:endParaRPr lang="en-US" altLang="ko-KR" sz="2000" dirty="0" smtClean="0"/>
          </a:p>
          <a:p>
            <a:r>
              <a:rPr lang="en-US" altLang="ko-KR" sz="2000" dirty="0" smtClean="0"/>
              <a:t>Summary  </a:t>
            </a:r>
            <a:endParaRPr lang="en-US" altLang="ko-KR" sz="2000" dirty="0" smtClean="0"/>
          </a:p>
          <a:p>
            <a:pPr algn="just"/>
            <a:endParaRPr lang="en-US" altLang="ko-KR" sz="2000" dirty="0" smtClean="0"/>
          </a:p>
          <a:p>
            <a:pPr algn="just"/>
            <a:endParaRPr lang="en-US" altLang="ko-KR" sz="2000" dirty="0" smtClean="0"/>
          </a:p>
          <a:p>
            <a:pPr algn="just"/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Short note for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Let us consider </a:t>
            </a:r>
            <a:r>
              <a:rPr lang="en-US" altLang="ko-KR" sz="2000" dirty="0"/>
              <a:t>a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low </a:t>
            </a:r>
            <a:r>
              <a:rPr lang="en-US" altLang="ko-KR" sz="2000" dirty="0" smtClean="0"/>
              <a:t>energy limit.</a:t>
            </a:r>
            <a:endParaRPr lang="en-US" altLang="ko-KR" sz="2000" dirty="0" smtClean="0"/>
          </a:p>
          <a:p>
            <a:r>
              <a:rPr lang="en-US" altLang="ko-KR" sz="2000" dirty="0" smtClean="0"/>
              <a:t>The higher derivative terms can be ignored.</a:t>
            </a:r>
          </a:p>
          <a:p>
            <a:r>
              <a:rPr lang="en-US" altLang="ko-KR" sz="2000" dirty="0" smtClean="0"/>
              <a:t>The </a:t>
            </a:r>
            <a:r>
              <a:rPr lang="en-US" altLang="ko-KR" sz="2000" dirty="0" smtClean="0"/>
              <a:t>SUGRA </a:t>
            </a:r>
            <a:r>
              <a:rPr lang="en-US" altLang="ko-KR" sz="2000" dirty="0" smtClean="0"/>
              <a:t>fields are decoupled from </a:t>
            </a:r>
            <a:r>
              <a:rPr lang="en-US" altLang="ko-KR" sz="2000" dirty="0" smtClean="0"/>
              <a:t>the D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action.</a:t>
            </a:r>
            <a:endParaRPr lang="en-US" altLang="ko-KR" sz="2000" dirty="0" smtClean="0"/>
          </a:p>
          <a:p>
            <a:r>
              <a:rPr lang="en-US" altLang="ko-KR" sz="2000" dirty="0" smtClean="0"/>
              <a:t>Then the </a:t>
            </a:r>
            <a:r>
              <a:rPr lang="en-US" altLang="ko-KR" sz="2000" dirty="0" smtClean="0"/>
              <a:t>action </a:t>
            </a:r>
            <a:r>
              <a:rPr lang="en-US" altLang="ko-KR" sz="2000" dirty="0" smtClean="0"/>
              <a:t>turns out to be U(N) Super Yang-Mill theory with 4 super-charges.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38665"/>
            <a:ext cx="8043812" cy="192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877272"/>
            <a:ext cx="2016224" cy="7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Short note for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 smtClean="0"/>
              <a:t>Supergravity</a:t>
            </a:r>
            <a:r>
              <a:rPr lang="en-US" altLang="ko-KR" sz="2000" dirty="0" smtClean="0"/>
              <a:t>(Closed string) </a:t>
            </a:r>
            <a:r>
              <a:rPr lang="en-US" altLang="ko-KR" sz="2000" dirty="0" smtClean="0"/>
              <a:t>point of view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Low energy limit </a:t>
            </a:r>
            <a:br>
              <a:rPr lang="en-US" altLang="ko-KR" sz="2000" dirty="0" smtClean="0"/>
            </a:br>
            <a:r>
              <a:rPr lang="en-US" altLang="ko-KR" sz="2000" dirty="0" smtClean="0"/>
              <a:t>-&gt; Near </a:t>
            </a:r>
            <a:r>
              <a:rPr lang="en-US" altLang="ko-KR" sz="2000" dirty="0" smtClean="0"/>
              <a:t>horizon limit(r -&gt; 0)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SUGRA is valid when two following quantities are large.</a:t>
            </a:r>
            <a:endParaRPr lang="ko-KR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752528" cy="15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17290"/>
            <a:ext cx="3312368" cy="14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949280"/>
            <a:ext cx="5327303" cy="79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There are two descriptions for the N coincident D3 </a:t>
            </a:r>
            <a:r>
              <a:rPr lang="en-US" altLang="ko-KR" dirty="0" err="1" smtClean="0"/>
              <a:t>branes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4103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Short note for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Once you consider an adiabatic change from the type IIB on </a:t>
            </a:r>
            <a:r>
              <a:rPr lang="en-US" altLang="ko-KR" sz="2000" dirty="0" err="1" smtClean="0"/>
              <a:t>AdSXS</a:t>
            </a:r>
            <a:r>
              <a:rPr lang="en-US" altLang="ko-KR" sz="2000" dirty="0" smtClean="0"/>
              <a:t> to SYM theory, you may conjecture that two theories are equivalent. </a:t>
            </a:r>
          </a:p>
          <a:p>
            <a:pPr>
              <a:buNone/>
            </a:pPr>
            <a:r>
              <a:rPr lang="en-US" altLang="ko-KR" sz="2000" dirty="0" smtClean="0"/>
              <a:t>This is the </a:t>
            </a:r>
            <a:r>
              <a:rPr lang="en-US" altLang="ko-KR" sz="2000" dirty="0" err="1" smtClean="0"/>
              <a:t>Maldacena</a:t>
            </a:r>
            <a:r>
              <a:rPr lang="en-US" altLang="ko-KR" sz="2000" dirty="0" err="1" smtClean="0"/>
              <a:t>’s</a:t>
            </a:r>
            <a:r>
              <a:rPr lang="en-US" altLang="ko-KR" sz="2000" dirty="0" smtClean="0"/>
              <a:t> conjecture.</a:t>
            </a:r>
          </a:p>
          <a:p>
            <a:pPr>
              <a:buNone/>
            </a:pPr>
            <a:r>
              <a:rPr lang="en-US" altLang="ko-KR" sz="2000" dirty="0" smtClean="0"/>
              <a:t>Also, Witten gave a prescription.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This </a:t>
            </a:r>
            <a:r>
              <a:rPr lang="en-US" altLang="ko-KR" sz="2000" dirty="0" smtClean="0"/>
              <a:t>is the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 correspondence.</a:t>
            </a:r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r>
              <a:rPr lang="en-US" altLang="ko-KR" sz="2000" dirty="0" smtClean="0"/>
              <a:t>Strong</a:t>
            </a:r>
            <a:r>
              <a:rPr lang="en-US" altLang="ko-KR" sz="2000" dirty="0" smtClean="0"/>
              <a:t>/Weak duality</a:t>
            </a:r>
          </a:p>
          <a:p>
            <a:pPr>
              <a:buNone/>
            </a:pPr>
            <a:r>
              <a:rPr lang="en-US" altLang="ko-KR" sz="2000" dirty="0" smtClean="0"/>
              <a:t>We cannot check both sides.</a:t>
            </a:r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09120"/>
            <a:ext cx="47127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747" y="2924944"/>
            <a:ext cx="39997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Fortunately, however there are many evidences in </a:t>
            </a:r>
            <a:r>
              <a:rPr lang="en-US" altLang="ko-KR" sz="2400" dirty="0" err="1" smtClean="0"/>
              <a:t>integrable</a:t>
            </a:r>
            <a:r>
              <a:rPr lang="en-US" altLang="ko-KR" sz="2400" dirty="0" smtClean="0"/>
              <a:t> cases of the SYM theory.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</a:t>
            </a:r>
            <a:r>
              <a:rPr lang="en-US" altLang="ko-KR" dirty="0" err="1"/>
              <a:t>AdS</a:t>
            </a:r>
            <a:r>
              <a:rPr lang="en-US" altLang="ko-KR" dirty="0"/>
              <a:t>/CFT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04453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869160"/>
            <a:ext cx="45771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/QCD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 This super conformal YM is </a:t>
            </a:r>
            <a:r>
              <a:rPr lang="en-US" altLang="ko-KR" sz="2000" dirty="0" smtClean="0"/>
              <a:t>interesting theory but it </a:t>
            </a:r>
            <a:r>
              <a:rPr lang="en-US" altLang="ko-KR" sz="2000" dirty="0" smtClean="0"/>
              <a:t>is very far from real YM </a:t>
            </a:r>
            <a:r>
              <a:rPr lang="en-US" altLang="ko-KR" sz="2000" dirty="0" smtClean="0"/>
              <a:t>theory, </a:t>
            </a:r>
            <a:r>
              <a:rPr lang="en-US" altLang="ko-KR" sz="2000" dirty="0" smtClean="0"/>
              <a:t>QCD.  In order to make </a:t>
            </a:r>
            <a:r>
              <a:rPr lang="en-US" altLang="ko-KR" sz="2000" dirty="0" smtClean="0"/>
              <a:t>a similar </a:t>
            </a:r>
            <a:r>
              <a:rPr lang="en-US" altLang="ko-KR" sz="2000" dirty="0" smtClean="0"/>
              <a:t>theory  to real QCD, </a:t>
            </a:r>
            <a:r>
              <a:rPr lang="en-US" altLang="ko-KR" sz="2000" dirty="0" smtClean="0"/>
              <a:t>we </a:t>
            </a:r>
            <a:r>
              <a:rPr lang="en-US" altLang="ko-KR" sz="2000" dirty="0" smtClean="0"/>
              <a:t>need to deform the conjecture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representative work is the Sakai-</a:t>
            </a:r>
            <a:r>
              <a:rPr lang="en-US" altLang="ko-KR" sz="2000" dirty="0"/>
              <a:t>S</a:t>
            </a:r>
            <a:r>
              <a:rPr lang="en-US" altLang="ko-KR" sz="2000" dirty="0" smtClean="0"/>
              <a:t>ugimoto model. </a:t>
            </a:r>
            <a:endParaRPr lang="ko-KR" alt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328592" cy="264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/QCD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 Or we may think phenomenological </a:t>
            </a:r>
            <a:r>
              <a:rPr lang="en-US" altLang="ko-KR" sz="2000" dirty="0" smtClean="0"/>
              <a:t>models </a:t>
            </a:r>
            <a:endParaRPr lang="ko-KR" altLang="en-US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87327"/>
            <a:ext cx="4476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/QCD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 An example  ;  EKSS(J. </a:t>
            </a:r>
            <a:r>
              <a:rPr lang="en-US" altLang="ko-KR" sz="2000" dirty="0" err="1" smtClean="0"/>
              <a:t>Erlich</a:t>
            </a:r>
            <a:r>
              <a:rPr lang="en-US" altLang="ko-KR" sz="2000" dirty="0" smtClean="0"/>
              <a:t>, E. Katz, Dam T. Son and M. A. </a:t>
            </a:r>
            <a:r>
              <a:rPr lang="en-US" altLang="ko-KR" sz="2000" dirty="0" err="1" smtClean="0"/>
              <a:t>Stephanov</a:t>
            </a:r>
            <a:r>
              <a:rPr lang="en-US" altLang="ko-KR" sz="2000" dirty="0" smtClean="0"/>
              <a:t>, 05’), model </a:t>
            </a:r>
            <a:endParaRPr lang="ko-KR" altLang="en-US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4276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257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09120"/>
            <a:ext cx="325904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It is very easy to consider systems with finite temperature and finite density :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 charged BH in Einstein-Maxwell theory. </a:t>
            </a:r>
            <a:endParaRPr lang="en-US" altLang="ko-KR" sz="2400" dirty="0"/>
          </a:p>
          <a:p>
            <a:r>
              <a:rPr lang="en-US" altLang="ko-KR" sz="2400" dirty="0" smtClean="0"/>
              <a:t>Shear viscosity to entropy ratio in RHIC or LHC.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Two point functions can be easily computed in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 BH background using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/CFT prescription.</a:t>
            </a:r>
          </a:p>
          <a:p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/QCD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6858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661248"/>
            <a:ext cx="3024336" cy="9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400" dirty="0" smtClean="0"/>
              <a:t>It does not depend on details of BH.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2733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Quantum field theories </a:t>
            </a:r>
            <a:r>
              <a:rPr lang="en-US" altLang="ko-KR" sz="2000" dirty="0" smtClean="0"/>
              <a:t>and </a:t>
            </a:r>
            <a:r>
              <a:rPr lang="en-US" altLang="ko-KR" sz="2000" dirty="0" smtClean="0"/>
              <a:t>gravity theories </a:t>
            </a:r>
            <a:r>
              <a:rPr lang="en-US" altLang="ko-KR" sz="2000" dirty="0" smtClean="0"/>
              <a:t>are theorie</a:t>
            </a:r>
            <a:r>
              <a:rPr lang="en-US" altLang="ko-KR" sz="2000" dirty="0" smtClean="0"/>
              <a:t>s for </a:t>
            </a:r>
            <a:r>
              <a:rPr lang="en-US" altLang="ko-KR" sz="2000" dirty="0" smtClean="0"/>
              <a:t>point particles.</a:t>
            </a:r>
            <a:endParaRPr lang="en-US" altLang="ko-KR" sz="2000" dirty="0" smtClean="0"/>
          </a:p>
          <a:p>
            <a:r>
              <a:rPr lang="en-US" altLang="ko-KR" sz="2000" dirty="0"/>
              <a:t>T</a:t>
            </a:r>
            <a:r>
              <a:rPr lang="en-US" altLang="ko-KR" sz="2000" dirty="0" smtClean="0"/>
              <a:t>hese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theories have UV </a:t>
            </a:r>
            <a:r>
              <a:rPr lang="en-US" altLang="ko-KR" sz="2000" dirty="0" smtClean="0"/>
              <a:t>divergence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problem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/>
              <a:t>The point particle theory cannot avoid the UV divergence problem, because the size of particles is zero.  </a:t>
            </a:r>
          </a:p>
          <a:p>
            <a:r>
              <a:rPr lang="en-US" altLang="ko-KR" sz="2000" dirty="0"/>
              <a:t>The only way to avoid this problem is eliminating all </a:t>
            </a:r>
            <a:r>
              <a:rPr lang="en-US" altLang="ko-KR" sz="2000" dirty="0" err="1"/>
              <a:t>dimensionful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couplings.</a:t>
            </a:r>
            <a:endParaRPr lang="en-US" altLang="ko-KR" sz="2000" dirty="0"/>
          </a:p>
          <a:p>
            <a:r>
              <a:rPr lang="en-US" altLang="ko-KR" sz="2000" dirty="0" smtClean="0"/>
              <a:t>For the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field </a:t>
            </a:r>
            <a:r>
              <a:rPr lang="en-US" altLang="ko-KR" sz="2000" dirty="0" smtClean="0"/>
              <a:t>theories, </a:t>
            </a:r>
            <a:r>
              <a:rPr lang="en-US" altLang="ko-KR" sz="2000" dirty="0" smtClean="0"/>
              <a:t>we </a:t>
            </a:r>
            <a:r>
              <a:rPr lang="en-US" altLang="ko-KR" sz="2000" dirty="0" smtClean="0"/>
              <a:t>can </a:t>
            </a:r>
            <a:r>
              <a:rPr lang="en-US" altLang="ko-KR" sz="2000" dirty="0" smtClean="0"/>
              <a:t>extract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physical </a:t>
            </a:r>
            <a:r>
              <a:rPr lang="en-US" altLang="ko-KR" sz="2000" dirty="0" smtClean="0"/>
              <a:t>quantities successfully by “renormalization”.   </a:t>
            </a:r>
            <a:endParaRPr lang="en-US" altLang="ko-KR" sz="2000" dirty="0" smtClean="0"/>
          </a:p>
          <a:p>
            <a:r>
              <a:rPr lang="en-US" altLang="ko-KR" sz="2000" dirty="0" smtClean="0"/>
              <a:t>In gravity </a:t>
            </a:r>
            <a:r>
              <a:rPr lang="en-US" altLang="ko-KR" sz="2000" dirty="0" smtClean="0"/>
              <a:t>theories, </a:t>
            </a:r>
            <a:r>
              <a:rPr lang="en-US" altLang="ko-KR" sz="2000" dirty="0" smtClean="0"/>
              <a:t>we </a:t>
            </a:r>
            <a:r>
              <a:rPr lang="en-US" altLang="ko-KR" sz="2000" dirty="0" smtClean="0"/>
              <a:t>have no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way </a:t>
            </a:r>
            <a:r>
              <a:rPr lang="en-US" altLang="ko-KR" sz="2000" dirty="0" smtClean="0"/>
              <a:t>to</a:t>
            </a:r>
            <a:r>
              <a:rPr lang="en-US" altLang="ko-KR" sz="2000" dirty="0" smtClean="0"/>
              <a:t> control quantum </a:t>
            </a:r>
            <a:r>
              <a:rPr lang="en-US" altLang="ko-KR" sz="2000" dirty="0" smtClean="0"/>
              <a:t>correction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r>
              <a:rPr lang="en-US" altLang="ko-KR" sz="2000" dirty="0" smtClean="0"/>
              <a:t>We </a:t>
            </a:r>
            <a:r>
              <a:rPr lang="en-US" altLang="ko-KR" sz="2000" dirty="0" smtClean="0"/>
              <a:t>cannot </a:t>
            </a:r>
            <a:r>
              <a:rPr lang="en-US" altLang="ko-KR" sz="2000" dirty="0" smtClean="0"/>
              <a:t>eliminate the </a:t>
            </a:r>
            <a:r>
              <a:rPr lang="en-US" altLang="ko-KR" sz="2000" dirty="0" err="1" smtClean="0"/>
              <a:t>dimensionful</a:t>
            </a:r>
            <a:r>
              <a:rPr lang="en-US" altLang="ko-KR" sz="2000" dirty="0" smtClean="0"/>
              <a:t> couplings in </a:t>
            </a:r>
            <a:r>
              <a:rPr lang="en-US" altLang="ko-KR" sz="2000" dirty="0" smtClean="0"/>
              <a:t>gravity theory, because gravity theories have </a:t>
            </a:r>
            <a:r>
              <a:rPr lang="en-US" altLang="ko-KR" sz="2000" dirty="0" smtClean="0"/>
              <a:t>the </a:t>
            </a:r>
            <a:r>
              <a:rPr lang="en-US" altLang="ko-KR" sz="2000" dirty="0" smtClean="0"/>
              <a:t>Planck’s </a:t>
            </a:r>
            <a:r>
              <a:rPr lang="en-US" altLang="ko-KR" sz="2000" dirty="0" smtClean="0"/>
              <a:t>constant in the kinetic term of the graviton.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Fluctuating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 BH = Fluid dynamics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Fluid/Gravity </a:t>
            </a:r>
            <a:r>
              <a:rPr lang="en-US" altLang="ko-KR" dirty="0" err="1" smtClean="0"/>
              <a:t>correspoondence</a:t>
            </a:r>
            <a:endParaRPr lang="ko-KR" altLang="en-US" dirty="0"/>
          </a:p>
        </p:txBody>
      </p:sp>
      <p:pic>
        <p:nvPicPr>
          <p:cNvPr id="4" name="Picture 5" descr="blackther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744912" cy="1235075"/>
          </a:xfrm>
          <a:prstGeom prst="rect">
            <a:avLst/>
          </a:prstGeom>
          <a:noFill/>
        </p:spPr>
      </p:pic>
      <p:pic>
        <p:nvPicPr>
          <p:cNvPr id="5" name="Picture 4" descr="fluc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2492896"/>
            <a:ext cx="4410075" cy="14859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888432" cy="7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3888432" cy="55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013" y="4624933"/>
            <a:ext cx="105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445224"/>
            <a:ext cx="4482628" cy="119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7565" y="5749692"/>
            <a:ext cx="1336923" cy="7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순서도: 연결자 11"/>
          <p:cNvSpPr/>
          <p:nvPr/>
        </p:nvSpPr>
        <p:spPr>
          <a:xfrm>
            <a:off x="5436096" y="1988840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Holographic superconductor model(</a:t>
            </a:r>
            <a:r>
              <a:rPr lang="en-US" altLang="ko-KR" sz="2400" dirty="0" err="1" smtClean="0"/>
              <a:t>Gubser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Hartnoll</a:t>
            </a:r>
            <a:r>
              <a:rPr lang="en-US" altLang="ko-KR" sz="2400" dirty="0" smtClean="0"/>
              <a:t>, Horowitz, Herzog)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/CMT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6553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6197699" cy="3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AC conductivity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/CMT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416824" cy="383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Nernst Effect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/CMT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872369" cy="335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5223123" cy="242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Ryu-Takayanagi</a:t>
            </a:r>
            <a:r>
              <a:rPr lang="en-US" altLang="ko-KR" sz="2400" dirty="0" smtClean="0"/>
              <a:t> : Holographic Entanglement Entropy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/>
              <a:t>Area of minimal surface in </a:t>
            </a:r>
            <a:r>
              <a:rPr lang="en-US" altLang="ko-KR" sz="2400" dirty="0" err="1"/>
              <a:t>AdS</a:t>
            </a:r>
            <a:r>
              <a:rPr lang="en-US" altLang="ko-KR" sz="2400" dirty="0"/>
              <a:t> = Entanglement entropy of CFT</a:t>
            </a:r>
          </a:p>
          <a:p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Entaglement</a:t>
            </a:r>
            <a:r>
              <a:rPr lang="en-US" altLang="ko-KR" dirty="0" smtClean="0"/>
              <a:t> Entropy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3143272" cy="47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2914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068960"/>
            <a:ext cx="2376264" cy="15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Area of minimal surface in </a:t>
            </a:r>
            <a:r>
              <a:rPr lang="en-US" altLang="ko-KR" sz="2000" dirty="0" err="1"/>
              <a:t>AdS</a:t>
            </a:r>
            <a:r>
              <a:rPr lang="en-US" altLang="ko-KR" sz="2000" dirty="0"/>
              <a:t> = Entanglement entropy of </a:t>
            </a:r>
            <a:r>
              <a:rPr lang="en-US" altLang="ko-KR" sz="2000" dirty="0" smtClean="0"/>
              <a:t>CFT</a:t>
            </a:r>
            <a:endParaRPr lang="en-US" altLang="ko-KR" dirty="0" smtClean="0"/>
          </a:p>
          <a:p>
            <a:endParaRPr lang="en-US" altLang="ko-KR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217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1+1 d case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000" dirty="0" smtClean="0"/>
              <a:t>From field theory     94’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Minimal surface(geodesic) in AdS3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Mass deformation </a:t>
            </a:r>
            <a:endParaRPr lang="ko-KR" alt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1785950" cy="7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4208625" y="1702346"/>
            <a:ext cx="422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C. </a:t>
            </a:r>
            <a:r>
              <a:rPr lang="en-US" altLang="ko-KR" dirty="0" err="1" smtClean="0"/>
              <a:t>Holzhey</a:t>
            </a:r>
            <a:r>
              <a:rPr lang="en-US" altLang="ko-KR" dirty="0" smtClean="0"/>
              <a:t>, F. Larsen and F. </a:t>
            </a:r>
            <a:r>
              <a:rPr lang="en-US" altLang="ko-KR" dirty="0" err="1" smtClean="0"/>
              <a:t>Wilczek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317" y="3356993"/>
            <a:ext cx="4977011" cy="7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857760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429264"/>
            <a:ext cx="6467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929198"/>
            <a:ext cx="619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Computation through HEE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                   =  log ( tan s/2  )</a:t>
            </a:r>
            <a:endParaRPr lang="ko-KR" alt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500702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409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571504" cy="7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40782"/>
            <a:ext cx="209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429132"/>
            <a:ext cx="3181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357826"/>
            <a:ext cx="2581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dirty="0" smtClean="0"/>
              <a:t>Can we give a new principle for the strongly coupled field theories without string theory or </a:t>
            </a:r>
            <a:r>
              <a:rPr lang="en-US" altLang="ko-KR" sz="2400" dirty="0" err="1" smtClean="0"/>
              <a:t>supersymmetry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 smtClean="0"/>
              <a:t>Let us revisit How we construct QFT</a:t>
            </a:r>
          </a:p>
          <a:p>
            <a:r>
              <a:rPr lang="en-US" altLang="ko-KR" sz="2400" dirty="0"/>
              <a:t>In QFT construction</a:t>
            </a:r>
            <a:br>
              <a:rPr lang="en-US" altLang="ko-KR" sz="2400" dirty="0"/>
            </a:b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-Symmetry</a:t>
            </a:r>
            <a:br>
              <a:rPr lang="en-US" altLang="ko-KR" sz="2400" dirty="0"/>
            </a:br>
            <a:r>
              <a:rPr lang="en-US" altLang="ko-KR" sz="2400" dirty="0"/>
              <a:t>-Renormalization</a:t>
            </a:r>
            <a:br>
              <a:rPr lang="en-US" altLang="ko-KR" sz="2400" dirty="0"/>
            </a:br>
            <a:r>
              <a:rPr lang="en-US" altLang="ko-KR" sz="2400" dirty="0"/>
              <a:t>-n-point functions with experimental data</a:t>
            </a:r>
            <a:br>
              <a:rPr lang="en-US" altLang="ko-KR" sz="2400" dirty="0"/>
            </a:br>
            <a:endParaRPr lang="en-US" altLang="ko-KR" sz="2400" dirty="0"/>
          </a:p>
          <a:p>
            <a:r>
              <a:rPr lang="en-US" altLang="ko-KR" sz="2400" dirty="0"/>
              <a:t>Holographic Approach</a:t>
            </a:r>
            <a:br>
              <a:rPr lang="en-US" altLang="ko-KR" sz="2400" dirty="0"/>
            </a:b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-Symmetry</a:t>
            </a:r>
            <a:br>
              <a:rPr lang="en-US" altLang="ko-KR" sz="2400" dirty="0"/>
            </a:br>
            <a:r>
              <a:rPr lang="en-US" altLang="ko-KR" sz="2400" dirty="0"/>
              <a:t>-Holographic renormalization</a:t>
            </a:r>
            <a:br>
              <a:rPr lang="en-US" altLang="ko-KR" sz="2400" dirty="0"/>
            </a:br>
            <a:r>
              <a:rPr lang="en-US" altLang="ko-KR" sz="2400" dirty="0"/>
              <a:t>-n-point functions with experimental data</a:t>
            </a:r>
            <a:endParaRPr lang="ko-KR" altLang="en-US" sz="2400" dirty="0"/>
          </a:p>
          <a:p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Holographic Principle</a:t>
            </a:r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Holographic principle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184576" cy="8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217" y="3536429"/>
            <a:ext cx="39909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So we may take some theory which have the extended objects(string, membrane and so on…..) as fundamental particles.</a:t>
            </a:r>
          </a:p>
          <a:p>
            <a:r>
              <a:rPr lang="en-US" altLang="ko-KR" sz="2000" dirty="0" smtClean="0"/>
              <a:t>An example of  point particle theory </a:t>
            </a:r>
            <a:endParaRPr lang="ko-KR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112568" cy="348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/QCD or Neutron star</a:t>
            </a:r>
            <a:br>
              <a:rPr lang="en-US" altLang="ko-KR" sz="2000" dirty="0" smtClean="0"/>
            </a:br>
            <a:r>
              <a:rPr lang="en-US" altLang="ko-KR" sz="2000" b="1" dirty="0">
                <a:hlinkClick r:id="rId2"/>
              </a:rPr>
              <a:t>arXiv:1007.2470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</a:t>
            </a:r>
            <a:r>
              <a:rPr lang="en-US" altLang="ko-KR" sz="2000" b="1" dirty="0"/>
              <a:t>-ph</a:t>
            </a:r>
            <a:r>
              <a:rPr lang="en-US" altLang="ko-KR" sz="2000" b="1" dirty="0" smtClean="0"/>
              <a:t>], </a:t>
            </a:r>
            <a:r>
              <a:rPr lang="en-US" altLang="ko-KR" sz="2000" b="1" dirty="0" smtClean="0">
                <a:hlinkClick r:id="rId3"/>
              </a:rPr>
              <a:t> </a:t>
            </a:r>
            <a:r>
              <a:rPr lang="en-US" altLang="ko-KR" sz="2000" b="1" dirty="0">
                <a:hlinkClick r:id="rId3"/>
              </a:rPr>
              <a:t>arXiv:1206.4421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</a:t>
            </a:r>
            <a:r>
              <a:rPr lang="en-US" altLang="ko-KR" sz="2000" b="1" dirty="0"/>
              <a:t>-ph]</a:t>
            </a:r>
            <a:endParaRPr lang="en-US" altLang="ko-KR" sz="2000" dirty="0" smtClean="0"/>
          </a:p>
          <a:p>
            <a:r>
              <a:rPr lang="en-US" altLang="ko-KR" sz="2000" dirty="0" smtClean="0"/>
              <a:t>Fluid/Gravity </a:t>
            </a:r>
            <a:br>
              <a:rPr lang="en-US" altLang="ko-KR" sz="2000" dirty="0" smtClean="0"/>
            </a:br>
            <a:r>
              <a:rPr lang="en-US" altLang="ko-KR" sz="2000" b="1" dirty="0" smtClean="0">
                <a:hlinkClick r:id="rId4"/>
              </a:rPr>
              <a:t>arXiv:0809.4541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5"/>
              </a:rPr>
              <a:t>arXiv:1307.0428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/>
              <a:t>]</a:t>
            </a:r>
            <a:endParaRPr lang="en-US" altLang="ko-KR" sz="2000" dirty="0" smtClean="0"/>
          </a:p>
          <a:p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/CMT</a:t>
            </a:r>
            <a:br>
              <a:rPr lang="en-US" altLang="ko-KR" sz="2000" dirty="0" smtClean="0"/>
            </a:br>
            <a:r>
              <a:rPr lang="en-US" altLang="ko-KR" sz="2000" b="1" dirty="0">
                <a:hlinkClick r:id="rId6"/>
              </a:rPr>
              <a:t>arXiv:1011.5749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7"/>
              </a:rPr>
              <a:t>arXiv:1104.3491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8"/>
              </a:rPr>
              <a:t>arXiv:1409.8346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9"/>
              </a:rPr>
              <a:t>arXiv:1501.00446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10"/>
              </a:rPr>
              <a:t>arXiv:1502.02100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11"/>
              </a:rPr>
              <a:t>arXiv:1502.05386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/>
              <a:t>] </a:t>
            </a:r>
            <a:endParaRPr lang="en-US" altLang="ko-KR" sz="2000" dirty="0" smtClean="0"/>
          </a:p>
          <a:p>
            <a:r>
              <a:rPr lang="en-US" altLang="ko-KR" sz="2000" dirty="0" smtClean="0"/>
              <a:t>Entanglement Entropy</a:t>
            </a:r>
            <a:br>
              <a:rPr lang="en-US" altLang="ko-KR" sz="2000" dirty="0" smtClean="0"/>
            </a:br>
            <a:r>
              <a:rPr lang="en-US" altLang="ko-KR" sz="2000" b="1" dirty="0">
                <a:hlinkClick r:id="rId12"/>
              </a:rPr>
              <a:t>arXiv:1404.1044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 smtClean="0"/>
              <a:t>], </a:t>
            </a:r>
            <a:r>
              <a:rPr lang="en-US" altLang="ko-KR" sz="2000" b="1" dirty="0">
                <a:hlinkClick r:id="rId13"/>
              </a:rPr>
              <a:t>arXiv:1407.6511</a:t>
            </a:r>
            <a:r>
              <a:rPr lang="en-US" altLang="ko-KR" sz="2000" b="1" dirty="0"/>
              <a:t> [</a:t>
            </a:r>
            <a:r>
              <a:rPr lang="en-US" altLang="ko-KR" sz="2000" b="1" dirty="0" err="1"/>
              <a:t>hep-th</a:t>
            </a:r>
            <a:r>
              <a:rPr lang="en-US" altLang="ko-KR" sz="2000" b="1" dirty="0"/>
              <a:t>]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String theory contains closed string and open string. They are describing gravity theory and gauge theory.</a:t>
            </a:r>
          </a:p>
          <a:p>
            <a:r>
              <a:rPr lang="en-US" altLang="ko-KR" dirty="0" smtClean="0"/>
              <a:t>There exist open-closed duality.</a:t>
            </a:r>
          </a:p>
          <a:p>
            <a:r>
              <a:rPr lang="en-US" altLang="ko-KR" dirty="0" smtClean="0"/>
              <a:t>Thus the gravity theory can be described by the gauge theory.</a:t>
            </a:r>
          </a:p>
          <a:p>
            <a:r>
              <a:rPr lang="en-US" altLang="ko-KR" dirty="0" smtClean="0"/>
              <a:t>The exact example is the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/CFT.</a:t>
            </a:r>
          </a:p>
          <a:p>
            <a:r>
              <a:rPr lang="en-US" altLang="ko-KR" dirty="0" smtClean="0"/>
              <a:t>This idea has been applied to many area of physics.</a:t>
            </a:r>
          </a:p>
          <a:p>
            <a:r>
              <a:rPr lang="en-US" altLang="ko-KR" dirty="0" smtClean="0"/>
              <a:t>We may introduce a new principle of holography for strongly coupled field theories.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 Thank you for the attention!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String theory</a:t>
            </a:r>
            <a:endParaRPr lang="ko-KR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03139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64641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Better Action ; </a:t>
            </a:r>
            <a:r>
              <a:rPr lang="en-US" altLang="ko-KR" sz="2000" dirty="0" err="1" smtClean="0"/>
              <a:t>Polyakov</a:t>
            </a:r>
            <a:r>
              <a:rPr lang="en-US" altLang="ko-KR" sz="2000" dirty="0" smtClean="0"/>
              <a:t> Action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Quantization</a:t>
            </a:r>
            <a:endParaRPr lang="ko-KR" alt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384376" cy="129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6981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7219" y="2204864"/>
            <a:ext cx="669120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Closed string  -&gt;  periodic boundary condition</a:t>
            </a:r>
          </a:p>
          <a:p>
            <a:r>
              <a:rPr lang="en-US" altLang="ko-KR" sz="2000" dirty="0" smtClean="0"/>
              <a:t>Result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D=26</a:t>
            </a:r>
            <a:endParaRPr lang="ko-KR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760640" cy="30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Open string  ; </a:t>
            </a:r>
            <a:br>
              <a:rPr lang="en-US" altLang="ko-KR" sz="2000" dirty="0" smtClean="0"/>
            </a:br>
            <a:r>
              <a:rPr lang="en-US" altLang="ko-KR" sz="2000" dirty="0" smtClean="0"/>
              <a:t>-Neumann boundary condition</a:t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en-US" altLang="ko-KR" sz="2000" dirty="0" err="1" smtClean="0"/>
              <a:t>Dirichlet</a:t>
            </a:r>
            <a:r>
              <a:rPr lang="en-US" altLang="ko-KR" sz="2000" dirty="0" smtClean="0"/>
              <a:t>  </a:t>
            </a:r>
            <a:r>
              <a:rPr lang="en-US" altLang="ko-KR" sz="2000" dirty="0" smtClean="0"/>
              <a:t>Boundary condition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Result (N</a:t>
            </a:r>
            <a:r>
              <a:rPr lang="en-US" altLang="ko-KR" sz="2000" dirty="0" smtClean="0"/>
              <a:t>. B.C)</a:t>
            </a:r>
          </a:p>
          <a:p>
            <a:pPr>
              <a:buNone/>
            </a:pP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243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5076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 note for string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D . B.C</a:t>
            </a:r>
            <a:br>
              <a:rPr lang="en-US" altLang="ko-KR" sz="2000" dirty="0" smtClean="0"/>
            </a:br>
            <a:r>
              <a:rPr lang="en-US" altLang="ko-KR" sz="2000" dirty="0" smtClean="0"/>
              <a:t>-From the wave mechanics, we can see that the physical meaning of such a B.C is related to existence of  other object.</a:t>
            </a:r>
          </a:p>
          <a:p>
            <a:r>
              <a:rPr lang="en-US" altLang="ko-KR" sz="2000" dirty="0" smtClean="0"/>
              <a:t>If  there are some object at the end points of open strings, open string ends can have generalized charges. </a:t>
            </a:r>
            <a:endParaRPr lang="ko-KR" alt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0670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TM10237564[[fn=자연 테마]]</Template>
  <TotalTime>51398</TotalTime>
  <Words>1064</Words>
  <Application>Microsoft Office PowerPoint</Application>
  <PresentationFormat>화면 슬라이드 쇼(4:3)</PresentationFormat>
  <Paragraphs>245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New_Natural01</vt:lpstr>
      <vt:lpstr>Holography  or String theory</vt:lpstr>
      <vt:lpstr>Outline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string theory</vt:lpstr>
      <vt:lpstr>Short note for AdS/CFT</vt:lpstr>
      <vt:lpstr>Short note for AdS/CFT</vt:lpstr>
      <vt:lpstr>Short note for AdS/CFT</vt:lpstr>
      <vt:lpstr>Short note for AdS/CFT</vt:lpstr>
      <vt:lpstr>슬라이드 22</vt:lpstr>
      <vt:lpstr>Short note for AdS/CFT</vt:lpstr>
      <vt:lpstr>Short note for AdS/CFT</vt:lpstr>
      <vt:lpstr>AdS/QCD</vt:lpstr>
      <vt:lpstr>AdS/QCD</vt:lpstr>
      <vt:lpstr>AdS/QCD</vt:lpstr>
      <vt:lpstr>AdS/QCD</vt:lpstr>
      <vt:lpstr>슬라이드 29</vt:lpstr>
      <vt:lpstr>Fluid/Gravity correspoondence</vt:lpstr>
      <vt:lpstr>AdS/CMT</vt:lpstr>
      <vt:lpstr>AdS/CMT</vt:lpstr>
      <vt:lpstr>AdS/CMT</vt:lpstr>
      <vt:lpstr>Entaglement Entropy</vt:lpstr>
      <vt:lpstr>슬라이드 35</vt:lpstr>
      <vt:lpstr> 1+1 d case</vt:lpstr>
      <vt:lpstr>슬라이드 37</vt:lpstr>
      <vt:lpstr>Holographic Principle</vt:lpstr>
      <vt:lpstr>Holographic principle</vt:lpstr>
      <vt:lpstr>슬라이드 40</vt:lpstr>
      <vt:lpstr>Summary</vt:lpstr>
      <vt:lpstr>슬라이드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Ward identity and Thermo-electric conductivities</dc:title>
  <dc:creator>I</dc:creator>
  <cp:lastModifiedBy>I</cp:lastModifiedBy>
  <cp:revision>559</cp:revision>
  <dcterms:created xsi:type="dcterms:W3CDTF">2015-07-09T23:25:19Z</dcterms:created>
  <dcterms:modified xsi:type="dcterms:W3CDTF">2015-12-24T00:31:04Z</dcterms:modified>
</cp:coreProperties>
</file>