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3" ContentType="audio/unknown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notesSlides/notesSlide1.xml" ContentType="application/vnd.openxmlformats-officedocument.presentationml.notesSlide+xml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  <p:sldMasterId id="2147483713" r:id="rId2"/>
  </p:sldMasterIdLst>
  <p:notesMasterIdLst>
    <p:notesMasterId r:id="rId92"/>
  </p:notesMasterIdLst>
  <p:sldIdLst>
    <p:sldId id="524" r:id="rId3"/>
    <p:sldId id="615" r:id="rId4"/>
    <p:sldId id="458" r:id="rId5"/>
    <p:sldId id="592" r:id="rId6"/>
    <p:sldId id="610" r:id="rId7"/>
    <p:sldId id="609" r:id="rId8"/>
    <p:sldId id="527" r:id="rId9"/>
    <p:sldId id="538" r:id="rId10"/>
    <p:sldId id="497" r:id="rId11"/>
    <p:sldId id="550" r:id="rId12"/>
    <p:sldId id="572" r:id="rId13"/>
    <p:sldId id="547" r:id="rId14"/>
    <p:sldId id="448" r:id="rId15"/>
    <p:sldId id="608" r:id="rId16"/>
    <p:sldId id="591" r:id="rId17"/>
    <p:sldId id="596" r:id="rId18"/>
    <p:sldId id="611" r:id="rId19"/>
    <p:sldId id="539" r:id="rId20"/>
    <p:sldId id="505" r:id="rId21"/>
    <p:sldId id="452" r:id="rId22"/>
    <p:sldId id="377" r:id="rId23"/>
    <p:sldId id="380" r:id="rId24"/>
    <p:sldId id="449" r:id="rId25"/>
    <p:sldId id="546" r:id="rId26"/>
    <p:sldId id="529" r:id="rId27"/>
    <p:sldId id="586" r:id="rId28"/>
    <p:sldId id="383" r:id="rId29"/>
    <p:sldId id="459" r:id="rId30"/>
    <p:sldId id="597" r:id="rId31"/>
    <p:sldId id="582" r:id="rId32"/>
    <p:sldId id="460" r:id="rId33"/>
    <p:sldId id="384" r:id="rId34"/>
    <p:sldId id="574" r:id="rId35"/>
    <p:sldId id="593" r:id="rId36"/>
    <p:sldId id="506" r:id="rId37"/>
    <p:sldId id="461" r:id="rId38"/>
    <p:sldId id="462" r:id="rId39"/>
    <p:sldId id="463" r:id="rId40"/>
    <p:sldId id="386" r:id="rId41"/>
    <p:sldId id="543" r:id="rId42"/>
    <p:sldId id="612" r:id="rId43"/>
    <p:sldId id="554" r:id="rId44"/>
    <p:sldId id="557" r:id="rId45"/>
    <p:sldId id="562" r:id="rId46"/>
    <p:sldId id="555" r:id="rId47"/>
    <p:sldId id="568" r:id="rId48"/>
    <p:sldId id="569" r:id="rId49"/>
    <p:sldId id="570" r:id="rId50"/>
    <p:sldId id="603" r:id="rId51"/>
    <p:sldId id="606" r:id="rId52"/>
    <p:sldId id="604" r:id="rId53"/>
    <p:sldId id="605" r:id="rId54"/>
    <p:sldId id="571" r:id="rId55"/>
    <p:sldId id="579" r:id="rId56"/>
    <p:sldId id="580" r:id="rId57"/>
    <p:sldId id="613" r:id="rId58"/>
    <p:sldId id="563" r:id="rId59"/>
    <p:sldId id="411" r:id="rId60"/>
    <p:sldId id="595" r:id="rId61"/>
    <p:sldId id="526" r:id="rId62"/>
    <p:sldId id="607" r:id="rId63"/>
    <p:sldId id="548" r:id="rId64"/>
    <p:sldId id="559" r:id="rId65"/>
    <p:sldId id="551" r:id="rId66"/>
    <p:sldId id="594" r:id="rId67"/>
    <p:sldId id="437" r:id="rId68"/>
    <p:sldId id="436" r:id="rId69"/>
    <p:sldId id="581" r:id="rId70"/>
    <p:sldId id="474" r:id="rId71"/>
    <p:sldId id="464" r:id="rId72"/>
    <p:sldId id="600" r:id="rId73"/>
    <p:sldId id="599" r:id="rId74"/>
    <p:sldId id="583" r:id="rId75"/>
    <p:sldId id="588" r:id="rId76"/>
    <p:sldId id="589" r:id="rId77"/>
    <p:sldId id="531" r:id="rId78"/>
    <p:sldId id="598" r:id="rId79"/>
    <p:sldId id="556" r:id="rId80"/>
    <p:sldId id="431" r:id="rId81"/>
    <p:sldId id="432" r:id="rId82"/>
    <p:sldId id="560" r:id="rId83"/>
    <p:sldId id="587" r:id="rId84"/>
    <p:sldId id="585" r:id="rId85"/>
    <p:sldId id="577" r:id="rId86"/>
    <p:sldId id="578" r:id="rId87"/>
    <p:sldId id="602" r:id="rId88"/>
    <p:sldId id="590" r:id="rId89"/>
    <p:sldId id="552" r:id="rId90"/>
    <p:sldId id="614" r:id="rId91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600"/>
    <a:srgbClr val="6EFFFC"/>
    <a:srgbClr val="FF68C6"/>
    <a:srgbClr val="FFE9E6"/>
    <a:srgbClr val="5AFF3B"/>
    <a:srgbClr val="FF4912"/>
    <a:srgbClr val="FF214C"/>
    <a:srgbClr val="FF3474"/>
    <a:srgbClr val="79A3FF"/>
    <a:srgbClr val="FF6F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7" autoAdjust="0"/>
    <p:restoredTop sz="94660"/>
  </p:normalViewPr>
  <p:slideViewPr>
    <p:cSldViewPr>
      <p:cViewPr>
        <p:scale>
          <a:sx n="75" d="100"/>
          <a:sy n="75" d="100"/>
        </p:scale>
        <p:origin x="-1544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notesMaster" Target="notesMasters/notesMaster1.xml"/><Relationship Id="rId93" Type="http://schemas.openxmlformats.org/officeDocument/2006/relationships/printerSettings" Target="printerSettings/printerSettings1.bin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Relationship Id="rId2" Type="http://schemas.openxmlformats.org/officeDocument/2006/relationships/image" Target="../media/image5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Relationship Id="rId2" Type="http://schemas.openxmlformats.org/officeDocument/2006/relationships/image" Target="../media/image64.emf"/><Relationship Id="rId3" Type="http://schemas.openxmlformats.org/officeDocument/2006/relationships/image" Target="../media/image6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Relationship Id="rId2" Type="http://schemas.openxmlformats.org/officeDocument/2006/relationships/image" Target="../media/image72.emf"/><Relationship Id="rId3" Type="http://schemas.openxmlformats.org/officeDocument/2006/relationships/image" Target="../media/image7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Relationship Id="rId2" Type="http://schemas.openxmlformats.org/officeDocument/2006/relationships/image" Target="../media/image85.emf"/><Relationship Id="rId3" Type="http://schemas.openxmlformats.org/officeDocument/2006/relationships/image" Target="../media/image8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Relationship Id="rId2" Type="http://schemas.openxmlformats.org/officeDocument/2006/relationships/image" Target="../media/image89.emf"/><Relationship Id="rId3" Type="http://schemas.openxmlformats.org/officeDocument/2006/relationships/image" Target="../media/image9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Relationship Id="rId2" Type="http://schemas.openxmlformats.org/officeDocument/2006/relationships/image" Target="../media/image9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Relationship Id="rId2" Type="http://schemas.openxmlformats.org/officeDocument/2006/relationships/image" Target="../media/image9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Relationship Id="rId2" Type="http://schemas.openxmlformats.org/officeDocument/2006/relationships/image" Target="../media/image104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4" Type="http://schemas.openxmlformats.org/officeDocument/2006/relationships/image" Target="../media/image110.emf"/><Relationship Id="rId5" Type="http://schemas.openxmlformats.org/officeDocument/2006/relationships/image" Target="../media/image111.emf"/><Relationship Id="rId6" Type="http://schemas.openxmlformats.org/officeDocument/2006/relationships/image" Target="../media/image112.emf"/><Relationship Id="rId1" Type="http://schemas.openxmlformats.org/officeDocument/2006/relationships/image" Target="../media/image107.emf"/><Relationship Id="rId2" Type="http://schemas.openxmlformats.org/officeDocument/2006/relationships/image" Target="../media/image10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Relationship Id="rId2" Type="http://schemas.openxmlformats.org/officeDocument/2006/relationships/image" Target="../media/image118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Relationship Id="rId2" Type="http://schemas.openxmlformats.org/officeDocument/2006/relationships/image" Target="../media/image120.emf"/><Relationship Id="rId3" Type="http://schemas.openxmlformats.org/officeDocument/2006/relationships/image" Target="../media/image12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Relationship Id="rId2" Type="http://schemas.openxmlformats.org/officeDocument/2006/relationships/image" Target="../media/image125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4" Type="http://schemas.openxmlformats.org/officeDocument/2006/relationships/image" Target="../media/image130.emf"/><Relationship Id="rId5" Type="http://schemas.openxmlformats.org/officeDocument/2006/relationships/image" Target="../media/image131.emf"/><Relationship Id="rId1" Type="http://schemas.openxmlformats.org/officeDocument/2006/relationships/image" Target="../media/image127.emf"/><Relationship Id="rId2" Type="http://schemas.openxmlformats.org/officeDocument/2006/relationships/image" Target="../media/image1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Relationship Id="rId2" Type="http://schemas.openxmlformats.org/officeDocument/2006/relationships/image" Target="../media/image4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pitchFamily="-109" charset="0"/>
                <a:ea typeface="Osaka" pitchFamily="-109" charset="-128"/>
                <a:cs typeface="Osaka" pitchFamily="-109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C6ADC94-BD40-614A-BACA-D74F66AE903C}" type="datetime1">
              <a:rPr lang="ja-JP" altLang="en-US"/>
              <a:pPr>
                <a:defRPr/>
              </a:pPr>
              <a:t>15/12/17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pitchFamily="-109" charset="0"/>
                <a:ea typeface="Osaka" pitchFamily="-109" charset="-128"/>
                <a:cs typeface="Osaka" pitchFamily="-109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DEA9CBF-FE24-CD48-AC1E-ACD432760C3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523759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pitchFamily="-109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1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C835B49B-43DD-EC47-A875-1AB8FC5418FF}" type="slidenum">
              <a:rPr lang="ja-JP" altLang="en-US" sz="1200"/>
              <a:pPr/>
              <a:t>80</a:t>
            </a:fld>
            <a:endParaRPr lang="ja-JP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gi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Large confetti"/>
          <p:cNvSpPr>
            <a:spLocks noChangeArrowheads="1"/>
          </p:cNvSpPr>
          <p:nvPr/>
        </p:nvSpPr>
        <p:spPr bwMode="ltGray">
          <a:xfrm>
            <a:off x="484188" y="1549400"/>
            <a:ext cx="8158162" cy="1689100"/>
          </a:xfrm>
          <a:prstGeom prst="rect">
            <a:avLst/>
          </a:prstGeom>
          <a:pattFill prst="lgConfetti">
            <a:fgClr>
              <a:schemeClr val="accent2">
                <a:alpha val="50195"/>
              </a:schemeClr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8623300" y="124618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10" name="Rectangle 8" descr="Large confetti"/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210953" name="Rectangle 9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  <a:endParaRPr lang="en-US"/>
          </a:p>
        </p:txBody>
      </p:sp>
      <p:sp>
        <p:nvSpPr>
          <p:cNvPr id="21095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サブタイトルの書式設定</a:t>
            </a: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4658F83-83BA-6C4E-81D6-B3B6AAEC297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2509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99247-6EE5-2F4C-BABE-42606FB668C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40220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21488" y="284163"/>
            <a:ext cx="2044700" cy="5811837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284163"/>
            <a:ext cx="5983288" cy="5811837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B1C37-8223-FB45-8670-8D93C8FD325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13665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07950"/>
            <a:ext cx="9101138" cy="6750050"/>
            <a:chOff x="0" y="68"/>
            <a:chExt cx="5733" cy="425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68"/>
              <a:ext cx="6556" cy="4088"/>
              <a:chOff x="0" y="68"/>
              <a:chExt cx="6556" cy="4088"/>
            </a:xfrm>
          </p:grpSpPr>
          <p:grpSp>
            <p:nvGrpSpPr>
              <p:cNvPr id="37" name="Group 4"/>
              <p:cNvGrpSpPr>
                <a:grpSpLocks/>
              </p:cNvGrpSpPr>
              <p:nvPr userDrawn="1"/>
            </p:nvGrpSpPr>
            <p:grpSpPr bwMode="auto">
              <a:xfrm>
                <a:off x="0" y="144"/>
                <a:ext cx="6556" cy="4012"/>
                <a:chOff x="0" y="144"/>
                <a:chExt cx="6556" cy="4012"/>
              </a:xfrm>
            </p:grpSpPr>
            <p:sp>
              <p:nvSpPr>
                <p:cNvPr id="50" name="Line 5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95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1" name="Line 6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896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2" name="Line 7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141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3" name="Line 8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1918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4" name="Line 9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2438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5" name="Line 10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2939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6" name="Line 11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460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7" name="Line 12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961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grpSp>
              <p:nvGrpSpPr>
                <p:cNvPr id="58" name="Group 13"/>
                <p:cNvGrpSpPr>
                  <a:grpSpLocks/>
                </p:cNvGrpSpPr>
                <p:nvPr userDrawn="1"/>
              </p:nvGrpSpPr>
              <p:grpSpPr bwMode="auto">
                <a:xfrm>
                  <a:off x="483" y="144"/>
                  <a:ext cx="1801" cy="4012"/>
                  <a:chOff x="483" y="144"/>
                  <a:chExt cx="1801" cy="4012"/>
                </a:xfrm>
              </p:grpSpPr>
              <p:grpSp>
                <p:nvGrpSpPr>
                  <p:cNvPr id="207" name="Group 14"/>
                  <p:cNvGrpSpPr>
                    <a:grpSpLocks/>
                  </p:cNvGrpSpPr>
                  <p:nvPr userDrawn="1"/>
                </p:nvGrpSpPr>
                <p:grpSpPr bwMode="auto">
                  <a:xfrm>
                    <a:off x="483" y="144"/>
                    <a:ext cx="975" cy="947"/>
                    <a:chOff x="483" y="144"/>
                    <a:chExt cx="975" cy="947"/>
                  </a:xfrm>
                </p:grpSpPr>
                <p:sp>
                  <p:nvSpPr>
                    <p:cNvPr id="235" name="Line 1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83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6" name="Line 1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984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7" name="Line 1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984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8" name="Line 1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83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9" name="Line 1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34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40" name="Line 2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263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41" name="Line 2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263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42" name="Line 2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34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208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604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227" name="Line 2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8" name="Line 2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9" name="Line 2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0" name="Line 2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1" name="Line 2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2" name="Line 2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3" name="Line 3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4" name="Line 3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209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604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219" name="Line 3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0" name="Line 3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1" name="Line 3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2" name="Line 3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3" name="Line 3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4" name="Line 3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5" name="Line 3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6" name="Line 4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210" name="Group 41"/>
                  <p:cNvGrpSpPr>
                    <a:grpSpLocks/>
                  </p:cNvGrpSpPr>
                  <p:nvPr/>
                </p:nvGrpSpPr>
                <p:grpSpPr bwMode="auto">
                  <a:xfrm>
                    <a:off x="604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211" name="Line 4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" name="Line 4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3" name="Line 4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4" name="Line 4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5" name="Line 4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6" name="Line 4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7" name="Line 4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8" name="Line 4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</p:grpSp>
            <p:grpSp>
              <p:nvGrpSpPr>
                <p:cNvPr id="59" name="Group 50"/>
                <p:cNvGrpSpPr>
                  <a:grpSpLocks/>
                </p:cNvGrpSpPr>
                <p:nvPr userDrawn="1"/>
              </p:nvGrpSpPr>
              <p:grpSpPr bwMode="auto">
                <a:xfrm>
                  <a:off x="1551" y="144"/>
                  <a:ext cx="1801" cy="4012"/>
                  <a:chOff x="1551" y="144"/>
                  <a:chExt cx="1801" cy="4012"/>
                </a:xfrm>
              </p:grpSpPr>
              <p:grpSp>
                <p:nvGrpSpPr>
                  <p:cNvPr id="171" name="Group 51"/>
                  <p:cNvGrpSpPr>
                    <a:grpSpLocks/>
                  </p:cNvGrpSpPr>
                  <p:nvPr userDrawn="1"/>
                </p:nvGrpSpPr>
                <p:grpSpPr bwMode="auto">
                  <a:xfrm>
                    <a:off x="1551" y="144"/>
                    <a:ext cx="975" cy="947"/>
                    <a:chOff x="1551" y="144"/>
                    <a:chExt cx="975" cy="947"/>
                  </a:xfrm>
                </p:grpSpPr>
                <p:sp>
                  <p:nvSpPr>
                    <p:cNvPr id="199" name="Line 5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551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0" name="Line 5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052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1" name="Line 5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052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2" name="Line 5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551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3" name="Line 5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802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4" name="Line 5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331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5" name="Line 5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331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6" name="Line 5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802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72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672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91" name="Line 6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2" name="Line 6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3" name="Line 6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4" name="Line 6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5" name="Line 6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6" name="Line 6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7" name="Line 6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8" name="Line 6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73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672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83" name="Line 7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4" name="Line 7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5" name="Line 7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6" name="Line 7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7" name="Line 7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8" name="Line 7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9" name="Line 7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0" name="Line 7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74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1672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75" name="Line 7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6" name="Line 8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7" name="Line 8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8" name="Line 8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9" name="Line 8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0" name="Line 8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1" name="Line 8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2" name="Line 8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</p:grpSp>
            <p:grpSp>
              <p:nvGrpSpPr>
                <p:cNvPr id="60" name="Group 87"/>
                <p:cNvGrpSpPr>
                  <a:grpSpLocks/>
                </p:cNvGrpSpPr>
                <p:nvPr userDrawn="1"/>
              </p:nvGrpSpPr>
              <p:grpSpPr bwMode="auto">
                <a:xfrm>
                  <a:off x="2619" y="144"/>
                  <a:ext cx="1801" cy="4012"/>
                  <a:chOff x="2619" y="144"/>
                  <a:chExt cx="1801" cy="4012"/>
                </a:xfrm>
              </p:grpSpPr>
              <p:grpSp>
                <p:nvGrpSpPr>
                  <p:cNvPr id="135" name="Group 88"/>
                  <p:cNvGrpSpPr>
                    <a:grpSpLocks/>
                  </p:cNvGrpSpPr>
                  <p:nvPr userDrawn="1"/>
                </p:nvGrpSpPr>
                <p:grpSpPr bwMode="auto">
                  <a:xfrm>
                    <a:off x="2619" y="144"/>
                    <a:ext cx="975" cy="947"/>
                    <a:chOff x="2619" y="144"/>
                    <a:chExt cx="975" cy="947"/>
                  </a:xfrm>
                </p:grpSpPr>
                <p:sp>
                  <p:nvSpPr>
                    <p:cNvPr id="163" name="Line 8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619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4" name="Line 9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120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5" name="Line 9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120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6" name="Line 9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619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7" name="Line 9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870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8" name="Line 9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399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9" name="Line 9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399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0" name="Line 9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870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36" name="Group 97"/>
                  <p:cNvGrpSpPr>
                    <a:grpSpLocks/>
                  </p:cNvGrpSpPr>
                  <p:nvPr/>
                </p:nvGrpSpPr>
                <p:grpSpPr bwMode="auto">
                  <a:xfrm>
                    <a:off x="2740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55" name="Line 9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6" name="Line 9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7" name="Line 10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8" name="Line 10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9" name="Line 10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0" name="Line 10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1" name="Line 10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2" name="Line 10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37" name="Group 106"/>
                  <p:cNvGrpSpPr>
                    <a:grpSpLocks/>
                  </p:cNvGrpSpPr>
                  <p:nvPr/>
                </p:nvGrpSpPr>
                <p:grpSpPr bwMode="auto">
                  <a:xfrm>
                    <a:off x="2740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47" name="Line 10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8" name="Line 10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9" name="Line 10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0" name="Line 11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1" name="Line 11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2" name="Line 11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3" name="Line 11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4" name="Line 11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38" name="Group 115"/>
                  <p:cNvGrpSpPr>
                    <a:grpSpLocks/>
                  </p:cNvGrpSpPr>
                  <p:nvPr/>
                </p:nvGrpSpPr>
                <p:grpSpPr bwMode="auto">
                  <a:xfrm>
                    <a:off x="2740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39" name="Line 11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0" name="Line 11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1" name="Line 11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2" name="Line 11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3" name="Line 12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4" name="Line 12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5" name="Line 12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6" name="Line 12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</p:grpSp>
            <p:grpSp>
              <p:nvGrpSpPr>
                <p:cNvPr id="61" name="Group 124"/>
                <p:cNvGrpSpPr>
                  <a:grpSpLocks/>
                </p:cNvGrpSpPr>
                <p:nvPr userDrawn="1"/>
              </p:nvGrpSpPr>
              <p:grpSpPr bwMode="auto">
                <a:xfrm>
                  <a:off x="3687" y="144"/>
                  <a:ext cx="1801" cy="4012"/>
                  <a:chOff x="3687" y="144"/>
                  <a:chExt cx="1801" cy="4012"/>
                </a:xfrm>
              </p:grpSpPr>
              <p:grpSp>
                <p:nvGrpSpPr>
                  <p:cNvPr id="99" name="Group 125"/>
                  <p:cNvGrpSpPr>
                    <a:grpSpLocks/>
                  </p:cNvGrpSpPr>
                  <p:nvPr userDrawn="1"/>
                </p:nvGrpSpPr>
                <p:grpSpPr bwMode="auto">
                  <a:xfrm>
                    <a:off x="3687" y="144"/>
                    <a:ext cx="975" cy="947"/>
                    <a:chOff x="3687" y="144"/>
                    <a:chExt cx="975" cy="947"/>
                  </a:xfrm>
                </p:grpSpPr>
                <p:sp>
                  <p:nvSpPr>
                    <p:cNvPr id="127" name="Line 12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687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8" name="Line 12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188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9" name="Line 12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188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0" name="Line 12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687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1" name="Line 13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938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2" name="Line 13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4467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3" name="Line 13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4467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4" name="Line 13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938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00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3808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19" name="Line 13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0" name="Line 13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1" name="Line 13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2" name="Line 13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3" name="Line 13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4" name="Line 14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5" name="Line 14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6" name="Line 14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01" name="Group 143"/>
                  <p:cNvGrpSpPr>
                    <a:grpSpLocks/>
                  </p:cNvGrpSpPr>
                  <p:nvPr/>
                </p:nvGrpSpPr>
                <p:grpSpPr bwMode="auto">
                  <a:xfrm>
                    <a:off x="3808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11" name="Line 14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2" name="Line 14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3" name="Line 14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4" name="Line 14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5" name="Line 14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6" name="Line 14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7" name="Line 15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8" name="Line 15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02" name="Group 152"/>
                  <p:cNvGrpSpPr>
                    <a:grpSpLocks/>
                  </p:cNvGrpSpPr>
                  <p:nvPr/>
                </p:nvGrpSpPr>
                <p:grpSpPr bwMode="auto">
                  <a:xfrm>
                    <a:off x="3808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03" name="Line 15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4" name="Line 15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5" name="Line 15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6" name="Line 15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7" name="Line 15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8" name="Line 15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9" name="Line 15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0" name="Line 16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</p:grpSp>
            <p:grpSp>
              <p:nvGrpSpPr>
                <p:cNvPr id="62" name="Group 161"/>
                <p:cNvGrpSpPr>
                  <a:grpSpLocks/>
                </p:cNvGrpSpPr>
                <p:nvPr userDrawn="1"/>
              </p:nvGrpSpPr>
              <p:grpSpPr bwMode="auto">
                <a:xfrm>
                  <a:off x="4755" y="144"/>
                  <a:ext cx="1801" cy="4012"/>
                  <a:chOff x="4755" y="144"/>
                  <a:chExt cx="1801" cy="4012"/>
                </a:xfrm>
              </p:grpSpPr>
              <p:grpSp>
                <p:nvGrpSpPr>
                  <p:cNvPr id="63" name="Group 162"/>
                  <p:cNvGrpSpPr>
                    <a:grpSpLocks/>
                  </p:cNvGrpSpPr>
                  <p:nvPr userDrawn="1"/>
                </p:nvGrpSpPr>
                <p:grpSpPr bwMode="auto">
                  <a:xfrm>
                    <a:off x="4755" y="144"/>
                    <a:ext cx="975" cy="947"/>
                    <a:chOff x="4755" y="144"/>
                    <a:chExt cx="975" cy="947"/>
                  </a:xfrm>
                </p:grpSpPr>
                <p:sp>
                  <p:nvSpPr>
                    <p:cNvPr id="91" name="Line 16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755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2" name="Line 16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5256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3" name="Line 16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5256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4" name="Line 16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755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5" name="Line 16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006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6" name="Line 16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535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7" name="Line 16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535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8" name="Line 17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006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64" name="Group 171"/>
                  <p:cNvGrpSpPr>
                    <a:grpSpLocks/>
                  </p:cNvGrpSpPr>
                  <p:nvPr/>
                </p:nvGrpSpPr>
                <p:grpSpPr bwMode="auto">
                  <a:xfrm>
                    <a:off x="4876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83" name="Line 17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4" name="Line 17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5" name="Line 17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6" name="Line 17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7" name="Line 17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8" name="Line 17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9" name="Line 17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0" name="Line 17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65" name="Group 180"/>
                  <p:cNvGrpSpPr>
                    <a:grpSpLocks/>
                  </p:cNvGrpSpPr>
                  <p:nvPr/>
                </p:nvGrpSpPr>
                <p:grpSpPr bwMode="auto">
                  <a:xfrm>
                    <a:off x="4876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75" name="Line 18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6" name="Line 18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7" name="Line 18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8" name="Line 18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9" name="Line 18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0" name="Line 18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1" name="Line 18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2" name="Line 18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66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4876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67" name="Line 19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68" name="Line 19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69" name="Line 19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0" name="Line 19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1" name="Line 19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2" name="Line 19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3" name="Line 19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4" name="Line 19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</p:grpSp>
          </p:grpSp>
          <p:grpSp>
            <p:nvGrpSpPr>
              <p:cNvPr id="38" name="Group 198"/>
              <p:cNvGrpSpPr>
                <a:grpSpLocks/>
              </p:cNvGrpSpPr>
              <p:nvPr userDrawn="1"/>
            </p:nvGrpSpPr>
            <p:grpSpPr bwMode="auto">
              <a:xfrm>
                <a:off x="3" y="68"/>
                <a:ext cx="5730" cy="0"/>
                <a:chOff x="3" y="68"/>
                <a:chExt cx="5730" cy="0"/>
              </a:xfrm>
            </p:grpSpPr>
            <p:sp>
              <p:nvSpPr>
                <p:cNvPr id="39" name="Line 199"/>
                <p:cNvSpPr>
                  <a:spLocks noChangeShapeType="1"/>
                </p:cNvSpPr>
                <p:nvPr/>
              </p:nvSpPr>
              <p:spPr bwMode="hidden">
                <a:xfrm rot="-5400000">
                  <a:off x="198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0" name="Line 200"/>
                <p:cNvSpPr>
                  <a:spLocks noChangeShapeType="1"/>
                </p:cNvSpPr>
                <p:nvPr/>
              </p:nvSpPr>
              <p:spPr bwMode="hidden">
                <a:xfrm rot="-5400000">
                  <a:off x="737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1" name="Line 201"/>
                <p:cNvSpPr>
                  <a:spLocks noChangeShapeType="1"/>
                </p:cNvSpPr>
                <p:nvPr/>
              </p:nvSpPr>
              <p:spPr bwMode="hidden">
                <a:xfrm rot="-5400000">
                  <a:off x="1266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2" name="Line 202"/>
                <p:cNvSpPr>
                  <a:spLocks noChangeShapeType="1"/>
                </p:cNvSpPr>
                <p:nvPr/>
              </p:nvSpPr>
              <p:spPr bwMode="hidden">
                <a:xfrm rot="-5400000">
                  <a:off x="1805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3" name="Line 203"/>
                <p:cNvSpPr>
                  <a:spLocks noChangeShapeType="1"/>
                </p:cNvSpPr>
                <p:nvPr/>
              </p:nvSpPr>
              <p:spPr bwMode="hidden">
                <a:xfrm rot="-5400000">
                  <a:off x="2334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4" name="Line 204"/>
                <p:cNvSpPr>
                  <a:spLocks noChangeShapeType="1"/>
                </p:cNvSpPr>
                <p:nvPr/>
              </p:nvSpPr>
              <p:spPr bwMode="hidden">
                <a:xfrm rot="-5400000">
                  <a:off x="2873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5" name="Line 205"/>
                <p:cNvSpPr>
                  <a:spLocks noChangeShapeType="1"/>
                </p:cNvSpPr>
                <p:nvPr/>
              </p:nvSpPr>
              <p:spPr bwMode="hidden">
                <a:xfrm rot="-5400000">
                  <a:off x="3402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6" name="Line 206"/>
                <p:cNvSpPr>
                  <a:spLocks noChangeShapeType="1"/>
                </p:cNvSpPr>
                <p:nvPr/>
              </p:nvSpPr>
              <p:spPr bwMode="hidden">
                <a:xfrm rot="-5400000">
                  <a:off x="3941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7" name="Line 207"/>
                <p:cNvSpPr>
                  <a:spLocks noChangeShapeType="1"/>
                </p:cNvSpPr>
                <p:nvPr/>
              </p:nvSpPr>
              <p:spPr bwMode="hidden">
                <a:xfrm rot="-5400000">
                  <a:off x="4470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8" name="Line 208"/>
                <p:cNvSpPr>
                  <a:spLocks noChangeShapeType="1"/>
                </p:cNvSpPr>
                <p:nvPr/>
              </p:nvSpPr>
              <p:spPr bwMode="hidden">
                <a:xfrm rot="-5400000">
                  <a:off x="5009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9" name="Line 209"/>
                <p:cNvSpPr>
                  <a:spLocks noChangeShapeType="1"/>
                </p:cNvSpPr>
                <p:nvPr/>
              </p:nvSpPr>
              <p:spPr bwMode="hidden">
                <a:xfrm rot="-5400000">
                  <a:off x="5538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6" name="Group 210"/>
            <p:cNvGrpSpPr>
              <a:grpSpLocks/>
            </p:cNvGrpSpPr>
            <p:nvPr/>
          </p:nvGrpSpPr>
          <p:grpSpPr bwMode="auto">
            <a:xfrm>
              <a:off x="336" y="1200"/>
              <a:ext cx="5088" cy="1056"/>
              <a:chOff x="336" y="1200"/>
              <a:chExt cx="5088" cy="1056"/>
            </a:xfrm>
          </p:grpSpPr>
          <p:sp>
            <p:nvSpPr>
              <p:cNvPr id="32" name="Rectangle 211"/>
              <p:cNvSpPr>
                <a:spLocks noChangeArrowheads="1"/>
              </p:cNvSpPr>
              <p:nvPr/>
            </p:nvSpPr>
            <p:spPr bwMode="auto">
              <a:xfrm>
                <a:off x="2880" y="1200"/>
                <a:ext cx="2544" cy="52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3" name="Rectangle 212"/>
              <p:cNvSpPr>
                <a:spLocks noChangeArrowheads="1"/>
              </p:cNvSpPr>
              <p:nvPr/>
            </p:nvSpPr>
            <p:spPr bwMode="auto">
              <a:xfrm>
                <a:off x="2880" y="1728"/>
                <a:ext cx="2544" cy="52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4" name="Rectangle 213"/>
              <p:cNvSpPr>
                <a:spLocks noChangeArrowheads="1"/>
              </p:cNvSpPr>
              <p:nvPr/>
            </p:nvSpPr>
            <p:spPr bwMode="auto">
              <a:xfrm>
                <a:off x="336" y="1728"/>
                <a:ext cx="2544" cy="528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5" name="Rectangle 214"/>
              <p:cNvSpPr>
                <a:spLocks noChangeArrowheads="1"/>
              </p:cNvSpPr>
              <p:nvPr/>
            </p:nvSpPr>
            <p:spPr bwMode="auto">
              <a:xfrm>
                <a:off x="336" y="1200"/>
                <a:ext cx="2544" cy="52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6" name="Rectangle 215"/>
              <p:cNvSpPr>
                <a:spLocks noChangeArrowheads="1"/>
              </p:cNvSpPr>
              <p:nvPr/>
            </p:nvSpPr>
            <p:spPr bwMode="white">
              <a:xfrm>
                <a:off x="432" y="1296"/>
                <a:ext cx="4896" cy="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7" name="Group 216"/>
            <p:cNvGrpSpPr>
              <a:grpSpLocks/>
            </p:cNvGrpSpPr>
            <p:nvPr/>
          </p:nvGrpSpPr>
          <p:grpSpPr bwMode="auto">
            <a:xfrm>
              <a:off x="192" y="4273"/>
              <a:ext cx="5328" cy="47"/>
              <a:chOff x="192" y="3840"/>
              <a:chExt cx="5328" cy="47"/>
            </a:xfrm>
          </p:grpSpPr>
          <p:grpSp>
            <p:nvGrpSpPr>
              <p:cNvPr id="8" name="Group 217"/>
              <p:cNvGrpSpPr>
                <a:grpSpLocks/>
              </p:cNvGrpSpPr>
              <p:nvPr userDrawn="1"/>
            </p:nvGrpSpPr>
            <p:grpSpPr bwMode="auto">
              <a:xfrm>
                <a:off x="192" y="3840"/>
                <a:ext cx="624" cy="47"/>
                <a:chOff x="624" y="3706"/>
                <a:chExt cx="1056" cy="106"/>
              </a:xfrm>
            </p:grpSpPr>
            <p:sp>
              <p:nvSpPr>
                <p:cNvPr id="30" name="Rectangle 218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31" name="Rectangle 219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9" name="Group 220"/>
              <p:cNvGrpSpPr>
                <a:grpSpLocks/>
              </p:cNvGrpSpPr>
              <p:nvPr userDrawn="1"/>
            </p:nvGrpSpPr>
            <p:grpSpPr bwMode="auto">
              <a:xfrm>
                <a:off x="864" y="3840"/>
                <a:ext cx="624" cy="47"/>
                <a:chOff x="624" y="3600"/>
                <a:chExt cx="1056" cy="106"/>
              </a:xfrm>
            </p:grpSpPr>
            <p:sp>
              <p:nvSpPr>
                <p:cNvPr id="28" name="Rectangle 221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9" name="Rectangle 222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0" name="Group 223"/>
              <p:cNvGrpSpPr>
                <a:grpSpLocks/>
              </p:cNvGrpSpPr>
              <p:nvPr userDrawn="1"/>
            </p:nvGrpSpPr>
            <p:grpSpPr bwMode="auto">
              <a:xfrm>
                <a:off x="1536" y="3840"/>
                <a:ext cx="624" cy="47"/>
                <a:chOff x="624" y="3706"/>
                <a:chExt cx="1056" cy="106"/>
              </a:xfrm>
            </p:grpSpPr>
            <p:sp>
              <p:nvSpPr>
                <p:cNvPr id="26" name="Rectangle 224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7" name="Rectangle 225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1" name="Group 226"/>
              <p:cNvGrpSpPr>
                <a:grpSpLocks/>
              </p:cNvGrpSpPr>
              <p:nvPr userDrawn="1"/>
            </p:nvGrpSpPr>
            <p:grpSpPr bwMode="auto">
              <a:xfrm>
                <a:off x="2208" y="3840"/>
                <a:ext cx="624" cy="47"/>
                <a:chOff x="624" y="3600"/>
                <a:chExt cx="1056" cy="106"/>
              </a:xfrm>
            </p:grpSpPr>
            <p:sp>
              <p:nvSpPr>
                <p:cNvPr id="24" name="Rectangle 227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" name="Rectangle 228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2" name="Group 229"/>
              <p:cNvGrpSpPr>
                <a:grpSpLocks/>
              </p:cNvGrpSpPr>
              <p:nvPr userDrawn="1"/>
            </p:nvGrpSpPr>
            <p:grpSpPr bwMode="auto">
              <a:xfrm>
                <a:off x="2880" y="3840"/>
                <a:ext cx="624" cy="47"/>
                <a:chOff x="624" y="3706"/>
                <a:chExt cx="1056" cy="106"/>
              </a:xfrm>
            </p:grpSpPr>
            <p:sp>
              <p:nvSpPr>
                <p:cNvPr id="22" name="Rectangle 230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" name="Rectangle 231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3" name="Group 232"/>
              <p:cNvGrpSpPr>
                <a:grpSpLocks/>
              </p:cNvGrpSpPr>
              <p:nvPr userDrawn="1"/>
            </p:nvGrpSpPr>
            <p:grpSpPr bwMode="auto">
              <a:xfrm>
                <a:off x="3552" y="3840"/>
                <a:ext cx="624" cy="47"/>
                <a:chOff x="624" y="3600"/>
                <a:chExt cx="1056" cy="106"/>
              </a:xfrm>
            </p:grpSpPr>
            <p:sp>
              <p:nvSpPr>
                <p:cNvPr id="20" name="Rectangle 233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1" name="Rectangle 234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4" name="Group 235"/>
              <p:cNvGrpSpPr>
                <a:grpSpLocks/>
              </p:cNvGrpSpPr>
              <p:nvPr userDrawn="1"/>
            </p:nvGrpSpPr>
            <p:grpSpPr bwMode="auto">
              <a:xfrm>
                <a:off x="4224" y="3840"/>
                <a:ext cx="624" cy="47"/>
                <a:chOff x="624" y="3706"/>
                <a:chExt cx="1056" cy="106"/>
              </a:xfrm>
            </p:grpSpPr>
            <p:sp>
              <p:nvSpPr>
                <p:cNvPr id="18" name="Rectangle 236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9" name="Rectangle 237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5" name="Group 238"/>
              <p:cNvGrpSpPr>
                <a:grpSpLocks/>
              </p:cNvGrpSpPr>
              <p:nvPr userDrawn="1"/>
            </p:nvGrpSpPr>
            <p:grpSpPr bwMode="auto">
              <a:xfrm>
                <a:off x="4896" y="3840"/>
                <a:ext cx="624" cy="47"/>
                <a:chOff x="624" y="3600"/>
                <a:chExt cx="1056" cy="106"/>
              </a:xfrm>
            </p:grpSpPr>
            <p:sp>
              <p:nvSpPr>
                <p:cNvPr id="16" name="Rectangle 239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" name="Rectangle 240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</p:grpSp>
      <p:pic>
        <p:nvPicPr>
          <p:cNvPr id="243" name="Picture 246" descr="C:\WINNT\Profiles\rebeccal\Desktop\posbul1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3403600"/>
            <a:ext cx="2460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385" name="Rectangle 241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262386" name="Rectangle 24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サブタイトルの書式設定</a:t>
            </a:r>
          </a:p>
        </p:txBody>
      </p:sp>
      <p:sp>
        <p:nvSpPr>
          <p:cNvPr id="244" name="Rectangle 24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5" name="Rectangle 24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6" name="Rectangle 24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2FB84-5ABE-E64B-AB25-9E66561D20B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8588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15130-F780-AC49-BDE5-C38F3F49D0C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93475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D1AAF-D5B9-9E4E-A2D3-730736F1C72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37429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D76B5-F96B-6D47-8AAF-3BF2BD3884F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59232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BB444-964C-5B4B-ACD0-7263A392AD6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9639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6F387-7112-904E-85A5-E8FE08480E3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33808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495C5-FBA7-4544-B844-F5C9EC9F9E2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28153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E4A69-052E-5647-9608-57E645FF086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6486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F1D3D-CBA4-1845-B5C3-80A217DE43A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17306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A71C4-0CD8-3240-A99E-6EA6A5E83A4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92992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54799-FDC5-ED40-91AE-13A9F24230C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45415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326F4-42CB-9640-8F3E-0955B2B5B67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9852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580DA-ECFE-A64E-9C12-C31FBB2EA23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2679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4DF3C-24BD-2748-A4F8-DDBF2575A11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05694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1441D-17D5-1741-B4B2-1F22DB870D6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69338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D0520-8BFD-8943-9DC0-E7DEF379A1E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99693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D8F57-6A5C-6F44-97C3-5183B8F1006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46329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3F2C9-0230-5748-94C7-3A14E76B3CF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14586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B98CF-02E0-C841-A238-0D590606446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7018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284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  <a:endParaRPr lang="en-US" altLang="ja-JP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imes New Roman" pitchFamily="-109" charset="0"/>
                <a:ea typeface="Osaka" pitchFamily="-109" charset="-128"/>
                <a:cs typeface="Osaka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imes New Roman" pitchFamily="-109" charset="0"/>
                <a:ea typeface="Osaka" pitchFamily="-109" charset="-128"/>
                <a:cs typeface="Osaka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13319" name="Rectangle 7" descr="Large confetti"/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209929" name="Rectangle 9" descr="Large confetti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6900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chemeClr val="bg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B47EE21C-36CC-C443-9B10-76099DBA8D1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51" r:id="rId1"/>
    <p:sldLayoutId id="2147488231" r:id="rId2"/>
    <p:sldLayoutId id="2147488232" r:id="rId3"/>
    <p:sldLayoutId id="2147488233" r:id="rId4"/>
    <p:sldLayoutId id="2147488234" r:id="rId5"/>
    <p:sldLayoutId id="2147488235" r:id="rId6"/>
    <p:sldLayoutId id="2147488236" r:id="rId7"/>
    <p:sldLayoutId id="2147488237" r:id="rId8"/>
    <p:sldLayoutId id="2147488238" r:id="rId9"/>
    <p:sldLayoutId id="2147488239" r:id="rId10"/>
    <p:sldLayoutId id="214748824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85000"/>
        <a:buBlip>
          <a:blip r:embed="rId14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Font typeface="Wingdings" charset="0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Font typeface="Wingdings" charset="0"/>
        <a:buChar char="n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215900" y="76200"/>
            <a:ext cx="8686800" cy="6781800"/>
            <a:chOff x="136" y="48"/>
            <a:chExt cx="5472" cy="4272"/>
          </a:xfrm>
        </p:grpSpPr>
        <p:grpSp>
          <p:nvGrpSpPr>
            <p:cNvPr id="25608" name="Group 3"/>
            <p:cNvGrpSpPr>
              <a:grpSpLocks/>
            </p:cNvGrpSpPr>
            <p:nvPr userDrawn="1"/>
          </p:nvGrpSpPr>
          <p:grpSpPr bwMode="auto">
            <a:xfrm>
              <a:off x="136" y="48"/>
              <a:ext cx="5472" cy="212"/>
              <a:chOff x="136" y="48"/>
              <a:chExt cx="5472" cy="212"/>
            </a:xfrm>
          </p:grpSpPr>
          <p:grpSp>
            <p:nvGrpSpPr>
              <p:cNvPr id="25634" name="Group 4"/>
              <p:cNvGrpSpPr>
                <a:grpSpLocks/>
              </p:cNvGrpSpPr>
              <p:nvPr/>
            </p:nvGrpSpPr>
            <p:grpSpPr bwMode="auto">
              <a:xfrm>
                <a:off x="136" y="48"/>
                <a:ext cx="1056" cy="212"/>
                <a:chOff x="2544" y="2160"/>
                <a:chExt cx="1920" cy="384"/>
              </a:xfrm>
            </p:grpSpPr>
            <p:sp>
              <p:nvSpPr>
                <p:cNvPr id="25659" name="Rectangle 5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60" name="Rectangle 6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61" name="Rectangle 7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62" name="Rectangle 8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63" name="Rectangle 9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35" name="Group 10"/>
              <p:cNvGrpSpPr>
                <a:grpSpLocks/>
              </p:cNvGrpSpPr>
              <p:nvPr/>
            </p:nvGrpSpPr>
            <p:grpSpPr bwMode="auto">
              <a:xfrm>
                <a:off x="1240" y="48"/>
                <a:ext cx="1056" cy="212"/>
                <a:chOff x="2544" y="2160"/>
                <a:chExt cx="1920" cy="384"/>
              </a:xfrm>
            </p:grpSpPr>
            <p:sp>
              <p:nvSpPr>
                <p:cNvPr id="25654" name="Rectangle 11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5" name="Rectangle 12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6" name="Rectangle 13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7" name="Rectangle 14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8" name="Rectangle 15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36" name="Group 16"/>
              <p:cNvGrpSpPr>
                <a:grpSpLocks/>
              </p:cNvGrpSpPr>
              <p:nvPr/>
            </p:nvGrpSpPr>
            <p:grpSpPr bwMode="auto">
              <a:xfrm>
                <a:off x="2344" y="48"/>
                <a:ext cx="1056" cy="212"/>
                <a:chOff x="2544" y="2160"/>
                <a:chExt cx="1920" cy="384"/>
              </a:xfrm>
            </p:grpSpPr>
            <p:sp>
              <p:nvSpPr>
                <p:cNvPr id="25649" name="Rectangle 17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0" name="Rectangle 18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1" name="Rectangle 19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2" name="Rectangle 20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3" name="Rectangle 21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37" name="Group 22"/>
              <p:cNvGrpSpPr>
                <a:grpSpLocks/>
              </p:cNvGrpSpPr>
              <p:nvPr/>
            </p:nvGrpSpPr>
            <p:grpSpPr bwMode="auto">
              <a:xfrm>
                <a:off x="3448" y="48"/>
                <a:ext cx="1056" cy="212"/>
                <a:chOff x="2544" y="2160"/>
                <a:chExt cx="1920" cy="384"/>
              </a:xfrm>
            </p:grpSpPr>
            <p:sp>
              <p:nvSpPr>
                <p:cNvPr id="25644" name="Rectangle 23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5" name="Rectangle 24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6" name="Rectangle 25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7" name="Rectangle 26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8" name="Rectangle 27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38" name="Group 28"/>
              <p:cNvGrpSpPr>
                <a:grpSpLocks/>
              </p:cNvGrpSpPr>
              <p:nvPr/>
            </p:nvGrpSpPr>
            <p:grpSpPr bwMode="auto">
              <a:xfrm>
                <a:off x="4552" y="48"/>
                <a:ext cx="1056" cy="212"/>
                <a:chOff x="2544" y="2160"/>
                <a:chExt cx="1920" cy="384"/>
              </a:xfrm>
            </p:grpSpPr>
            <p:sp>
              <p:nvSpPr>
                <p:cNvPr id="25639" name="Rectangle 29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0" name="Rectangle 30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1" name="Rectangle 31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2" name="Rectangle 32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3" name="Rectangle 33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25609" name="Group 34"/>
            <p:cNvGrpSpPr>
              <a:grpSpLocks/>
            </p:cNvGrpSpPr>
            <p:nvPr userDrawn="1"/>
          </p:nvGrpSpPr>
          <p:grpSpPr bwMode="auto">
            <a:xfrm>
              <a:off x="192" y="4273"/>
              <a:ext cx="5328" cy="47"/>
              <a:chOff x="192" y="3840"/>
              <a:chExt cx="5328" cy="47"/>
            </a:xfrm>
          </p:grpSpPr>
          <p:grpSp>
            <p:nvGrpSpPr>
              <p:cNvPr id="25610" name="Group 35"/>
              <p:cNvGrpSpPr>
                <a:grpSpLocks/>
              </p:cNvGrpSpPr>
              <p:nvPr userDrawn="1"/>
            </p:nvGrpSpPr>
            <p:grpSpPr bwMode="auto">
              <a:xfrm>
                <a:off x="192" y="3840"/>
                <a:ext cx="624" cy="47"/>
                <a:chOff x="624" y="3706"/>
                <a:chExt cx="1056" cy="106"/>
              </a:xfrm>
            </p:grpSpPr>
            <p:sp>
              <p:nvSpPr>
                <p:cNvPr id="25632" name="Rectangle 36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33" name="Rectangle 37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11" name="Group 38"/>
              <p:cNvGrpSpPr>
                <a:grpSpLocks/>
              </p:cNvGrpSpPr>
              <p:nvPr userDrawn="1"/>
            </p:nvGrpSpPr>
            <p:grpSpPr bwMode="auto">
              <a:xfrm>
                <a:off x="864" y="3840"/>
                <a:ext cx="624" cy="47"/>
                <a:chOff x="624" y="3600"/>
                <a:chExt cx="1056" cy="106"/>
              </a:xfrm>
            </p:grpSpPr>
            <p:sp>
              <p:nvSpPr>
                <p:cNvPr id="25630" name="Rectangle 39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31" name="Rectangle 40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12" name="Group 41"/>
              <p:cNvGrpSpPr>
                <a:grpSpLocks/>
              </p:cNvGrpSpPr>
              <p:nvPr userDrawn="1"/>
            </p:nvGrpSpPr>
            <p:grpSpPr bwMode="auto">
              <a:xfrm>
                <a:off x="1536" y="3840"/>
                <a:ext cx="624" cy="47"/>
                <a:chOff x="624" y="3706"/>
                <a:chExt cx="1056" cy="106"/>
              </a:xfrm>
            </p:grpSpPr>
            <p:sp>
              <p:nvSpPr>
                <p:cNvPr id="25628" name="Rectangle 42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29" name="Rectangle 43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13" name="Group 44"/>
              <p:cNvGrpSpPr>
                <a:grpSpLocks/>
              </p:cNvGrpSpPr>
              <p:nvPr userDrawn="1"/>
            </p:nvGrpSpPr>
            <p:grpSpPr bwMode="auto">
              <a:xfrm>
                <a:off x="2208" y="3840"/>
                <a:ext cx="624" cy="47"/>
                <a:chOff x="624" y="3600"/>
                <a:chExt cx="1056" cy="106"/>
              </a:xfrm>
            </p:grpSpPr>
            <p:sp>
              <p:nvSpPr>
                <p:cNvPr id="25626" name="Rectangle 45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27" name="Rectangle 46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14" name="Group 47"/>
              <p:cNvGrpSpPr>
                <a:grpSpLocks/>
              </p:cNvGrpSpPr>
              <p:nvPr userDrawn="1"/>
            </p:nvGrpSpPr>
            <p:grpSpPr bwMode="auto">
              <a:xfrm>
                <a:off x="2880" y="3840"/>
                <a:ext cx="624" cy="47"/>
                <a:chOff x="624" y="3706"/>
                <a:chExt cx="1056" cy="106"/>
              </a:xfrm>
            </p:grpSpPr>
            <p:sp>
              <p:nvSpPr>
                <p:cNvPr id="25624" name="Rectangle 48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25" name="Rectangle 49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15" name="Group 50"/>
              <p:cNvGrpSpPr>
                <a:grpSpLocks/>
              </p:cNvGrpSpPr>
              <p:nvPr userDrawn="1"/>
            </p:nvGrpSpPr>
            <p:grpSpPr bwMode="auto">
              <a:xfrm>
                <a:off x="3552" y="3840"/>
                <a:ext cx="624" cy="47"/>
                <a:chOff x="624" y="3600"/>
                <a:chExt cx="1056" cy="106"/>
              </a:xfrm>
            </p:grpSpPr>
            <p:sp>
              <p:nvSpPr>
                <p:cNvPr id="25622" name="Rectangle 51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23" name="Rectangle 52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16" name="Group 53"/>
              <p:cNvGrpSpPr>
                <a:grpSpLocks/>
              </p:cNvGrpSpPr>
              <p:nvPr userDrawn="1"/>
            </p:nvGrpSpPr>
            <p:grpSpPr bwMode="auto">
              <a:xfrm>
                <a:off x="4224" y="3840"/>
                <a:ext cx="624" cy="47"/>
                <a:chOff x="624" y="3706"/>
                <a:chExt cx="1056" cy="106"/>
              </a:xfrm>
            </p:grpSpPr>
            <p:sp>
              <p:nvSpPr>
                <p:cNvPr id="25620" name="Rectangle 54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21" name="Rectangle 55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17" name="Group 56"/>
              <p:cNvGrpSpPr>
                <a:grpSpLocks/>
              </p:cNvGrpSpPr>
              <p:nvPr userDrawn="1"/>
            </p:nvGrpSpPr>
            <p:grpSpPr bwMode="auto">
              <a:xfrm>
                <a:off x="4896" y="3840"/>
                <a:ext cx="624" cy="47"/>
                <a:chOff x="624" y="3600"/>
                <a:chExt cx="1056" cy="106"/>
              </a:xfrm>
            </p:grpSpPr>
            <p:sp>
              <p:nvSpPr>
                <p:cNvPr id="25618" name="Rectangle 57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19" name="Rectangle 58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</p:grpSp>
      <p:sp>
        <p:nvSpPr>
          <p:cNvPr id="25603" name="Rectangle 5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25604" name="Rectangle 6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261181" name="Rectangle 6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tx2"/>
                </a:solidFill>
                <a:latin typeface="Helvetica" pitchFamily="-109" charset="0"/>
                <a:ea typeface="Osaka" pitchFamily="-109" charset="-128"/>
                <a:cs typeface="Osaka" pitchFamily="-10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61182" name="Rectangle 6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chemeClr val="tx2"/>
                </a:solidFill>
                <a:latin typeface="Helvetica" pitchFamily="-109" charset="0"/>
                <a:ea typeface="Osaka" pitchFamily="-109" charset="-128"/>
                <a:cs typeface="Osaka" pitchFamily="-10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61183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chemeClr val="tx2"/>
                </a:solidFill>
                <a:latin typeface="Helvetica" charset="0"/>
              </a:defRPr>
            </a:lvl1pPr>
          </a:lstStyle>
          <a:p>
            <a:pPr>
              <a:defRPr/>
            </a:pPr>
            <a:fld id="{A70E75F8-5669-1A4E-951D-85BB1C05F4E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52" r:id="rId1"/>
    <p:sldLayoutId id="2147488241" r:id="rId2"/>
    <p:sldLayoutId id="2147488242" r:id="rId3"/>
    <p:sldLayoutId id="2147488243" r:id="rId4"/>
    <p:sldLayoutId id="2147488244" r:id="rId5"/>
    <p:sldLayoutId id="2147488245" r:id="rId6"/>
    <p:sldLayoutId id="2147488246" r:id="rId7"/>
    <p:sldLayoutId id="2147488247" r:id="rId8"/>
    <p:sldLayoutId id="2147488248" r:id="rId9"/>
    <p:sldLayoutId id="2147488249" r:id="rId10"/>
    <p:sldLayoutId id="21474882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80000"/>
        <a:buBlip>
          <a:blip r:embed="rId13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l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l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l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4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2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6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2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4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41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4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43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44.emf"/><Relationship Id="rId7" Type="http://schemas.openxmlformats.org/officeDocument/2006/relationships/image" Target="../media/image46.jpeg"/><Relationship Id="rId8" Type="http://schemas.openxmlformats.org/officeDocument/2006/relationships/oleObject" Target="../embeddings/oleObject13.bin"/><Relationship Id="rId9" Type="http://schemas.openxmlformats.org/officeDocument/2006/relationships/image" Target="../media/image45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8.bin"/><Relationship Id="rId12" Type="http://schemas.openxmlformats.org/officeDocument/2006/relationships/image" Target="../media/image51.emf"/><Relationship Id="rId13" Type="http://schemas.openxmlformats.org/officeDocument/2006/relationships/oleObject" Target="../embeddings/oleObject19.bin"/><Relationship Id="rId14" Type="http://schemas.openxmlformats.org/officeDocument/2006/relationships/image" Target="../media/image5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8.xml"/><Relationship Id="rId3" Type="http://schemas.openxmlformats.org/officeDocument/2006/relationships/oleObject" Target="../embeddings/oleObject14.bin"/><Relationship Id="rId4" Type="http://schemas.openxmlformats.org/officeDocument/2006/relationships/image" Target="../media/image47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48.e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49.emf"/><Relationship Id="rId9" Type="http://schemas.openxmlformats.org/officeDocument/2006/relationships/oleObject" Target="../embeddings/oleObject17.bin"/><Relationship Id="rId10" Type="http://schemas.openxmlformats.org/officeDocument/2006/relationships/image" Target="../media/image5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55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56.emf"/><Relationship Id="rId5" Type="http://schemas.openxmlformats.org/officeDocument/2006/relationships/oleObject" Target="../embeddings/oleObject22.bin"/><Relationship Id="rId6" Type="http://schemas.openxmlformats.org/officeDocument/2006/relationships/image" Target="../media/image57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oleObject" Target="../embeddings/oleObject23.bin"/><Relationship Id="rId5" Type="http://schemas.openxmlformats.org/officeDocument/2006/relationships/image" Target="../media/image63.emf"/><Relationship Id="rId6" Type="http://schemas.openxmlformats.org/officeDocument/2006/relationships/oleObject" Target="../embeddings/oleObject24.bin"/><Relationship Id="rId7" Type="http://schemas.openxmlformats.org/officeDocument/2006/relationships/image" Target="../media/image64.emf"/><Relationship Id="rId8" Type="http://schemas.openxmlformats.org/officeDocument/2006/relationships/image" Target="../media/image67.png"/><Relationship Id="rId9" Type="http://schemas.openxmlformats.org/officeDocument/2006/relationships/oleObject" Target="../embeddings/oleObject25.bin"/><Relationship Id="rId10" Type="http://schemas.openxmlformats.org/officeDocument/2006/relationships/image" Target="../media/image65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oleObject" Target="../embeddings/oleObject26.bin"/><Relationship Id="rId5" Type="http://schemas.openxmlformats.org/officeDocument/2006/relationships/image" Target="../media/image71.emf"/><Relationship Id="rId6" Type="http://schemas.openxmlformats.org/officeDocument/2006/relationships/oleObject" Target="../embeddings/oleObject27.bin"/><Relationship Id="rId7" Type="http://schemas.openxmlformats.org/officeDocument/2006/relationships/image" Target="../media/image72.emf"/><Relationship Id="rId8" Type="http://schemas.openxmlformats.org/officeDocument/2006/relationships/oleObject" Target="../embeddings/oleObject28.bin"/><Relationship Id="rId9" Type="http://schemas.openxmlformats.org/officeDocument/2006/relationships/image" Target="../media/image73.emf"/><Relationship Id="rId10" Type="http://schemas.openxmlformats.org/officeDocument/2006/relationships/image" Target="../media/image75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79.emf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jpg"/><Relationship Id="rId8" Type="http://schemas.openxmlformats.org/officeDocument/2006/relationships/image" Target="../media/image83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84.emf"/><Relationship Id="rId5" Type="http://schemas.openxmlformats.org/officeDocument/2006/relationships/oleObject" Target="../embeddings/oleObject31.bin"/><Relationship Id="rId6" Type="http://schemas.openxmlformats.org/officeDocument/2006/relationships/image" Target="../media/image85.emf"/><Relationship Id="rId7" Type="http://schemas.openxmlformats.org/officeDocument/2006/relationships/oleObject" Target="../embeddings/oleObject32.bin"/><Relationship Id="rId8" Type="http://schemas.openxmlformats.org/officeDocument/2006/relationships/image" Target="../media/image86.emf"/><Relationship Id="rId9" Type="http://schemas.openxmlformats.org/officeDocument/2006/relationships/image" Target="../media/image87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4" Type="http://schemas.openxmlformats.org/officeDocument/2006/relationships/image" Target="../media/image88.emf"/><Relationship Id="rId5" Type="http://schemas.openxmlformats.org/officeDocument/2006/relationships/oleObject" Target="../embeddings/oleObject34.bin"/><Relationship Id="rId6" Type="http://schemas.openxmlformats.org/officeDocument/2006/relationships/image" Target="../media/image89.emf"/><Relationship Id="rId7" Type="http://schemas.openxmlformats.org/officeDocument/2006/relationships/oleObject" Target="../embeddings/oleObject35.bin"/><Relationship Id="rId8" Type="http://schemas.openxmlformats.org/officeDocument/2006/relationships/image" Target="../media/image90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92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4" Type="http://schemas.openxmlformats.org/officeDocument/2006/relationships/image" Target="../media/image55.emf"/><Relationship Id="rId5" Type="http://schemas.openxmlformats.org/officeDocument/2006/relationships/oleObject" Target="../embeddings/oleObject37.bin"/><Relationship Id="rId6" Type="http://schemas.openxmlformats.org/officeDocument/2006/relationships/image" Target="../media/image93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4" Type="http://schemas.openxmlformats.org/officeDocument/2006/relationships/image" Target="../media/image98.emf"/><Relationship Id="rId5" Type="http://schemas.openxmlformats.org/officeDocument/2006/relationships/oleObject" Target="../embeddings/oleObject39.bin"/><Relationship Id="rId6" Type="http://schemas.openxmlformats.org/officeDocument/2006/relationships/image" Target="../media/image99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4" Type="http://schemas.openxmlformats.org/officeDocument/2006/relationships/image" Target="../media/image100.emf"/><Relationship Id="rId5" Type="http://schemas.openxmlformats.org/officeDocument/2006/relationships/image" Target="../media/image101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4" Type="http://schemas.openxmlformats.org/officeDocument/2006/relationships/image" Target="../media/image102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4" Type="http://schemas.openxmlformats.org/officeDocument/2006/relationships/image" Target="../media/image103.emf"/><Relationship Id="rId5" Type="http://schemas.openxmlformats.org/officeDocument/2006/relationships/oleObject" Target="../embeddings/oleObject43.bin"/><Relationship Id="rId6" Type="http://schemas.openxmlformats.org/officeDocument/2006/relationships/image" Target="../media/image104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8.bin"/><Relationship Id="rId12" Type="http://schemas.openxmlformats.org/officeDocument/2006/relationships/image" Target="../media/image111.emf"/><Relationship Id="rId13" Type="http://schemas.openxmlformats.org/officeDocument/2006/relationships/oleObject" Target="../embeddings/oleObject49.bin"/><Relationship Id="rId14" Type="http://schemas.openxmlformats.org/officeDocument/2006/relationships/image" Target="../media/image112.emf"/><Relationship Id="rId15" Type="http://schemas.openxmlformats.org/officeDocument/2006/relationships/image" Target="../media/image113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18.xml"/><Relationship Id="rId3" Type="http://schemas.openxmlformats.org/officeDocument/2006/relationships/oleObject" Target="../embeddings/oleObject44.bin"/><Relationship Id="rId4" Type="http://schemas.openxmlformats.org/officeDocument/2006/relationships/image" Target="../media/image107.emf"/><Relationship Id="rId5" Type="http://schemas.openxmlformats.org/officeDocument/2006/relationships/oleObject" Target="../embeddings/oleObject45.bin"/><Relationship Id="rId6" Type="http://schemas.openxmlformats.org/officeDocument/2006/relationships/image" Target="../media/image108.emf"/><Relationship Id="rId7" Type="http://schemas.openxmlformats.org/officeDocument/2006/relationships/oleObject" Target="../embeddings/oleObject46.bin"/><Relationship Id="rId8" Type="http://schemas.openxmlformats.org/officeDocument/2006/relationships/image" Target="../media/image109.emf"/><Relationship Id="rId9" Type="http://schemas.openxmlformats.org/officeDocument/2006/relationships/oleObject" Target="../embeddings/oleObject47.bin"/><Relationship Id="rId10" Type="http://schemas.openxmlformats.org/officeDocument/2006/relationships/image" Target="../media/image110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4" Type="http://schemas.openxmlformats.org/officeDocument/2006/relationships/image" Target="../media/image116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4" Type="http://schemas.openxmlformats.org/officeDocument/2006/relationships/image" Target="../media/image117.emf"/><Relationship Id="rId5" Type="http://schemas.openxmlformats.org/officeDocument/2006/relationships/oleObject" Target="../embeddings/oleObject52.bin"/><Relationship Id="rId6" Type="http://schemas.openxmlformats.org/officeDocument/2006/relationships/image" Target="../media/image118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4" Type="http://schemas.openxmlformats.org/officeDocument/2006/relationships/image" Target="../media/image119.emf"/><Relationship Id="rId5" Type="http://schemas.openxmlformats.org/officeDocument/2006/relationships/oleObject" Target="../embeddings/oleObject54.bin"/><Relationship Id="rId6" Type="http://schemas.openxmlformats.org/officeDocument/2006/relationships/image" Target="../media/image120.emf"/><Relationship Id="rId7" Type="http://schemas.openxmlformats.org/officeDocument/2006/relationships/oleObject" Target="../embeddings/oleObject55.bin"/><Relationship Id="rId8" Type="http://schemas.openxmlformats.org/officeDocument/2006/relationships/image" Target="../media/image121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4" Type="http://schemas.openxmlformats.org/officeDocument/2006/relationships/image" Target="../media/image122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oleObject" Target="../embeddings/oleObject57.bin"/><Relationship Id="rId5" Type="http://schemas.openxmlformats.org/officeDocument/2006/relationships/image" Target="../media/image122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58.bin"/><Relationship Id="rId5" Type="http://schemas.openxmlformats.org/officeDocument/2006/relationships/image" Target="../media/image124.emf"/><Relationship Id="rId6" Type="http://schemas.openxmlformats.org/officeDocument/2006/relationships/oleObject" Target="../embeddings/oleObject59.bin"/><Relationship Id="rId7" Type="http://schemas.openxmlformats.org/officeDocument/2006/relationships/image" Target="../media/image125.emf"/><Relationship Id="rId8" Type="http://schemas.openxmlformats.org/officeDocument/2006/relationships/image" Target="../media/image126.png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0.emf"/><Relationship Id="rId12" Type="http://schemas.openxmlformats.org/officeDocument/2006/relationships/oleObject" Target="../embeddings/oleObject64.bin"/><Relationship Id="rId13" Type="http://schemas.openxmlformats.org/officeDocument/2006/relationships/image" Target="../media/image131.e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18.xml"/><Relationship Id="rId3" Type="http://schemas.openxmlformats.org/officeDocument/2006/relationships/oleObject" Target="../embeddings/oleObject60.bin"/><Relationship Id="rId4" Type="http://schemas.openxmlformats.org/officeDocument/2006/relationships/image" Target="../media/image127.emf"/><Relationship Id="rId5" Type="http://schemas.openxmlformats.org/officeDocument/2006/relationships/image" Target="../media/image69.png"/><Relationship Id="rId6" Type="http://schemas.openxmlformats.org/officeDocument/2006/relationships/oleObject" Target="../embeddings/oleObject61.bin"/><Relationship Id="rId7" Type="http://schemas.openxmlformats.org/officeDocument/2006/relationships/image" Target="../media/image128.emf"/><Relationship Id="rId8" Type="http://schemas.openxmlformats.org/officeDocument/2006/relationships/oleObject" Target="../embeddings/oleObject62.bin"/><Relationship Id="rId9" Type="http://schemas.openxmlformats.org/officeDocument/2006/relationships/image" Target="../media/image129.emf"/><Relationship Id="rId10" Type="http://schemas.openxmlformats.org/officeDocument/2006/relationships/oleObject" Target="../embeddings/oleObject63.bin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2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1"/>
          <p:cNvSpPr txBox="1">
            <a:spLocks noChangeArrowheads="1"/>
          </p:cNvSpPr>
          <p:nvPr/>
        </p:nvSpPr>
        <p:spPr bwMode="auto">
          <a:xfrm>
            <a:off x="395536" y="836712"/>
            <a:ext cx="8295192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5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Me: You know what?</a:t>
            </a:r>
          </a:p>
          <a:p>
            <a:r>
              <a:rPr lang="en-US" altLang="ja-JP" sz="5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I’m so excited now!</a:t>
            </a:r>
          </a:p>
        </p:txBody>
      </p:sp>
      <p:sp>
        <p:nvSpPr>
          <p:cNvPr id="8" name="テキスト ボックス 1"/>
          <p:cNvSpPr txBox="1">
            <a:spLocks noChangeArrowheads="1"/>
          </p:cNvSpPr>
          <p:nvPr/>
        </p:nvSpPr>
        <p:spPr bwMode="auto">
          <a:xfrm>
            <a:off x="539552" y="3153742"/>
            <a:ext cx="835292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54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A: For</a:t>
            </a:r>
            <a:r>
              <a:rPr lang="en-US" altLang="ja-JP" sz="54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what? </a:t>
            </a:r>
            <a:r>
              <a:rPr lang="en-US" altLang="ja-JP" sz="5400" dirty="0" err="1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Diphoton</a:t>
            </a:r>
            <a:r>
              <a:rPr lang="en-US" altLang="ja-JP" sz="54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?</a:t>
            </a:r>
          </a:p>
        </p:txBody>
      </p:sp>
      <p:sp>
        <p:nvSpPr>
          <p:cNvPr id="9" name="テキスト ボックス 1"/>
          <p:cNvSpPr txBox="1">
            <a:spLocks noChangeArrowheads="1"/>
          </p:cNvSpPr>
          <p:nvPr/>
        </p:nvSpPr>
        <p:spPr bwMode="auto">
          <a:xfrm>
            <a:off x="467544" y="4797152"/>
            <a:ext cx="56131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5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Me: No~!  Look.</a:t>
            </a:r>
            <a:endParaRPr lang="en-US" altLang="ja-JP" sz="5400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17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35496" y="908720"/>
            <a:ext cx="9142088" cy="30726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A stellar remnant after Supernova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(SN) explosion</a:t>
            </a:r>
          </a:p>
          <a:p>
            <a:pPr>
              <a:lnSpc>
                <a:spcPct val="150000"/>
              </a:lnSpc>
            </a:pP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Literally, composed almost entirely of neutrons</a:t>
            </a:r>
          </a:p>
          <a:p>
            <a:pPr>
              <a:lnSpc>
                <a:spcPct val="150000"/>
              </a:lnSpc>
            </a:pP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Its density is approximately equivalent  to the</a:t>
            </a: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human population condensed to the size of</a:t>
            </a: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a sugar cube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(*o*)</a:t>
            </a:r>
            <a:endParaRPr lang="ja-JP" altLang="en-US" sz="2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149080"/>
            <a:ext cx="3456384" cy="235662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933056"/>
            <a:ext cx="3083676" cy="2664296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 rot="20617752">
            <a:off x="277219" y="2908652"/>
            <a:ext cx="8703557" cy="923330"/>
          </a:xfrm>
          <a:prstGeom prst="rect">
            <a:avLst/>
          </a:prstGeom>
          <a:solidFill>
            <a:srgbClr val="FF6F1B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54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something extraordinary </a:t>
            </a:r>
            <a:endParaRPr lang="ja-JP" altLang="en-US" sz="5400" dirty="0">
              <a:solidFill>
                <a:schemeClr val="bg1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254034" y="241484"/>
            <a:ext cx="483824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Wikipedia, </a:t>
            </a:r>
            <a:r>
              <a:rPr lang="en-US" altLang="ja-JP" sz="3200" u="sng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our </a:t>
            </a:r>
            <a:r>
              <a:rPr lang="en-US" altLang="ja-JP" sz="3200" u="sng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Maestro</a:t>
            </a:r>
            <a:endParaRPr lang="ja-JP" altLang="en-US" sz="3200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99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475656" y="260648"/>
            <a:ext cx="62486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60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Major questions</a:t>
            </a:r>
            <a:endParaRPr lang="ja-JP" altLang="en-US" sz="6000" u="sng" dirty="0"/>
          </a:p>
        </p:txBody>
      </p:sp>
      <p:sp>
        <p:nvSpPr>
          <p:cNvPr id="11" name="正方形/長方形 10"/>
          <p:cNvSpPr/>
          <p:nvPr/>
        </p:nvSpPr>
        <p:spPr>
          <a:xfrm>
            <a:off x="179512" y="2472278"/>
            <a:ext cx="8887970" cy="18928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  <a:r>
              <a:rPr lang="en-US" altLang="ja-JP" sz="5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How particle physics </a:t>
            </a:r>
          </a:p>
          <a:p>
            <a:pPr>
              <a:lnSpc>
                <a:spcPct val="120000"/>
              </a:lnSpc>
            </a:pPr>
            <a:r>
              <a:rPr lang="en-US" altLang="ja-JP" sz="5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comes into this business?</a:t>
            </a:r>
            <a:endParaRPr lang="ja-JP" altLang="en-US" sz="5400" dirty="0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251520" y="1636351"/>
            <a:ext cx="8640960" cy="4752528"/>
            <a:chOff x="251520" y="1916832"/>
            <a:chExt cx="8640960" cy="4752528"/>
          </a:xfrm>
        </p:grpSpPr>
        <p:sp>
          <p:nvSpPr>
            <p:cNvPr id="9" name="角丸四角形 8"/>
            <p:cNvSpPr/>
            <p:nvPr/>
          </p:nvSpPr>
          <p:spPr>
            <a:xfrm>
              <a:off x="251520" y="1916832"/>
              <a:ext cx="8640960" cy="4752528"/>
            </a:xfrm>
            <a:prstGeom prst="roundRect">
              <a:avLst/>
            </a:prstGeom>
            <a:solidFill>
              <a:srgbClr val="008000"/>
            </a:solidFill>
            <a:ln>
              <a:solidFill>
                <a:srgbClr val="004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677024" y="2132856"/>
              <a:ext cx="8071440" cy="42986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ja-JP" sz="40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How to be born and evolve?</a:t>
              </a:r>
            </a:p>
            <a:p>
              <a:pPr marL="457200" indent="-457200">
                <a:lnSpc>
                  <a:spcPct val="200000"/>
                </a:lnSpc>
                <a:buAutoNum type="arabicPeriod"/>
              </a:pPr>
              <a:r>
                <a:rPr lang="en-US" altLang="ja-JP" sz="40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How it cools down?</a:t>
              </a:r>
              <a:endParaRPr lang="en-US" altLang="ja-JP" sz="4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  <a:p>
              <a:pPr marL="457200" indent="-457200">
                <a:lnSpc>
                  <a:spcPct val="200000"/>
                </a:lnSpc>
                <a:buFontTx/>
                <a:buAutoNum type="arabicPeriod"/>
              </a:pPr>
              <a:r>
                <a:rPr lang="en-US" altLang="ja-JP" sz="40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Why so huge magnetic field?</a:t>
              </a:r>
              <a:endParaRPr lang="en-US" altLang="ja-JP" sz="4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  <a:p>
              <a:pPr marL="457200" indent="-457200">
                <a:lnSpc>
                  <a:spcPct val="200000"/>
                </a:lnSpc>
                <a:buAutoNum type="arabicPeriod"/>
              </a:pPr>
              <a:r>
                <a:rPr lang="en-US" altLang="ja-JP" sz="40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Why so rapidly rotating?</a:t>
              </a:r>
              <a:endParaRPr lang="ja-JP" alt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0197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テキスト ボックス 3"/>
          <p:cNvSpPr txBox="1">
            <a:spLocks noChangeArrowheads="1"/>
          </p:cNvSpPr>
          <p:nvPr/>
        </p:nvSpPr>
        <p:spPr bwMode="auto">
          <a:xfrm>
            <a:off x="2399352" y="260648"/>
            <a:ext cx="440489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ja-JP" sz="32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Neutron Star History</a:t>
            </a:r>
            <a:endParaRPr lang="en-US" altLang="ja-JP" sz="3200" u="sng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762000" y="1084715"/>
            <a:ext cx="7620000" cy="2713037"/>
            <a:chOff x="762000" y="1220019"/>
            <a:chExt cx="7620000" cy="2713037"/>
          </a:xfrm>
        </p:grpSpPr>
        <p:sp>
          <p:nvSpPr>
            <p:cNvPr id="65541" name="テキスト ボックス 4"/>
            <p:cNvSpPr txBox="1">
              <a:spLocks noChangeArrowheads="1"/>
            </p:cNvSpPr>
            <p:nvPr/>
          </p:nvSpPr>
          <p:spPr bwMode="auto">
            <a:xfrm>
              <a:off x="762000" y="1220019"/>
              <a:ext cx="752316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 </a:t>
              </a:r>
              <a:r>
                <a:rPr lang="en-US" altLang="ja-JP" sz="20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Baade and </a:t>
              </a:r>
              <a:r>
                <a:rPr lang="en-US" altLang="ja-JP" sz="2000" dirty="0" err="1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Zwicky</a:t>
              </a:r>
              <a:r>
                <a:rPr lang="en-US" altLang="ja-JP" sz="20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(1934): 1</a:t>
              </a:r>
              <a:r>
                <a:rPr lang="en-US" altLang="ja-JP" sz="2000" baseline="300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st</a:t>
              </a:r>
              <a:r>
                <a:rPr lang="en-US" altLang="ja-JP" sz="20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theoretical prediction of 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NS</a:t>
              </a:r>
              <a:endPara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pic>
          <p:nvPicPr>
            <p:cNvPr id="65542" name="図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1799456"/>
              <a:ext cx="1905000" cy="1814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3" name="正方形/長方形 6"/>
            <p:cNvSpPr>
              <a:spLocks noChangeArrowheads="1"/>
            </p:cNvSpPr>
            <p:nvPr/>
          </p:nvSpPr>
          <p:spPr bwMode="auto">
            <a:xfrm>
              <a:off x="6680200" y="1824856"/>
              <a:ext cx="143351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>
                  <a:solidFill>
                    <a:srgbClr val="FF000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Crab Nebula</a:t>
              </a:r>
              <a:endParaRPr lang="ja-JP" altLang="en-US" sz="1600">
                <a:solidFill>
                  <a:srgbClr val="FF0000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pic>
          <p:nvPicPr>
            <p:cNvPr id="65544" name="図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1731194"/>
              <a:ext cx="1323975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5" name="図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723256"/>
              <a:ext cx="12954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9" name="正方形/長方形 14"/>
            <p:cNvSpPr>
              <a:spLocks noChangeArrowheads="1"/>
            </p:cNvSpPr>
            <p:nvPr/>
          </p:nvSpPr>
          <p:spPr bwMode="auto">
            <a:xfrm>
              <a:off x="1371600" y="3475856"/>
              <a:ext cx="114617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W. Baade</a:t>
              </a: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65550" name="正方形/長方形 15"/>
            <p:cNvSpPr>
              <a:spLocks noChangeArrowheads="1"/>
            </p:cNvSpPr>
            <p:nvPr/>
          </p:nvSpPr>
          <p:spPr bwMode="auto">
            <a:xfrm>
              <a:off x="4073525" y="3518719"/>
              <a:ext cx="11080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F. Zwicky</a:t>
              </a: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65552" name="テキスト ボックス 15"/>
            <p:cNvSpPr txBox="1">
              <a:spLocks noChangeArrowheads="1"/>
            </p:cNvSpPr>
            <p:nvPr/>
          </p:nvSpPr>
          <p:spPr bwMode="auto">
            <a:xfrm>
              <a:off x="6794500" y="3563169"/>
              <a:ext cx="13589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supernova</a:t>
              </a:r>
              <a:endParaRPr lang="ja-JP" altLang="en-US" sz="18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701824" y="4013776"/>
            <a:ext cx="7830616" cy="2556520"/>
            <a:chOff x="701824" y="4149080"/>
            <a:chExt cx="7830616" cy="2556520"/>
          </a:xfrm>
        </p:grpSpPr>
        <p:pic>
          <p:nvPicPr>
            <p:cNvPr id="65538" name="図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648200"/>
              <a:ext cx="2438400" cy="160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39" name="図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4572000"/>
              <a:ext cx="1311275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6" name="テキスト ボックス 9"/>
            <p:cNvSpPr txBox="1">
              <a:spLocks noChangeArrowheads="1"/>
            </p:cNvSpPr>
            <p:nvPr/>
          </p:nvSpPr>
          <p:spPr bwMode="auto">
            <a:xfrm>
              <a:off x="762000" y="6248400"/>
              <a:ext cx="23701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Jocelyn</a:t>
              </a:r>
              <a:r>
                <a:rPr lang="en-US" altLang="ja-JP" sz="1800">
                  <a:latin typeface="ヒラギノ丸ゴ Pro W4" charset="0"/>
                  <a:ea typeface="ヒラギノ丸ゴ Pro W4" charset="0"/>
                  <a:cs typeface="ヒラギノ丸ゴ Pro W4" charset="0"/>
                </a:rPr>
                <a:t> </a:t>
              </a:r>
              <a:r>
                <a:rPr lang="en-US" altLang="ja-JP" sz="180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Bell Burnell</a:t>
              </a:r>
              <a:endParaRPr lang="ja-JP" altLang="en-US" sz="18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sp>
          <p:nvSpPr>
            <p:cNvPr id="65547" name="テキスト ボックス 10"/>
            <p:cNvSpPr txBox="1">
              <a:spLocks noChangeArrowheads="1"/>
            </p:cNvSpPr>
            <p:nvPr/>
          </p:nvSpPr>
          <p:spPr bwMode="auto">
            <a:xfrm>
              <a:off x="3962400" y="6335713"/>
              <a:ext cx="132556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A. Hewish</a:t>
              </a:r>
              <a:endParaRPr lang="ja-JP" altLang="en-US" sz="18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pic>
          <p:nvPicPr>
            <p:cNvPr id="65548" name="図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4648200"/>
              <a:ext cx="23368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51" name="テキスト ボックス 14"/>
            <p:cNvSpPr txBox="1">
              <a:spLocks noChangeArrowheads="1"/>
            </p:cNvSpPr>
            <p:nvPr/>
          </p:nvSpPr>
          <p:spPr bwMode="auto">
            <a:xfrm>
              <a:off x="6553200" y="6335713"/>
              <a:ext cx="16160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pulsar image</a:t>
              </a:r>
              <a:endParaRPr lang="ja-JP" altLang="en-US" sz="18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sp>
          <p:nvSpPr>
            <p:cNvPr id="2" name="正方形/長方形 1"/>
            <p:cNvSpPr/>
            <p:nvPr/>
          </p:nvSpPr>
          <p:spPr>
            <a:xfrm>
              <a:off x="701824" y="4149080"/>
              <a:ext cx="78306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Bell and Hewish (1967): Discovery of Pulsar (1</a:t>
              </a:r>
              <a:r>
                <a:rPr lang="en-US" altLang="ja-JP" sz="2000" baseline="300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st</a:t>
              </a:r>
              <a:r>
                <a:rPr lang="en-US" altLang="ja-JP" sz="20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radio pulsar)</a:t>
              </a:r>
              <a:endParaRPr lang="ja-JP" altLang="en-US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052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テキスト ボックス 1"/>
          <p:cNvSpPr txBox="1">
            <a:spLocks noChangeArrowheads="1"/>
          </p:cNvSpPr>
          <p:nvPr/>
        </p:nvSpPr>
        <p:spPr bwMode="auto">
          <a:xfrm>
            <a:off x="899592" y="332656"/>
            <a:ext cx="74888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4000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Basic </a:t>
            </a:r>
            <a:r>
              <a:rPr lang="en-US" altLang="ja-JP" sz="40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profile </a:t>
            </a:r>
            <a:r>
              <a:rPr lang="en-US" altLang="ja-JP" sz="4000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of N</a:t>
            </a:r>
            <a:r>
              <a:rPr lang="en-US" altLang="ja-JP" sz="40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eutron </a:t>
            </a:r>
            <a:r>
              <a:rPr lang="en-US" altLang="ja-JP" sz="4000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</a:t>
            </a:r>
            <a:r>
              <a:rPr lang="en-US" altLang="ja-JP" sz="40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tar</a:t>
            </a:r>
            <a:endParaRPr lang="ja-JP" altLang="en-US" sz="4000" u="sng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4521" name="テキスト ボックス 21"/>
          <p:cNvSpPr txBox="1">
            <a:spLocks noChangeArrowheads="1"/>
          </p:cNvSpPr>
          <p:nvPr/>
        </p:nvSpPr>
        <p:spPr bwMode="auto">
          <a:xfrm>
            <a:off x="1115616" y="1521630"/>
            <a:ext cx="3888432" cy="369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(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Typical)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radius :</a:t>
            </a:r>
            <a:endParaRPr lang="en-US" altLang="ja-JP" sz="3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(Typical)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mass :</a:t>
            </a:r>
            <a:endParaRPr lang="en-US" altLang="ja-JP" sz="3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Temperature :</a:t>
            </a:r>
            <a:endParaRPr lang="en-US" altLang="ja-JP" sz="3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20000"/>
              </a:lnSpc>
            </a:pP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Magnetic field :</a:t>
            </a:r>
          </a:p>
          <a:p>
            <a:pPr>
              <a:lnSpc>
                <a:spcPct val="150000"/>
              </a:lnSpc>
            </a:pP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Rotation period :</a:t>
            </a:r>
            <a:endParaRPr lang="ja-JP" altLang="en-US" sz="3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6452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4221328"/>
              </p:ext>
            </p:extLst>
          </p:nvPr>
        </p:nvGraphicFramePr>
        <p:xfrm>
          <a:off x="4787330" y="1484784"/>
          <a:ext cx="3016250" cy="374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253" name="数式" r:id="rId3" imgW="927100" imgH="1193800" progId="Equation.3">
                  <p:embed/>
                </p:oleObj>
              </mc:Choice>
              <mc:Fallback>
                <p:oleObj name="数式" r:id="rId3" imgW="927100" imgH="1193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330" y="1484784"/>
                        <a:ext cx="3016250" cy="374808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/>
          <p:cNvSpPr/>
          <p:nvPr/>
        </p:nvSpPr>
        <p:spPr>
          <a:xfrm>
            <a:off x="1008112" y="5661248"/>
            <a:ext cx="7164288" cy="7920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64523" name="テキスト ボックス 29"/>
          <p:cNvSpPr txBox="1">
            <a:spLocks noChangeArrowheads="1"/>
          </p:cNvSpPr>
          <p:nvPr/>
        </p:nvSpPr>
        <p:spPr bwMode="auto">
          <a:xfrm>
            <a:off x="3923928" y="5805264"/>
            <a:ext cx="41211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Earth’s </a:t>
            </a:r>
            <a:r>
              <a:rPr lang="en-US" altLang="ja-JP" sz="2800" i="1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</a:t>
            </a:r>
            <a:r>
              <a:rPr lang="en-US" altLang="ja-JP" sz="28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field ~ </a:t>
            </a:r>
            <a:r>
              <a:rPr lang="en-US" altLang="ja-JP" sz="28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0.6 G</a:t>
            </a:r>
            <a:endParaRPr lang="ja-JP" altLang="en-US" sz="2800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4524" name="正方形/長方形 20"/>
          <p:cNvSpPr>
            <a:spLocks noChangeArrowheads="1"/>
          </p:cNvSpPr>
          <p:nvPr/>
        </p:nvSpPr>
        <p:spPr bwMode="auto">
          <a:xfrm>
            <a:off x="1187624" y="5805264"/>
            <a:ext cx="23136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1eV ~ 10  </a:t>
            </a:r>
            <a:r>
              <a:rPr lang="en-US" altLang="ja-JP" sz="28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K</a:t>
            </a:r>
            <a:endParaRPr lang="ja-JP" altLang="en-US" sz="2800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4526" name="正方形/長方形 1"/>
          <p:cNvSpPr>
            <a:spLocks noChangeArrowheads="1"/>
          </p:cNvSpPr>
          <p:nvPr/>
        </p:nvSpPr>
        <p:spPr bwMode="auto">
          <a:xfrm>
            <a:off x="2856255" y="5721127"/>
            <a:ext cx="3381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4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 rot="20875217">
            <a:off x="283416" y="2889084"/>
            <a:ext cx="8544704" cy="83099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48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May the forces be with NS!</a:t>
            </a:r>
            <a:endParaRPr lang="ja-JP" alt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7929"/>
            <a:ext cx="9144000" cy="5957455"/>
          </a:xfrm>
          <a:prstGeom prst="rect">
            <a:avLst/>
          </a:prstGeom>
        </p:spPr>
      </p:pic>
      <p:sp>
        <p:nvSpPr>
          <p:cNvPr id="7" name="テキスト ボックス 1"/>
          <p:cNvSpPr txBox="1">
            <a:spLocks noChangeArrowheads="1"/>
          </p:cNvSpPr>
          <p:nvPr/>
        </p:nvSpPr>
        <p:spPr bwMode="auto">
          <a:xfrm>
            <a:off x="1835696" y="116632"/>
            <a:ext cx="56886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4000" u="sng" dirty="0" err="1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Yonsei</a:t>
            </a:r>
            <a:r>
              <a:rPr lang="en-US" altLang="ja-JP" sz="40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4000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</a:t>
            </a:r>
            <a:r>
              <a:rPr lang="en-US" altLang="ja-JP" sz="40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eutron Star !</a:t>
            </a:r>
            <a:endParaRPr lang="ja-JP" altLang="en-US" sz="4000" u="sng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2483768" y="1700808"/>
            <a:ext cx="4032448" cy="3888432"/>
          </a:xfrm>
          <a:prstGeom prst="ellipse">
            <a:avLst/>
          </a:prstGeom>
          <a:blipFill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" name="図形グループ 4"/>
          <p:cNvGrpSpPr/>
          <p:nvPr/>
        </p:nvGrpSpPr>
        <p:grpSpPr>
          <a:xfrm>
            <a:off x="2411760" y="1628800"/>
            <a:ext cx="4104456" cy="4032448"/>
            <a:chOff x="2411760" y="1628800"/>
            <a:chExt cx="4104456" cy="4032448"/>
          </a:xfrm>
        </p:grpSpPr>
        <p:pic>
          <p:nvPicPr>
            <p:cNvPr id="2" name="図 1" descr="Deathstar_negw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760" y="1628800"/>
              <a:ext cx="4104456" cy="4032448"/>
            </a:xfrm>
            <a:prstGeom prst="rect">
              <a:avLst/>
            </a:prstGeom>
          </p:spPr>
        </p:pic>
        <p:sp>
          <p:nvSpPr>
            <p:cNvPr id="6" name="正方形/長方形 5"/>
            <p:cNvSpPr/>
            <p:nvPr/>
          </p:nvSpPr>
          <p:spPr>
            <a:xfrm rot="20617752">
              <a:off x="3687464" y="4711677"/>
              <a:ext cx="1521435" cy="584776"/>
            </a:xfrm>
            <a:prstGeom prst="rect">
              <a:avLst/>
            </a:prstGeom>
            <a:solidFill>
              <a:srgbClr val="FF6F1B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</a:t>
              </a:r>
              <a:r>
                <a:rPr lang="en-US" altLang="ja-JP" sz="3200" dirty="0">
                  <a:solidFill>
                    <a:schemeClr val="bg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O</a:t>
              </a:r>
              <a:r>
                <a:rPr lang="en-US" altLang="ja-JP" sz="3200" dirty="0" smtClean="0">
                  <a:solidFill>
                    <a:schemeClr val="bg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ops!</a:t>
              </a:r>
              <a:endParaRPr lang="ja-JP" altLang="en-US" sz="3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184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テキスト ボックス 21"/>
          <p:cNvSpPr txBox="1">
            <a:spLocks noChangeArrowheads="1"/>
          </p:cNvSpPr>
          <p:nvPr/>
        </p:nvSpPr>
        <p:spPr bwMode="auto">
          <a:xfrm>
            <a:off x="1115616" y="2289066"/>
            <a:ext cx="6840760" cy="65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ja-JP" sz="40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Speed of the equator is…</a:t>
            </a:r>
            <a:endParaRPr lang="ja-JP" altLang="en-US" sz="4000" dirty="0">
              <a:solidFill>
                <a:srgbClr val="FFFF0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6452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985117"/>
              </p:ext>
            </p:extLst>
          </p:nvPr>
        </p:nvGraphicFramePr>
        <p:xfrm>
          <a:off x="1187624" y="560874"/>
          <a:ext cx="6817283" cy="1156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49" name="数式" r:id="rId3" imgW="1574800" imgH="254000" progId="Equation.3">
                  <p:embed/>
                </p:oleObj>
              </mc:Choice>
              <mc:Fallback>
                <p:oleObj name="数式" r:id="rId3" imgW="15748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560874"/>
                        <a:ext cx="6817283" cy="115629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9943553"/>
              </p:ext>
            </p:extLst>
          </p:nvPr>
        </p:nvGraphicFramePr>
        <p:xfrm>
          <a:off x="1835696" y="3369186"/>
          <a:ext cx="5406071" cy="17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50" name="数式" r:id="rId5" imgW="1295400" imgH="393700" progId="Equation.3">
                  <p:embed/>
                </p:oleObj>
              </mc:Choice>
              <mc:Fallback>
                <p:oleObj name="数式" r:id="rId5" imgW="1295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3369186"/>
                        <a:ext cx="5406071" cy="17286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/>
          <p:cNvSpPr/>
          <p:nvPr/>
        </p:nvSpPr>
        <p:spPr>
          <a:xfrm>
            <a:off x="823347" y="5529426"/>
            <a:ext cx="77811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About 10% of speed of light !!</a:t>
            </a:r>
            <a:endParaRPr lang="ja-JP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2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テキスト ボックス 21"/>
          <p:cNvSpPr txBox="1">
            <a:spLocks noChangeArrowheads="1"/>
          </p:cNvSpPr>
          <p:nvPr/>
        </p:nvSpPr>
        <p:spPr bwMode="auto">
          <a:xfrm>
            <a:off x="1259632" y="2268354"/>
            <a:ext cx="6192688" cy="65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ja-JP" sz="40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Density of the star</a:t>
            </a:r>
            <a:r>
              <a:rPr lang="ja-JP" altLang="en-US" sz="40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40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is…</a:t>
            </a:r>
            <a:endParaRPr lang="ja-JP" altLang="en-US" sz="4000" dirty="0">
              <a:solidFill>
                <a:srgbClr val="FFFF0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6452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420193"/>
              </p:ext>
            </p:extLst>
          </p:nvPr>
        </p:nvGraphicFramePr>
        <p:xfrm>
          <a:off x="1046219" y="548680"/>
          <a:ext cx="6982165" cy="1156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842" name="数式" r:id="rId3" imgW="1612900" imgH="254000" progId="Equation.3">
                  <p:embed/>
                </p:oleObj>
              </mc:Choice>
              <mc:Fallback>
                <p:oleObj name="数式" r:id="rId3" imgW="16129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219" y="548680"/>
                        <a:ext cx="6982165" cy="115629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0985385"/>
              </p:ext>
            </p:extLst>
          </p:nvPr>
        </p:nvGraphicFramePr>
        <p:xfrm>
          <a:off x="1200920" y="3429000"/>
          <a:ext cx="6755456" cy="1656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843" name="数式" r:id="rId5" imgW="1689100" imgH="393700" progId="Equation.3">
                  <p:embed/>
                </p:oleObj>
              </mc:Choice>
              <mc:Fallback>
                <p:oleObj name="数式" r:id="rId5" imgW="1689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920" y="3429000"/>
                        <a:ext cx="6755456" cy="165663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/>
          <p:cNvSpPr/>
          <p:nvPr/>
        </p:nvSpPr>
        <p:spPr>
          <a:xfrm>
            <a:off x="1043608" y="5517232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0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Just like a gigantic nucleus!!</a:t>
            </a:r>
            <a:endParaRPr lang="ja-JP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79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テキスト ボックス 21"/>
          <p:cNvSpPr txBox="1">
            <a:spLocks noChangeArrowheads="1"/>
          </p:cNvSpPr>
          <p:nvPr/>
        </p:nvSpPr>
        <p:spPr bwMode="auto">
          <a:xfrm>
            <a:off x="683568" y="548680"/>
            <a:ext cx="7884368" cy="65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ja-JP" sz="40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Quantum </a:t>
            </a:r>
            <a:r>
              <a:rPr lang="en-US" altLang="ja-JP" sz="4000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</a:t>
            </a:r>
            <a:r>
              <a:rPr lang="en-US" altLang="ja-JP" sz="40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ritical magnetic field</a:t>
            </a:r>
            <a:endParaRPr lang="ja-JP" altLang="en-US" sz="4000" dirty="0">
              <a:solidFill>
                <a:srgbClr val="FFFF0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428402"/>
              </p:ext>
            </p:extLst>
          </p:nvPr>
        </p:nvGraphicFramePr>
        <p:xfrm>
          <a:off x="836613" y="1700808"/>
          <a:ext cx="7288212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77" name="数式" r:id="rId3" imgW="1752600" imgH="406400" progId="Equation.3">
                  <p:embed/>
                </p:oleObj>
              </mc:Choice>
              <mc:Fallback>
                <p:oleObj name="数式" r:id="rId3" imgW="17526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613" y="1700808"/>
                        <a:ext cx="7288212" cy="17780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/>
          <p:cNvSpPr/>
          <p:nvPr/>
        </p:nvSpPr>
        <p:spPr>
          <a:xfrm>
            <a:off x="827584" y="4293096"/>
            <a:ext cx="7632848" cy="184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In some cases, called “MAGNETAR”,</a:t>
            </a:r>
          </a:p>
          <a:p>
            <a:pPr>
              <a:lnSpc>
                <a:spcPct val="130000"/>
              </a:lnSpc>
            </a:pPr>
            <a:r>
              <a:rPr lang="en-US" altLang="ja-JP" sz="3200" i="1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</a:t>
            </a: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gets much larger than the above</a:t>
            </a:r>
          </a:p>
          <a:p>
            <a:pPr>
              <a:lnSpc>
                <a:spcPct val="130000"/>
              </a:lnSpc>
            </a:pPr>
            <a:r>
              <a:rPr lang="en-US" altLang="ja-JP" sz="32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</a:t>
            </a: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nd the mechanism is not known yet! 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13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836712"/>
            <a:ext cx="8941212" cy="442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            </a:t>
            </a:r>
            <a:r>
              <a:rPr lang="en-US" altLang="ja-JP" sz="32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Content</a:t>
            </a:r>
          </a:p>
          <a:p>
            <a:endParaRPr lang="en-US" altLang="ja-JP" dirty="0" smtClean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§1. Introduction</a:t>
            </a:r>
          </a:p>
          <a:p>
            <a:r>
              <a:rPr lang="en-US" altLang="ja-JP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</a:p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§2.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Neutron Star: What is it?</a:t>
            </a:r>
            <a:endParaRPr lang="en-US" altLang="ja-JP" dirty="0">
              <a:solidFill>
                <a:schemeClr val="bg1">
                  <a:lumMod val="5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</a:t>
            </a:r>
          </a:p>
          <a:p>
            <a:r>
              <a:rPr lang="en-US" altLang="ja-JP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§3. </a:t>
            </a:r>
            <a:r>
              <a:rPr lang="en-US" altLang="ja-JP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Various properties </a:t>
            </a:r>
            <a:r>
              <a:rPr lang="en-US" altLang="ja-JP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of Neutron </a:t>
            </a:r>
            <a:r>
              <a:rPr lang="en-US" altLang="ja-JP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Stars</a:t>
            </a:r>
            <a:endParaRPr lang="en-US" altLang="ja-JP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20000"/>
              </a:lnSpc>
            </a:pPr>
            <a:r>
              <a:rPr lang="en-US" altLang="ja-JP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</a:t>
            </a:r>
            <a:r>
              <a:rPr lang="en-US" altLang="ja-JP" dirty="0" smtClean="0">
                <a:solidFill>
                  <a:srgbClr val="FFE9E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stellar </a:t>
            </a:r>
            <a:r>
              <a:rPr lang="en-US" altLang="ja-JP" dirty="0">
                <a:solidFill>
                  <a:srgbClr val="FFE9E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structure, mass-and-radius, thermal behavior,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solidFill>
                  <a:srgbClr val="FFE9E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</a:t>
            </a:r>
            <a:r>
              <a:rPr lang="en-US" altLang="ja-JP" dirty="0" smtClean="0">
                <a:solidFill>
                  <a:srgbClr val="FFE9E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rapid rotation</a:t>
            </a:r>
            <a:r>
              <a:rPr lang="en-US" altLang="ja-JP" dirty="0">
                <a:solidFill>
                  <a:srgbClr val="FFE9E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, </a:t>
            </a:r>
            <a:r>
              <a:rPr lang="en-US" altLang="ja-JP" dirty="0" smtClean="0">
                <a:solidFill>
                  <a:srgbClr val="FFE9E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strong magnetic </a:t>
            </a:r>
            <a:r>
              <a:rPr lang="en-US" altLang="ja-JP" dirty="0">
                <a:solidFill>
                  <a:srgbClr val="FFE9E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field and </a:t>
            </a:r>
            <a:r>
              <a:rPr lang="en-US" altLang="ja-JP" dirty="0" smtClean="0">
                <a:solidFill>
                  <a:srgbClr val="FFE9E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dark matter </a:t>
            </a:r>
            <a:endParaRPr lang="en-US" altLang="ja-JP" dirty="0">
              <a:solidFill>
                <a:srgbClr val="FFE9E6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  <a:endParaRPr lang="en-US" altLang="ja-JP" dirty="0">
              <a:solidFill>
                <a:srgbClr val="7F7F7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>
                <a:solidFill>
                  <a:srgbClr val="7F7F7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§4. Summary</a:t>
            </a:r>
            <a:endParaRPr lang="en-US" altLang="ja-JP" dirty="0">
              <a:solidFill>
                <a:schemeClr val="bg1">
                  <a:lumMod val="5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31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テキスト ボックス 1"/>
          <p:cNvSpPr txBox="1">
            <a:spLocks noChangeArrowheads="1"/>
          </p:cNvSpPr>
          <p:nvPr/>
        </p:nvSpPr>
        <p:spPr bwMode="auto">
          <a:xfrm>
            <a:off x="1742220" y="3068960"/>
            <a:ext cx="5710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54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</a:t>
            </a:r>
            <a:r>
              <a:rPr lang="en-US" altLang="ja-JP" sz="5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tellar structure</a:t>
            </a:r>
            <a:endParaRPr lang="ja-JP" altLang="en-US" sz="54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1"/>
          <p:cNvSpPr txBox="1">
            <a:spLocks noChangeArrowheads="1"/>
          </p:cNvSpPr>
          <p:nvPr/>
        </p:nvSpPr>
        <p:spPr bwMode="auto">
          <a:xfrm>
            <a:off x="1259632" y="1052736"/>
            <a:ext cx="669760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66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 long time ago</a:t>
            </a:r>
          </a:p>
        </p:txBody>
      </p:sp>
      <p:sp>
        <p:nvSpPr>
          <p:cNvPr id="10" name="テキスト ボックス 1"/>
          <p:cNvSpPr txBox="1">
            <a:spLocks noChangeArrowheads="1"/>
          </p:cNvSpPr>
          <p:nvPr/>
        </p:nvSpPr>
        <p:spPr bwMode="auto">
          <a:xfrm>
            <a:off x="1403648" y="4437112"/>
            <a:ext cx="634719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66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</a:t>
            </a:r>
            <a:r>
              <a:rPr lang="en-US" altLang="ja-JP" sz="66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ar, far away…</a:t>
            </a:r>
          </a:p>
        </p:txBody>
      </p:sp>
      <p:sp>
        <p:nvSpPr>
          <p:cNvPr id="4" name="テキスト ボックス 1"/>
          <p:cNvSpPr txBox="1">
            <a:spLocks noChangeArrowheads="1"/>
          </p:cNvSpPr>
          <p:nvPr/>
        </p:nvSpPr>
        <p:spPr bwMode="auto">
          <a:xfrm>
            <a:off x="2139664" y="2780928"/>
            <a:ext cx="454016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66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</a:t>
            </a:r>
            <a:r>
              <a:rPr lang="en-US" altLang="ja-JP" sz="66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 </a:t>
            </a:r>
            <a:r>
              <a:rPr lang="en-US" altLang="ja-JP" sz="66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</a:t>
            </a:r>
            <a:r>
              <a:rPr lang="en-US" altLang="ja-JP" sz="66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66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g</a:t>
            </a:r>
            <a:r>
              <a:rPr lang="en-US" altLang="ja-JP" sz="66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alaxy</a:t>
            </a:r>
            <a:endParaRPr lang="en-US" altLang="ja-JP" sz="6600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6" name="図 5" descr="DSC047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85" y="-1440160"/>
            <a:ext cx="12204033" cy="81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67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テキスト ボックス 1"/>
          <p:cNvSpPr txBox="1">
            <a:spLocks noChangeArrowheads="1"/>
          </p:cNvSpPr>
          <p:nvPr/>
        </p:nvSpPr>
        <p:spPr bwMode="auto">
          <a:xfrm>
            <a:off x="467544" y="344850"/>
            <a:ext cx="8341255" cy="707886"/>
          </a:xfrm>
          <a:prstGeom prst="rect">
            <a:avLst/>
          </a:prstGeom>
          <a:solidFill>
            <a:srgbClr val="0080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4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Theorist’s view of NS structures</a:t>
            </a:r>
            <a:endParaRPr lang="ja-JP" altLang="en-US" sz="40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7475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484784"/>
            <a:ext cx="4237037" cy="4800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テキスト ボックス 3"/>
          <p:cNvSpPr txBox="1">
            <a:spLocks noChangeArrowheads="1"/>
          </p:cNvSpPr>
          <p:nvPr/>
        </p:nvSpPr>
        <p:spPr bwMode="auto">
          <a:xfrm>
            <a:off x="4419600" y="1534011"/>
            <a:ext cx="466512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① Atmosphere: hydrogen, a mix of</a:t>
            </a:r>
          </a:p>
          <a:p>
            <a:pPr>
              <a:defRPr/>
            </a:pP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       heavy elements</a:t>
            </a:r>
          </a:p>
          <a:p>
            <a:pPr>
              <a:spcAft>
                <a:spcPts val="1200"/>
              </a:spcAft>
              <a:defRPr/>
            </a:pPr>
            <a:r>
              <a:rPr lang="en-US" altLang="ja-JP" sz="2000" dirty="0" smtClean="0">
                <a:solidFill>
                  <a:srgbClr val="FF0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</a:t>
            </a:r>
            <a:r>
              <a:rPr lang="en-US" altLang="ja-JP" sz="2000" dirty="0" smtClean="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(providing info. of temperature)</a:t>
            </a:r>
          </a:p>
          <a:p>
            <a:pPr>
              <a:defRPr/>
            </a:pP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② Envelope: a few tens of meters</a:t>
            </a:r>
          </a:p>
          <a:p>
            <a:pPr>
              <a:spcAft>
                <a:spcPts val="1200"/>
              </a:spcAft>
              <a:defRPr/>
            </a:pPr>
            <a:r>
              <a:rPr lang="en-US" altLang="ja-JP" sz="2000" dirty="0" smtClean="0">
                <a:solidFill>
                  <a:srgbClr val="0000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  <a:r>
              <a:rPr lang="en-US" altLang="ja-JP" sz="2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(acts as a thermal insulator)</a:t>
            </a:r>
          </a:p>
          <a:p>
            <a:pPr>
              <a:defRPr/>
            </a:pP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③ Crust: 500-1000m thickness</a:t>
            </a:r>
          </a:p>
          <a:p>
            <a:pPr>
              <a:defRPr/>
            </a:pPr>
            <a:endParaRPr lang="en-US" altLang="ja-JP" sz="2000" dirty="0">
              <a:solidFill>
                <a:schemeClr val="accent2">
                  <a:lumMod val="40000"/>
                  <a:lumOff val="6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defRPr/>
            </a:pP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④ Nuclear Pasta: In-btw crust/core</a:t>
            </a:r>
          </a:p>
          <a:p>
            <a:pPr>
              <a:spcAft>
                <a:spcPts val="1200"/>
              </a:spcAft>
              <a:defRPr/>
            </a:pPr>
            <a:endParaRPr lang="en-US" altLang="ja-JP" sz="2000" dirty="0">
              <a:solidFill>
                <a:srgbClr val="660066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spcAft>
                <a:spcPts val="1200"/>
              </a:spcAft>
              <a:defRPr/>
            </a:pP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⑤ Outer Core: a few kilometers</a:t>
            </a:r>
          </a:p>
          <a:p>
            <a:pPr>
              <a:defRPr/>
            </a:pPr>
            <a:endParaRPr lang="en-US" altLang="ja-JP" sz="2000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defRPr/>
            </a:pP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⑥ Inner Core: Big question mark!</a:t>
            </a:r>
            <a:endParaRPr lang="ja-JP" altLang="en-US" sz="2000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05" y="1050995"/>
            <a:ext cx="8046543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テキスト ボックス 1"/>
          <p:cNvSpPr txBox="1">
            <a:spLocks noChangeArrowheads="1"/>
          </p:cNvSpPr>
          <p:nvPr/>
        </p:nvSpPr>
        <p:spPr bwMode="auto">
          <a:xfrm>
            <a:off x="2696415" y="262389"/>
            <a:ext cx="37477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6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Nuclear </a:t>
            </a:r>
            <a:r>
              <a:rPr lang="en-US" altLang="ja-JP" sz="3600" u="sng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“Pasta</a:t>
            </a:r>
            <a:r>
              <a:rPr lang="en-US" altLang="ja-JP" sz="36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”</a:t>
            </a:r>
            <a:endParaRPr lang="ja-JP" altLang="en-US" sz="3600" u="sng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707904" y="2563163"/>
            <a:ext cx="1631523" cy="461665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Spaghetti</a:t>
            </a:r>
            <a:endParaRPr lang="en-US" altLang="ja-JP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971600" y="2491155"/>
            <a:ext cx="1569660" cy="461665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Meat ball</a:t>
            </a:r>
            <a:endParaRPr lang="en-US" altLang="ja-JP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588224" y="2563163"/>
            <a:ext cx="1447165" cy="461665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Lasagna</a:t>
            </a:r>
            <a:endParaRPr lang="en-US" altLang="ja-JP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043608" y="5875531"/>
            <a:ext cx="2325251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</a:t>
            </a:r>
            <a:r>
              <a:rPr lang="en-US" altLang="ja-JP" dirty="0" smtClean="0">
                <a:solidFill>
                  <a:srgbClr val="0000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nti-Spaghetti</a:t>
            </a:r>
            <a:endParaRPr lang="en-US" altLang="ja-JP" dirty="0">
              <a:solidFill>
                <a:srgbClr val="0000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139952" y="5875531"/>
            <a:ext cx="2193522" cy="461665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Swiss cheese</a:t>
            </a:r>
            <a:endParaRPr lang="en-US" altLang="ja-JP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9" name="テキスト ボックス 1"/>
          <p:cNvSpPr txBox="1">
            <a:spLocks noChangeArrowheads="1"/>
          </p:cNvSpPr>
          <p:nvPr/>
        </p:nvSpPr>
        <p:spPr bwMode="auto">
          <a:xfrm rot="20868378">
            <a:off x="1754925" y="2985339"/>
            <a:ext cx="5693865" cy="1323439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8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Try to eat?</a:t>
            </a:r>
            <a:endParaRPr lang="ja-JP" altLang="en-US" sz="80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図形グループ 10"/>
          <p:cNvGrpSpPr>
            <a:grpSpLocks/>
          </p:cNvGrpSpPr>
          <p:nvPr/>
        </p:nvGrpSpPr>
        <p:grpSpPr bwMode="auto">
          <a:xfrm>
            <a:off x="533400" y="1278656"/>
            <a:ext cx="7956550" cy="4876800"/>
            <a:chOff x="533400" y="1447800"/>
            <a:chExt cx="7956110" cy="4876800"/>
          </a:xfrm>
        </p:grpSpPr>
        <p:pic>
          <p:nvPicPr>
            <p:cNvPr id="94213" name="図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47800"/>
              <a:ext cx="7956110" cy="487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正方形/長方形 6"/>
            <p:cNvSpPr/>
            <p:nvPr/>
          </p:nvSpPr>
          <p:spPr>
            <a:xfrm>
              <a:off x="6629063" y="4038600"/>
              <a:ext cx="1752503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6629063" y="5562600"/>
              <a:ext cx="1676307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6857650" y="4191000"/>
              <a:ext cx="152392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" name="円/楕円 9"/>
            <p:cNvSpPr/>
            <p:nvPr/>
          </p:nvSpPr>
          <p:spPr>
            <a:xfrm>
              <a:off x="6857650" y="4572000"/>
              <a:ext cx="152392" cy="1524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4218" name="テキスト ボックス 9"/>
            <p:cNvSpPr txBox="1">
              <a:spLocks noChangeArrowheads="1"/>
            </p:cNvSpPr>
            <p:nvPr/>
          </p:nvSpPr>
          <p:spPr bwMode="auto">
            <a:xfrm>
              <a:off x="7086600" y="4038600"/>
              <a:ext cx="1161600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US" altLang="ja-JP" sz="2000">
                  <a:latin typeface="ヒラギノ丸ゴ Pro W4" charset="0"/>
                  <a:ea typeface="ヒラギノ丸ゴ Pro W4" charset="0"/>
                  <a:cs typeface="ヒラギノ丸ゴ Pro W4" charset="0"/>
                </a:rPr>
                <a:t>proton</a:t>
              </a:r>
            </a:p>
            <a:p>
              <a:r>
                <a:rPr lang="en-US" altLang="ja-JP" sz="2000">
                  <a:solidFill>
                    <a:srgbClr val="00000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neutron</a:t>
              </a:r>
              <a:endParaRPr lang="ja-JP" altLang="en-US" sz="2000">
                <a:solidFill>
                  <a:srgbClr val="000000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</p:grpSp>
      <p:sp>
        <p:nvSpPr>
          <p:cNvPr id="94211" name="テキスト ボックス 2"/>
          <p:cNvSpPr txBox="1">
            <a:spLocks noChangeArrowheads="1"/>
          </p:cNvSpPr>
          <p:nvPr/>
        </p:nvSpPr>
        <p:spPr bwMode="auto">
          <a:xfrm>
            <a:off x="395536" y="332656"/>
            <a:ext cx="85671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600" u="sng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Quantum Molecular Dynamics (QMD)</a:t>
            </a:r>
            <a:endParaRPr lang="ja-JP" altLang="en-US" sz="3600" u="sng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94212" name="テキスト ボックス 11"/>
          <p:cNvSpPr txBox="1">
            <a:spLocks noChangeArrowheads="1"/>
          </p:cNvSpPr>
          <p:nvPr/>
        </p:nvSpPr>
        <p:spPr bwMode="auto">
          <a:xfrm>
            <a:off x="5934075" y="6155456"/>
            <a:ext cx="3133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G. Watanabe et al. (2002)</a:t>
            </a:r>
            <a:endParaRPr lang="ja-JP" altLang="en-US" sz="180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35496" y="2348880"/>
            <a:ext cx="9073008" cy="2448272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778" name="テキスト ボックス 1"/>
          <p:cNvSpPr txBox="1">
            <a:spLocks noChangeArrowheads="1"/>
          </p:cNvSpPr>
          <p:nvPr/>
        </p:nvSpPr>
        <p:spPr bwMode="auto">
          <a:xfrm>
            <a:off x="1547664" y="416858"/>
            <a:ext cx="60508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4000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40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“Exotic” is interesting! </a:t>
            </a:r>
            <a:endParaRPr lang="ja-JP" altLang="en-US" sz="4000" u="sng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73730" name="テキスト ボックス 2"/>
          <p:cNvSpPr txBox="1">
            <a:spLocks noChangeArrowheads="1"/>
          </p:cNvSpPr>
          <p:nvPr/>
        </p:nvSpPr>
        <p:spPr bwMode="auto">
          <a:xfrm>
            <a:off x="506413" y="1429145"/>
            <a:ext cx="8293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ew states of matter could be present in NS !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611560" y="5148480"/>
            <a:ext cx="7927032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Quantitative </a:t>
            </a:r>
            <a:r>
              <a:rPr lang="en-US" altLang="ja-JP" sz="32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differences among them?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79512" y="2420888"/>
            <a:ext cx="889248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ja-JP" sz="32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Superfluid </a:t>
            </a:r>
            <a:r>
              <a:rPr lang="en-US" altLang="ja-JP" sz="3200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neutron/</a:t>
            </a:r>
            <a:r>
              <a:rPr lang="en-US" altLang="ja-JP" sz="3200" dirty="0" err="1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Supercond</a:t>
            </a:r>
            <a:r>
              <a:rPr lang="en-US" altLang="ja-JP" sz="3200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. p</a:t>
            </a:r>
            <a:r>
              <a:rPr lang="en-US" altLang="ja-JP" sz="32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roton</a:t>
            </a:r>
          </a:p>
          <a:p>
            <a:pPr>
              <a:spcAft>
                <a:spcPts val="600"/>
              </a:spcAft>
              <a:defRPr/>
            </a:pPr>
            <a:r>
              <a:rPr lang="en-US" altLang="ja-JP" sz="3200" dirty="0" smtClean="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Bose</a:t>
            </a:r>
            <a:r>
              <a:rPr lang="en-US" altLang="ja-JP" sz="3200" dirty="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-Einstein condensate (BEC) of </a:t>
            </a:r>
            <a:r>
              <a:rPr lang="en-US" altLang="ja-JP" sz="3200" dirty="0" smtClean="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mesons</a:t>
            </a:r>
          </a:p>
          <a:p>
            <a:pPr>
              <a:spcAft>
                <a:spcPts val="600"/>
              </a:spcAft>
              <a:defRPr/>
            </a:pPr>
            <a:r>
              <a:rPr lang="en-US" altLang="ja-JP" sz="32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Hyperons </a:t>
            </a:r>
            <a:r>
              <a:rPr lang="en-US" altLang="ja-JP" sz="3200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(hadrons w/ strangeness</a:t>
            </a:r>
            <a:r>
              <a:rPr lang="en-US" altLang="ja-JP" sz="32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)</a:t>
            </a:r>
          </a:p>
          <a:p>
            <a:pPr>
              <a:spcAft>
                <a:spcPts val="600"/>
              </a:spcAft>
              <a:defRPr/>
            </a:pPr>
            <a:r>
              <a:rPr lang="en-US" altLang="ja-JP" sz="3200" dirty="0" err="1" smtClean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Deconfined</a:t>
            </a:r>
            <a:r>
              <a:rPr lang="en-US" altLang="ja-JP" sz="3200" dirty="0" smtClean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quarks</a:t>
            </a:r>
          </a:p>
        </p:txBody>
      </p:sp>
      <p:sp>
        <p:nvSpPr>
          <p:cNvPr id="2" name="正方形/長方形 1"/>
          <p:cNvSpPr/>
          <p:nvPr/>
        </p:nvSpPr>
        <p:spPr>
          <a:xfrm rot="20402356">
            <a:off x="179819" y="2703813"/>
            <a:ext cx="8676456" cy="1528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4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Neutron </a:t>
            </a:r>
            <a:r>
              <a:rPr lang="en-US" altLang="ja-JP" sz="4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star = </a:t>
            </a:r>
            <a:r>
              <a:rPr lang="en-US" altLang="ja-JP" sz="4000" i="1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laboratories</a:t>
            </a:r>
            <a:r>
              <a:rPr lang="en-US" altLang="ja-JP" sz="4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for </a:t>
            </a:r>
          </a:p>
          <a:p>
            <a:pPr>
              <a:lnSpc>
                <a:spcPct val="140000"/>
              </a:lnSpc>
              <a:defRPr/>
            </a:pPr>
            <a:r>
              <a:rPr lang="en-US" altLang="ja-JP" sz="4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</a:t>
            </a:r>
            <a:r>
              <a:rPr lang="en-US" altLang="ja-JP" sz="4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studying </a:t>
            </a:r>
            <a:r>
              <a:rPr lang="en-US" altLang="ja-JP" sz="4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matter in </a:t>
            </a:r>
            <a:r>
              <a:rPr lang="en-US" altLang="ja-JP" sz="4000" dirty="0" err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Xtreme</a:t>
            </a:r>
            <a:r>
              <a:rPr lang="en-US" altLang="ja-JP" sz="4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!</a:t>
            </a:r>
            <a:endParaRPr lang="ja-JP" altLang="en-US" sz="40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518457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 rot="20447757">
            <a:off x="710577" y="2996541"/>
            <a:ext cx="7706108" cy="1569660"/>
          </a:xfrm>
          <a:prstGeom prst="rect">
            <a:avLst/>
          </a:prstGeom>
          <a:solidFill>
            <a:srgbClr val="FF3474"/>
          </a:solidFill>
        </p:spPr>
        <p:txBody>
          <a:bodyPr wrap="none">
            <a:spAutoFit/>
          </a:bodyPr>
          <a:lstStyle/>
          <a:p>
            <a:r>
              <a:rPr lang="en-US" altLang="ja-JP" sz="48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Our hearts combined like</a:t>
            </a:r>
          </a:p>
          <a:p>
            <a:r>
              <a:rPr lang="en-US" altLang="ja-JP" sz="48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a neutron star collision </a:t>
            </a:r>
            <a:endParaRPr lang="ja-JP" altLang="en-US" sz="4800" dirty="0">
              <a:solidFill>
                <a:schemeClr val="bg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475656" y="188640"/>
            <a:ext cx="6120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0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 song of Neutron Star</a:t>
            </a:r>
            <a:endParaRPr lang="ja-JP" altLang="en-US" sz="4000" u="sng" dirty="0"/>
          </a:p>
        </p:txBody>
      </p:sp>
      <p:pic>
        <p:nvPicPr>
          <p:cNvPr id="2" name="01 Neutron Star Collision (Love is Forever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83" y="57332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40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691680" y="3068960"/>
            <a:ext cx="57641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5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Mass and radius</a:t>
            </a:r>
            <a:endParaRPr lang="ja-JP" altLang="en-US" sz="54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407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8"/>
          <p:cNvGrpSpPr>
            <a:grpSpLocks/>
          </p:cNvGrpSpPr>
          <p:nvPr/>
        </p:nvGrpSpPr>
        <p:grpSpPr bwMode="auto">
          <a:xfrm>
            <a:off x="901700" y="333376"/>
            <a:ext cx="7369175" cy="431800"/>
            <a:chOff x="778" y="288"/>
            <a:chExt cx="4642" cy="272"/>
          </a:xfrm>
        </p:grpSpPr>
        <p:sp>
          <p:nvSpPr>
            <p:cNvPr id="486409" name="Rectangle 9"/>
            <p:cNvSpPr>
              <a:spLocks noChangeArrowheads="1"/>
            </p:cNvSpPr>
            <p:nvPr/>
          </p:nvSpPr>
          <p:spPr bwMode="auto">
            <a:xfrm>
              <a:off x="778" y="288"/>
              <a:ext cx="4642" cy="2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114FFB"/>
              </a:outerShdw>
            </a:effectLst>
          </p:spPr>
          <p:txBody>
            <a:bodyPr lIns="90488" tIns="44450" rIns="90488" bIns="44450" anchor="ctr"/>
            <a:lstStyle/>
            <a:p>
              <a:pPr>
                <a:defRPr/>
              </a:pPr>
              <a:r>
                <a:rPr lang="en-US" altLang="ja-JP" sz="2400" i="1" dirty="0">
                  <a:latin typeface="Tahoma" pitchFamily="34" charset="0"/>
                  <a:ea typeface="ＭＳ Ｐゴシック" charset="-128"/>
                  <a:cs typeface="+mn-cs"/>
                </a:rPr>
                <a:t>   </a:t>
              </a:r>
              <a:r>
                <a:rPr lang="en-US" altLang="ja-JP" sz="2400" dirty="0">
                  <a:latin typeface="Tahoma" pitchFamily="34" charset="0"/>
                  <a:ea typeface="ＭＳ Ｐゴシック" charset="-128"/>
                  <a:cs typeface="+mn-cs"/>
                </a:rPr>
                <a:t>Origin of masses             Structure of the vacuum</a:t>
              </a:r>
            </a:p>
          </p:txBody>
        </p:sp>
        <p:sp>
          <p:nvSpPr>
            <p:cNvPr id="41029" name="AutoShape 10"/>
            <p:cNvSpPr>
              <a:spLocks noChangeArrowheads="1"/>
            </p:cNvSpPr>
            <p:nvPr/>
          </p:nvSpPr>
          <p:spPr bwMode="auto">
            <a:xfrm>
              <a:off x="2698" y="359"/>
              <a:ext cx="350" cy="155"/>
            </a:xfrm>
            <a:prstGeom prst="leftRightArrow">
              <a:avLst>
                <a:gd name="adj1" fmla="val 50000"/>
                <a:gd name="adj2" fmla="val 4516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47824" y="1124744"/>
            <a:ext cx="3444056" cy="5400600"/>
            <a:chOff x="47824" y="692696"/>
            <a:chExt cx="3444056" cy="5400600"/>
          </a:xfrm>
        </p:grpSpPr>
        <p:sp>
          <p:nvSpPr>
            <p:cNvPr id="2" name="正方形/長方形 1"/>
            <p:cNvSpPr/>
            <p:nvPr/>
          </p:nvSpPr>
          <p:spPr>
            <a:xfrm>
              <a:off x="47824" y="692696"/>
              <a:ext cx="3444056" cy="540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" name="Group 74"/>
            <p:cNvGrpSpPr>
              <a:grpSpLocks/>
            </p:cNvGrpSpPr>
            <p:nvPr/>
          </p:nvGrpSpPr>
          <p:grpSpPr bwMode="auto">
            <a:xfrm>
              <a:off x="107504" y="880963"/>
              <a:ext cx="3373438" cy="5140325"/>
              <a:chOff x="113" y="542"/>
              <a:chExt cx="2125" cy="3238"/>
            </a:xfrm>
          </p:grpSpPr>
          <p:sp>
            <p:nvSpPr>
              <p:cNvPr id="41008" name="Text Box 5"/>
              <p:cNvSpPr txBox="1">
                <a:spLocks noChangeArrowheads="1"/>
              </p:cNvSpPr>
              <p:nvPr/>
            </p:nvSpPr>
            <p:spPr bwMode="auto">
              <a:xfrm>
                <a:off x="609" y="3567"/>
                <a:ext cx="1092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sz="1600" b="1" dirty="0" smtClean="0">
                    <a:solidFill>
                      <a:srgbClr val="FF3399"/>
                    </a:solidFill>
                  </a:rPr>
                  <a:t>WMAP, </a:t>
                </a:r>
                <a:r>
                  <a:rPr lang="en-US" altLang="ja-JP" sz="1600" b="1" dirty="0">
                    <a:solidFill>
                      <a:srgbClr val="FF3399"/>
                    </a:solidFill>
                  </a:rPr>
                  <a:t>Planck </a:t>
                </a:r>
              </a:p>
            </p:txBody>
          </p:sp>
          <p:grpSp>
            <p:nvGrpSpPr>
              <p:cNvPr id="41009" name="Group 14"/>
              <p:cNvGrpSpPr>
                <a:grpSpLocks/>
              </p:cNvGrpSpPr>
              <p:nvPr/>
            </p:nvGrpSpPr>
            <p:grpSpPr bwMode="auto">
              <a:xfrm>
                <a:off x="113" y="542"/>
                <a:ext cx="2125" cy="2782"/>
                <a:chOff x="113" y="663"/>
                <a:chExt cx="2125" cy="2782"/>
              </a:xfrm>
            </p:grpSpPr>
            <p:sp>
              <p:nvSpPr>
                <p:cNvPr id="41010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20" y="3022"/>
                  <a:ext cx="1944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altLang="ja-JP" sz="2000" b="1" dirty="0">
                      <a:solidFill>
                        <a:schemeClr val="accent2"/>
                      </a:solidFill>
                    </a:rPr>
                    <a:t>Cosmological </a:t>
                  </a:r>
                  <a:r>
                    <a:rPr lang="en-US" altLang="ja-JP" sz="2000" b="1" dirty="0" smtClean="0">
                      <a:solidFill>
                        <a:schemeClr val="accent2"/>
                      </a:solidFill>
                    </a:rPr>
                    <a:t>constant</a:t>
                  </a:r>
                  <a:endParaRPr lang="en-US" altLang="ja-JP" sz="2000" b="1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41011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698" y="3253"/>
                  <a:ext cx="867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altLang="ja-JP" sz="1400">
                      <a:solidFill>
                        <a:srgbClr val="008000"/>
                      </a:solidFill>
                    </a:rPr>
                    <a:t>Einstein (1917)</a:t>
                  </a:r>
                </a:p>
              </p:txBody>
            </p:sp>
            <p:grpSp>
              <p:nvGrpSpPr>
                <p:cNvPr id="41012" name="Group 17"/>
                <p:cNvGrpSpPr>
                  <a:grpSpLocks/>
                </p:cNvGrpSpPr>
                <p:nvPr/>
              </p:nvGrpSpPr>
              <p:grpSpPr bwMode="auto">
                <a:xfrm>
                  <a:off x="113" y="663"/>
                  <a:ext cx="2125" cy="2211"/>
                  <a:chOff x="113" y="663"/>
                  <a:chExt cx="2125" cy="2211"/>
                </a:xfrm>
              </p:grpSpPr>
              <p:sp>
                <p:nvSpPr>
                  <p:cNvPr id="41013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58" y="2160"/>
                    <a:ext cx="190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grpSp>
                <p:nvGrpSpPr>
                  <p:cNvPr id="41014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113" y="663"/>
                    <a:ext cx="2125" cy="1497"/>
                    <a:chOff x="113" y="663"/>
                    <a:chExt cx="2125" cy="1497"/>
                  </a:xfrm>
                </p:grpSpPr>
                <p:sp>
                  <p:nvSpPr>
                    <p:cNvPr id="41016" name="Line 2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132" y="774"/>
                      <a:ext cx="4" cy="1307"/>
                    </a:xfrm>
                    <a:prstGeom prst="line">
                      <a:avLst/>
                    </a:prstGeom>
                    <a:noFill/>
                    <a:ln w="76200" cmpd="tri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1017" name="Line 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9" y="663"/>
                      <a:ext cx="1493" cy="584"/>
                    </a:xfrm>
                    <a:prstGeom prst="line">
                      <a:avLst/>
                    </a:prstGeom>
                    <a:noFill/>
                    <a:ln w="76200" cmpd="tri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1018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0" y="691"/>
                      <a:ext cx="111" cy="11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1019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7" y="691"/>
                      <a:ext cx="0" cy="22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1020" name="Oval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99" y="885"/>
                      <a:ext cx="55" cy="5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1021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0" y="1191"/>
                      <a:ext cx="0" cy="2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1022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3" y="1385"/>
                      <a:ext cx="774" cy="751"/>
                    </a:xfrm>
                    <a:prstGeom prst="ellipse">
                      <a:avLst/>
                    </a:prstGeom>
                    <a:solidFill>
                      <a:srgbClr val="CCEC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1023" name="AutoShap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2" y="2055"/>
                      <a:ext cx="679" cy="10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1024" name="Text Box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3" y="1661"/>
                      <a:ext cx="826" cy="2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ja-JP" sz="2000" b="1" dirty="0"/>
                        <a:t>Universe</a:t>
                      </a:r>
                    </a:p>
                  </p:txBody>
                </p:sp>
                <p:sp>
                  <p:nvSpPr>
                    <p:cNvPr id="41025" name="Text Box 2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74" y="981"/>
                      <a:ext cx="764" cy="2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ja-JP" sz="2000" b="1" dirty="0"/>
                        <a:t>baryons</a:t>
                      </a:r>
                    </a:p>
                  </p:txBody>
                </p:sp>
              </p:grpSp>
              <p:pic>
                <p:nvPicPr>
                  <p:cNvPr id="41015" name="Picture 30" descr="txp_fig"/>
                  <p:cNvPicPr>
                    <a:picLocks noChangeAspect="1" noChangeArrowheads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90" y="2294"/>
                    <a:ext cx="1546" cy="5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  <p:grpSp>
        <p:nvGrpSpPr>
          <p:cNvPr id="9" name="図形グループ 8"/>
          <p:cNvGrpSpPr/>
          <p:nvPr/>
        </p:nvGrpSpPr>
        <p:grpSpPr>
          <a:xfrm>
            <a:off x="3059832" y="1124744"/>
            <a:ext cx="3240360" cy="5400600"/>
            <a:chOff x="3059832" y="692696"/>
            <a:chExt cx="3240360" cy="5400600"/>
          </a:xfrm>
        </p:grpSpPr>
        <p:sp>
          <p:nvSpPr>
            <p:cNvPr id="72" name="正方形/長方形 71"/>
            <p:cNvSpPr/>
            <p:nvPr/>
          </p:nvSpPr>
          <p:spPr>
            <a:xfrm>
              <a:off x="3419872" y="692696"/>
              <a:ext cx="2880320" cy="540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8" name="Group 75"/>
            <p:cNvGrpSpPr>
              <a:grpSpLocks/>
            </p:cNvGrpSpPr>
            <p:nvPr/>
          </p:nvGrpSpPr>
          <p:grpSpPr bwMode="auto">
            <a:xfrm>
              <a:off x="3059832" y="860425"/>
              <a:ext cx="3162300" cy="5160963"/>
              <a:chOff x="2018" y="542"/>
              <a:chExt cx="1992" cy="3251"/>
            </a:xfrm>
          </p:grpSpPr>
          <p:sp>
            <p:nvSpPr>
              <p:cNvPr id="40986" name="Text Box 6"/>
              <p:cNvSpPr txBox="1">
                <a:spLocks noChangeArrowheads="1"/>
              </p:cNvSpPr>
              <p:nvPr/>
            </p:nvSpPr>
            <p:spPr bwMode="auto">
              <a:xfrm>
                <a:off x="2516" y="3581"/>
                <a:ext cx="104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sz="1600" b="1" dirty="0" smtClean="0">
                    <a:solidFill>
                      <a:srgbClr val="FF3399"/>
                    </a:solidFill>
                  </a:rPr>
                  <a:t>RHIC,  LHC</a:t>
                </a:r>
                <a:endParaRPr lang="en-US" altLang="ja-JP" sz="1600" b="1" dirty="0">
                  <a:solidFill>
                    <a:srgbClr val="FF3399"/>
                  </a:solidFill>
                </a:endParaRPr>
              </a:p>
            </p:txBody>
          </p:sp>
          <p:grpSp>
            <p:nvGrpSpPr>
              <p:cNvPr id="40987" name="Group 31"/>
              <p:cNvGrpSpPr>
                <a:grpSpLocks/>
              </p:cNvGrpSpPr>
              <p:nvPr/>
            </p:nvGrpSpPr>
            <p:grpSpPr bwMode="auto">
              <a:xfrm>
                <a:off x="2018" y="542"/>
                <a:ext cx="1992" cy="2782"/>
                <a:chOff x="2018" y="663"/>
                <a:chExt cx="1992" cy="2782"/>
              </a:xfrm>
            </p:grpSpPr>
            <p:sp>
              <p:nvSpPr>
                <p:cNvPr id="40988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064" y="3022"/>
                  <a:ext cx="1730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altLang="ja-JP" sz="2000" b="1" dirty="0">
                      <a:solidFill>
                        <a:schemeClr val="accent2"/>
                      </a:solidFill>
                    </a:rPr>
                    <a:t>“Chiral” condensate</a:t>
                  </a:r>
                </a:p>
              </p:txBody>
            </p:sp>
            <p:sp>
              <p:nvSpPr>
                <p:cNvPr id="40989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2508" y="3253"/>
                  <a:ext cx="829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altLang="ja-JP" sz="1400">
                      <a:solidFill>
                        <a:srgbClr val="008000"/>
                      </a:solidFill>
                    </a:rPr>
                    <a:t>Nambu (1960)</a:t>
                  </a:r>
                </a:p>
              </p:txBody>
            </p:sp>
            <p:grpSp>
              <p:nvGrpSpPr>
                <p:cNvPr id="40990" name="Group 34"/>
                <p:cNvGrpSpPr>
                  <a:grpSpLocks/>
                </p:cNvGrpSpPr>
                <p:nvPr/>
              </p:nvGrpSpPr>
              <p:grpSpPr bwMode="auto">
                <a:xfrm>
                  <a:off x="2018" y="663"/>
                  <a:ext cx="1992" cy="1988"/>
                  <a:chOff x="2018" y="663"/>
                  <a:chExt cx="1992" cy="1988"/>
                </a:xfrm>
              </p:grpSpPr>
              <p:grpSp>
                <p:nvGrpSpPr>
                  <p:cNvPr id="40991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2018" y="663"/>
                    <a:ext cx="1992" cy="1988"/>
                    <a:chOff x="2018" y="663"/>
                    <a:chExt cx="1992" cy="1988"/>
                  </a:xfrm>
                </p:grpSpPr>
                <p:grpSp>
                  <p:nvGrpSpPr>
                    <p:cNvPr id="40993" name="Group 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64" y="663"/>
                      <a:ext cx="1678" cy="1497"/>
                      <a:chOff x="2064" y="663"/>
                      <a:chExt cx="1678" cy="1497"/>
                    </a:xfrm>
                  </p:grpSpPr>
                  <p:sp>
                    <p:nvSpPr>
                      <p:cNvPr id="40997" name="Line 3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96" y="765"/>
                        <a:ext cx="0" cy="1303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98" name="Line 3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249" y="663"/>
                        <a:ext cx="1493" cy="536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99" name="Oval 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940" y="689"/>
                        <a:ext cx="111" cy="10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0" name="Line 4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687" y="689"/>
                        <a:ext cx="0" cy="20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1" name="Line 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360" y="1148"/>
                        <a:ext cx="0" cy="2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2" name="Oval 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1344"/>
                        <a:ext cx="634" cy="606"/>
                      </a:xfrm>
                      <a:prstGeom prst="ellipse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3" name="Oval 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26" y="1480"/>
                        <a:ext cx="83" cy="77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4" name="Oval 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54" y="1616"/>
                        <a:ext cx="83" cy="77"/>
                      </a:xfrm>
                      <a:prstGeom prst="ellipse">
                        <a:avLst/>
                      </a:prstGeom>
                      <a:solidFill>
                        <a:srgbClr val="FF33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5" name="Oval 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26" y="1752"/>
                        <a:ext cx="82" cy="76"/>
                      </a:xfrm>
                      <a:prstGeom prst="ellipse">
                        <a:avLst/>
                      </a:prstGeom>
                      <a:solidFill>
                        <a:schemeClr val="accent2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6" name="Oval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31" y="842"/>
                        <a:ext cx="83" cy="76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7" name="AutoShape 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1" y="2063"/>
                        <a:ext cx="679" cy="97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</p:grpSp>
                <p:sp>
                  <p:nvSpPr>
                    <p:cNvPr id="40994" name="Text Box 4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18" y="1933"/>
                      <a:ext cx="681" cy="2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ja-JP" sz="2000" b="1" dirty="0"/>
                        <a:t>baryon</a:t>
                      </a:r>
                    </a:p>
                  </p:txBody>
                </p:sp>
                <p:sp>
                  <p:nvSpPr>
                    <p:cNvPr id="40995" name="Text Box 4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424" y="890"/>
                      <a:ext cx="586" cy="2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ja-JP" sz="2000" b="1" dirty="0"/>
                        <a:t>quark</a:t>
                      </a:r>
                    </a:p>
                  </p:txBody>
                </p:sp>
                <p:pic>
                  <p:nvPicPr>
                    <p:cNvPr id="40996" name="Picture 50" descr="txp_fig"/>
                    <p:cNvPicPr>
                      <a:picLocks noChangeAspect="1" noChangeArrowheads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252" y="2293"/>
                      <a:ext cx="1346" cy="35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40992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2018" y="2164"/>
                    <a:ext cx="1992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</p:grpSp>
      </p:grpSp>
      <p:grpSp>
        <p:nvGrpSpPr>
          <p:cNvPr id="7" name="図形グループ 6"/>
          <p:cNvGrpSpPr/>
          <p:nvPr/>
        </p:nvGrpSpPr>
        <p:grpSpPr>
          <a:xfrm>
            <a:off x="5940426" y="1124744"/>
            <a:ext cx="3240086" cy="5400600"/>
            <a:chOff x="5940426" y="692696"/>
            <a:chExt cx="3240086" cy="5400600"/>
          </a:xfrm>
        </p:grpSpPr>
        <p:sp>
          <p:nvSpPr>
            <p:cNvPr id="71" name="正方形/長方形 70"/>
            <p:cNvSpPr/>
            <p:nvPr/>
          </p:nvSpPr>
          <p:spPr>
            <a:xfrm>
              <a:off x="6300192" y="692696"/>
              <a:ext cx="2880320" cy="540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3" name="Group 76"/>
            <p:cNvGrpSpPr>
              <a:grpSpLocks/>
            </p:cNvGrpSpPr>
            <p:nvPr/>
          </p:nvGrpSpPr>
          <p:grpSpPr bwMode="auto">
            <a:xfrm>
              <a:off x="5940426" y="860425"/>
              <a:ext cx="3090863" cy="5138738"/>
              <a:chOff x="3742" y="542"/>
              <a:chExt cx="1947" cy="3237"/>
            </a:xfrm>
          </p:grpSpPr>
          <p:sp>
            <p:nvSpPr>
              <p:cNvPr id="40967" name="Text Box 7"/>
              <p:cNvSpPr txBox="1">
                <a:spLocks noChangeArrowheads="1"/>
              </p:cNvSpPr>
              <p:nvPr/>
            </p:nvSpPr>
            <p:spPr bwMode="auto">
              <a:xfrm>
                <a:off x="4513" y="3566"/>
                <a:ext cx="771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sz="1600" b="1" dirty="0" smtClean="0">
                    <a:solidFill>
                      <a:srgbClr val="FF3399"/>
                    </a:solidFill>
                  </a:rPr>
                  <a:t>LHC, ILC</a:t>
                </a:r>
                <a:endParaRPr lang="en-US" altLang="ja-JP" sz="1600" b="1" dirty="0">
                  <a:solidFill>
                    <a:srgbClr val="FF3399"/>
                  </a:solidFill>
                </a:endParaRPr>
              </a:p>
            </p:txBody>
          </p:sp>
          <p:grpSp>
            <p:nvGrpSpPr>
              <p:cNvPr id="40968" name="Group 52"/>
              <p:cNvGrpSpPr>
                <a:grpSpLocks/>
              </p:cNvGrpSpPr>
              <p:nvPr/>
            </p:nvGrpSpPr>
            <p:grpSpPr bwMode="auto">
              <a:xfrm>
                <a:off x="3742" y="542"/>
                <a:ext cx="1947" cy="2916"/>
                <a:chOff x="3742" y="663"/>
                <a:chExt cx="1947" cy="2916"/>
              </a:xfrm>
            </p:grpSpPr>
            <p:sp>
              <p:nvSpPr>
                <p:cNvPr id="40969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3923" y="3022"/>
                  <a:ext cx="1713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altLang="ja-JP" sz="2000" b="1" dirty="0">
                      <a:solidFill>
                        <a:schemeClr val="accent2"/>
                      </a:solidFill>
                    </a:rPr>
                    <a:t>“Higgs” condensate</a:t>
                  </a:r>
                </a:p>
              </p:txBody>
            </p:sp>
            <p:sp>
              <p:nvSpPr>
                <p:cNvPr id="40970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4152" y="3253"/>
                  <a:ext cx="1537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altLang="ja-JP" sz="1400">
                      <a:solidFill>
                        <a:srgbClr val="008000"/>
                      </a:solidFill>
                    </a:rPr>
                    <a:t>  Anderson (1963)</a:t>
                  </a:r>
                </a:p>
                <a:p>
                  <a:pPr eaLnBrk="1" hangingPunct="1"/>
                  <a:r>
                    <a:rPr lang="en-US" altLang="ja-JP" sz="1400">
                      <a:solidFill>
                        <a:srgbClr val="008000"/>
                      </a:solidFill>
                    </a:rPr>
                    <a:t>  Englert-Brout, Higgs (1964)</a:t>
                  </a:r>
                </a:p>
              </p:txBody>
            </p:sp>
            <p:grpSp>
              <p:nvGrpSpPr>
                <p:cNvPr id="40971" name="Group 55"/>
                <p:cNvGrpSpPr>
                  <a:grpSpLocks/>
                </p:cNvGrpSpPr>
                <p:nvPr/>
              </p:nvGrpSpPr>
              <p:grpSpPr bwMode="auto">
                <a:xfrm>
                  <a:off x="3742" y="663"/>
                  <a:ext cx="1947" cy="2000"/>
                  <a:chOff x="3742" y="663"/>
                  <a:chExt cx="1947" cy="2000"/>
                </a:xfrm>
              </p:grpSpPr>
              <p:sp>
                <p:nvSpPr>
                  <p:cNvPr id="40972" name="Text Box 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2" y="1480"/>
                    <a:ext cx="586" cy="2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altLang="ja-JP" sz="2000" b="1" dirty="0"/>
                      <a:t>quark</a:t>
                    </a:r>
                  </a:p>
                </p:txBody>
              </p:sp>
              <p:grpSp>
                <p:nvGrpSpPr>
                  <p:cNvPr id="40973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3878" y="663"/>
                    <a:ext cx="1811" cy="2000"/>
                    <a:chOff x="3878" y="663"/>
                    <a:chExt cx="1811" cy="2000"/>
                  </a:xfrm>
                </p:grpSpPr>
                <p:grpSp>
                  <p:nvGrpSpPr>
                    <p:cNvPr id="40975" name="Group 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78" y="663"/>
                      <a:ext cx="1542" cy="1497"/>
                      <a:chOff x="816" y="912"/>
                      <a:chExt cx="2592" cy="2791"/>
                    </a:xfrm>
                  </p:grpSpPr>
                  <p:sp>
                    <p:nvSpPr>
                      <p:cNvPr id="40978" name="Line 5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112" y="1104"/>
                        <a:ext cx="0" cy="2448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79" name="Line 6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816" y="912"/>
                        <a:ext cx="2592" cy="1008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80" name="Oval 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16" y="960"/>
                        <a:ext cx="192" cy="19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81" name="Line 6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312" y="960"/>
                        <a:ext cx="0" cy="38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82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08" y="1824"/>
                        <a:ext cx="0" cy="48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83" name="Oval 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64" y="1344"/>
                        <a:ext cx="48" cy="48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84" name="Oval 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0" y="2296"/>
                        <a:ext cx="144" cy="144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85" name="AutoShape 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19" y="3521"/>
                        <a:ext cx="1179" cy="182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</p:grpSp>
                <p:sp>
                  <p:nvSpPr>
                    <p:cNvPr id="40976" name="Text Box 6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03" y="981"/>
                      <a:ext cx="586" cy="4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ja-JP" sz="2000" b="1" dirty="0"/>
                        <a:t>bare</a:t>
                      </a:r>
                    </a:p>
                    <a:p>
                      <a:pPr eaLnBrk="1" hangingPunct="1"/>
                      <a:r>
                        <a:rPr lang="en-US" altLang="ja-JP" sz="2000" b="1" dirty="0"/>
                        <a:t>quark</a:t>
                      </a:r>
                    </a:p>
                  </p:txBody>
                </p:sp>
                <p:pic>
                  <p:nvPicPr>
                    <p:cNvPr id="40977" name="Picture 68" descr="txp_fig"/>
                    <p:cNvPicPr>
                      <a:picLocks noChangeAspect="1" noChangeArrowheads="1"/>
                    </p:cNvPicPr>
                    <p:nvPr>
                      <p:custDataLst>
                        <p:tags r:id="rId1"/>
                      </p:custDataLst>
                    </p:nvPr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241" y="2298"/>
                      <a:ext cx="1152" cy="3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40974" name="Line 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42" y="2160"/>
                    <a:ext cx="1860" cy="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873025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20" y="116632"/>
            <a:ext cx="4993052" cy="666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4211960" y="260648"/>
            <a:ext cx="360040" cy="5976664"/>
          </a:xfrm>
          <a:prstGeom prst="rect">
            <a:avLst/>
          </a:prstGeom>
          <a:solidFill>
            <a:srgbClr val="FF0000">
              <a:alpha val="49000"/>
            </a:srgbClr>
          </a:solidFill>
          <a:ln>
            <a:solidFill>
              <a:srgbClr val="86CE24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テキスト ボックス 1"/>
          <p:cNvSpPr txBox="1">
            <a:spLocks noChangeArrowheads="1"/>
          </p:cNvSpPr>
          <p:nvPr/>
        </p:nvSpPr>
        <p:spPr bwMode="auto">
          <a:xfrm>
            <a:off x="569163" y="260648"/>
            <a:ext cx="81072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600" u="sng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Simple estimate of NS mass/radius</a:t>
            </a:r>
            <a:endParaRPr lang="ja-JP" altLang="en-US" sz="3600" u="sng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8612" name="テキスト ボックス 2"/>
          <p:cNvSpPr txBox="1">
            <a:spLocks noChangeArrowheads="1"/>
          </p:cNvSpPr>
          <p:nvPr/>
        </p:nvSpPr>
        <p:spPr bwMode="auto">
          <a:xfrm>
            <a:off x="35496" y="1196752"/>
            <a:ext cx="9157887" cy="369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For 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stability of the star :  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 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&gt; </a:t>
            </a:r>
            <a:r>
              <a:rPr lang="en-US" altLang="ja-JP" sz="2800" dirty="0" err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Rs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= 2GM</a:t>
            </a:r>
          </a:p>
          <a:p>
            <a:endParaRPr lang="en-US" altLang="ja-JP" sz="2800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Consider 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 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star 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made out of a number of nucleons,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whose number </a:t>
            </a:r>
            <a:r>
              <a:rPr lang="en-US" altLang="ja-JP" sz="2800" i="1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and mass </a:t>
            </a:r>
            <a:r>
              <a:rPr lang="en-US" altLang="ja-JP" sz="2800" i="1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~939 MeV and  </a:t>
            </a:r>
            <a:endParaRPr lang="en-US" altLang="ja-JP" sz="2800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spcAft>
                <a:spcPts val="1200"/>
              </a:spcAft>
            </a:pP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distance 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</a:t>
            </a:r>
            <a:r>
              <a:rPr lang="en-US" altLang="ja-JP" sz="1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0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~0.5 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fm. Then the radius of the star is   </a:t>
            </a:r>
            <a:endParaRPr lang="en-US" altLang="ja-JP" sz="2800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spcAft>
                <a:spcPts val="1200"/>
              </a:spcAft>
            </a:pP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~r</a:t>
            </a:r>
            <a:r>
              <a:rPr lang="en-US" altLang="ja-JP" sz="1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0</a:t>
            </a:r>
            <a:r>
              <a:rPr lang="en-US" altLang="ja-JP" sz="2800" i="1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and the 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mass  </a:t>
            </a:r>
            <a:r>
              <a:rPr lang="en-US" altLang="ja-JP" sz="2800" dirty="0" err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M~</a:t>
            </a:r>
            <a:r>
              <a:rPr lang="en-US" altLang="ja-JP" sz="2800" i="1" dirty="0" err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. </a:t>
            </a:r>
            <a:endParaRPr lang="en-US" altLang="ja-JP" sz="2800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Then 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from the limit  R=2GM,</a:t>
            </a:r>
            <a:endParaRPr lang="ja-JP" altLang="en-US" sz="28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539552" y="2132856"/>
            <a:ext cx="7545221" cy="4092262"/>
            <a:chOff x="539552" y="2132856"/>
            <a:chExt cx="7545221" cy="4092262"/>
          </a:xfrm>
        </p:grpSpPr>
        <p:sp>
          <p:nvSpPr>
            <p:cNvPr id="2" name="角丸四角形 1"/>
            <p:cNvSpPr/>
            <p:nvPr/>
          </p:nvSpPr>
          <p:spPr>
            <a:xfrm>
              <a:off x="1691680" y="4270648"/>
              <a:ext cx="5994572" cy="85554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graphicFrame>
          <p:nvGraphicFramePr>
            <p:cNvPr id="68613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5513137"/>
                </p:ext>
              </p:extLst>
            </p:nvPr>
          </p:nvGraphicFramePr>
          <p:xfrm>
            <a:off x="1403648" y="2132856"/>
            <a:ext cx="6512237" cy="1512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133" name="Equation" r:id="rId3" imgW="1892300" imgH="457200" progId="Equation.3">
                    <p:embed/>
                  </p:oleObj>
                </mc:Choice>
                <mc:Fallback>
                  <p:oleObj name="Equation" r:id="rId3" imgW="1892300" imgH="45720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3648" y="2132856"/>
                          <a:ext cx="6512237" cy="1512168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右矢印 9"/>
            <p:cNvSpPr/>
            <p:nvPr/>
          </p:nvSpPr>
          <p:spPr>
            <a:xfrm>
              <a:off x="539552" y="4437112"/>
              <a:ext cx="977900" cy="484187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graphicFrame>
          <p:nvGraphicFramePr>
            <p:cNvPr id="68615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052762"/>
                </p:ext>
              </p:extLst>
            </p:nvPr>
          </p:nvGraphicFramePr>
          <p:xfrm>
            <a:off x="1853604" y="4221436"/>
            <a:ext cx="5792775" cy="9357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134" name="Equation" r:id="rId5" imgW="1511300" imgH="254000" progId="Equation.3">
                    <p:embed/>
                  </p:oleObj>
                </mc:Choice>
                <mc:Fallback>
                  <p:oleObj name="Equation" r:id="rId5" imgW="1511300" imgH="254000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3604" y="4221436"/>
                          <a:ext cx="5792775" cy="9357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616" name="テキスト ボックス 11"/>
            <p:cNvSpPr txBox="1">
              <a:spLocks noChangeArrowheads="1"/>
            </p:cNvSpPr>
            <p:nvPr/>
          </p:nvSpPr>
          <p:spPr bwMode="auto">
            <a:xfrm>
              <a:off x="5724128" y="5517232"/>
              <a:ext cx="236064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4000" dirty="0">
                  <a:solidFill>
                    <a:srgbClr val="FCFF7B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Not bad!</a:t>
              </a:r>
              <a:endParaRPr lang="ja-JP" altLang="en-US" sz="4000" dirty="0">
                <a:solidFill>
                  <a:srgbClr val="FCFF7B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</p:grpSp>
      <p:sp>
        <p:nvSpPr>
          <p:cNvPr id="68617" name="正方形/長方形 2"/>
          <p:cNvSpPr>
            <a:spLocks noChangeArrowheads="1"/>
          </p:cNvSpPr>
          <p:nvPr/>
        </p:nvSpPr>
        <p:spPr bwMode="auto">
          <a:xfrm>
            <a:off x="1043608" y="3717032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1/3</a:t>
            </a:r>
            <a:endParaRPr lang="ja-JP" alt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テキスト ボックス 1"/>
          <p:cNvSpPr txBox="1">
            <a:spLocks noChangeArrowheads="1"/>
          </p:cNvSpPr>
          <p:nvPr/>
        </p:nvSpPr>
        <p:spPr bwMode="auto">
          <a:xfrm>
            <a:off x="1115616" y="260648"/>
            <a:ext cx="68538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6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Another estimate by G. </a:t>
            </a:r>
            <a:r>
              <a:rPr lang="en-US" altLang="ja-JP" sz="3600" u="sng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Baym</a:t>
            </a:r>
            <a:endParaRPr lang="ja-JP" altLang="en-US" sz="3600" u="sng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6861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5341169"/>
              </p:ext>
            </p:extLst>
          </p:nvPr>
        </p:nvGraphicFramePr>
        <p:xfrm>
          <a:off x="927621" y="2492896"/>
          <a:ext cx="7316787" cy="105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54" name="数式" r:id="rId3" imgW="1689100" imgH="254000" progId="Equation.3">
                  <p:embed/>
                </p:oleObj>
              </mc:Choice>
              <mc:Fallback>
                <p:oleObj name="数式" r:id="rId3" imgW="1689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621" y="2492896"/>
                        <a:ext cx="7316787" cy="105568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83543"/>
              </p:ext>
            </p:extLst>
          </p:nvPr>
        </p:nvGraphicFramePr>
        <p:xfrm>
          <a:off x="1336675" y="4304853"/>
          <a:ext cx="6332538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55" name="数式" r:id="rId5" imgW="2159000" imgH="673100" progId="Equation.3">
                  <p:embed/>
                </p:oleObj>
              </mc:Choice>
              <mc:Fallback>
                <p:oleObj name="数式" r:id="rId5" imgW="21590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6675" y="4304853"/>
                        <a:ext cx="6332538" cy="18923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251520" y="1249596"/>
            <a:ext cx="8707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By assuming that the physics governed by QCD,  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26728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テキスト ボックス 1"/>
          <p:cNvSpPr txBox="1">
            <a:spLocks noChangeArrowheads="1"/>
          </p:cNvSpPr>
          <p:nvPr/>
        </p:nvSpPr>
        <p:spPr bwMode="auto">
          <a:xfrm>
            <a:off x="251520" y="2348880"/>
            <a:ext cx="736101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5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Physics of Star Wars</a:t>
            </a:r>
          </a:p>
        </p:txBody>
      </p:sp>
      <p:sp>
        <p:nvSpPr>
          <p:cNvPr id="38915" name="正方形/長方形 1"/>
          <p:cNvSpPr>
            <a:spLocks noChangeArrowheads="1"/>
          </p:cNvSpPr>
          <p:nvPr/>
        </p:nvSpPr>
        <p:spPr bwMode="auto">
          <a:xfrm>
            <a:off x="4211960" y="4577066"/>
            <a:ext cx="50210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Motoi Tachibana (</a:t>
            </a:r>
            <a:r>
              <a:rPr lang="en-US" altLang="ja-JP" sz="2800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Tatooine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)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251520" y="5513170"/>
            <a:ext cx="8593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Dec. 20, 2015 @  May-the-Force-be-with-You program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09307" y="3344218"/>
            <a:ext cx="776827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-The most impressive Saga in Galaxy-</a:t>
            </a:r>
            <a:endParaRPr lang="en-US" altLang="ja-JP" sz="3200" dirty="0">
              <a:solidFill>
                <a:srgbClr val="5AFF3B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4" name="図 3" descr="1544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52" y="0"/>
            <a:ext cx="2060848" cy="2060848"/>
          </a:xfrm>
          <a:prstGeom prst="rect">
            <a:avLst/>
          </a:prstGeom>
        </p:spPr>
      </p:pic>
      <p:grpSp>
        <p:nvGrpSpPr>
          <p:cNvPr id="14" name="図形グループ 13"/>
          <p:cNvGrpSpPr/>
          <p:nvPr/>
        </p:nvGrpSpPr>
        <p:grpSpPr>
          <a:xfrm>
            <a:off x="0" y="0"/>
            <a:ext cx="9144000" cy="6309320"/>
            <a:chOff x="0" y="0"/>
            <a:chExt cx="9144000" cy="6309320"/>
          </a:xfrm>
        </p:grpSpPr>
        <p:grpSp>
          <p:nvGrpSpPr>
            <p:cNvPr id="15" name="図形グループ 14"/>
            <p:cNvGrpSpPr/>
            <p:nvPr/>
          </p:nvGrpSpPr>
          <p:grpSpPr>
            <a:xfrm>
              <a:off x="0" y="2060848"/>
              <a:ext cx="9144000" cy="4248472"/>
              <a:chOff x="0" y="2060848"/>
              <a:chExt cx="9144000" cy="4248472"/>
            </a:xfrm>
          </p:grpSpPr>
          <p:sp>
            <p:nvSpPr>
              <p:cNvPr id="23" name="正方形/長方形 22"/>
              <p:cNvSpPr/>
              <p:nvPr/>
            </p:nvSpPr>
            <p:spPr>
              <a:xfrm>
                <a:off x="0" y="2060848"/>
                <a:ext cx="9144000" cy="42484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テキスト ボックス 1"/>
              <p:cNvSpPr txBox="1">
                <a:spLocks noChangeArrowheads="1"/>
              </p:cNvSpPr>
              <p:nvPr/>
            </p:nvSpPr>
            <p:spPr bwMode="auto">
              <a:xfrm>
                <a:off x="251520" y="2348880"/>
                <a:ext cx="8711383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5400" dirty="0" smtClean="0">
                    <a:solidFill>
                      <a:srgbClr val="FFFFFF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Physics of Neutron Stars</a:t>
                </a:r>
              </a:p>
            </p:txBody>
          </p:sp>
          <p:sp>
            <p:nvSpPr>
              <p:cNvPr id="25" name="正方形/長方形 1"/>
              <p:cNvSpPr>
                <a:spLocks noChangeArrowheads="1"/>
              </p:cNvSpPr>
              <p:nvPr/>
            </p:nvSpPr>
            <p:spPr bwMode="auto">
              <a:xfrm>
                <a:off x="4211960" y="4577066"/>
                <a:ext cx="483680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800" dirty="0" smtClean="0">
                    <a:solidFill>
                      <a:srgbClr val="FFFFFF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Motoi Tachibana (Saga U.)</a:t>
                </a:r>
              </a:p>
            </p:txBody>
          </p:sp>
          <p:sp>
            <p:nvSpPr>
              <p:cNvPr id="26" name="正方形/長方形 25"/>
              <p:cNvSpPr/>
              <p:nvPr/>
            </p:nvSpPr>
            <p:spPr>
              <a:xfrm>
                <a:off x="251520" y="5513170"/>
                <a:ext cx="873202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ja-JP" dirty="0" smtClean="0">
                    <a:solidFill>
                      <a:srgbClr val="FFFFFF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Dec. 20, 2015 @  12</a:t>
                </a:r>
                <a:r>
                  <a:rPr lang="ja-JP" altLang="ja-JP" baseline="30000" dirty="0" smtClean="0">
                    <a:solidFill>
                      <a:srgbClr val="FFFFFF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t</a:t>
                </a:r>
                <a:r>
                  <a:rPr lang="en-US" altLang="ja-JP" baseline="30000" dirty="0" smtClean="0">
                    <a:solidFill>
                      <a:srgbClr val="FFFFFF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h</a:t>
                </a:r>
                <a:r>
                  <a:rPr lang="ja-JP" altLang="en-US" baseline="30000" dirty="0" smtClean="0">
                    <a:solidFill>
                      <a:srgbClr val="FFFFFF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 </a:t>
                </a:r>
                <a:r>
                  <a:rPr lang="en-US" altLang="ja-JP" dirty="0" err="1" smtClean="0">
                    <a:solidFill>
                      <a:srgbClr val="FFFFFF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Yonsei</a:t>
                </a:r>
                <a:r>
                  <a:rPr lang="en-US" altLang="ja-JP" dirty="0" smtClean="0">
                    <a:solidFill>
                      <a:srgbClr val="FFFFFF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-Saga partnership program</a:t>
                </a:r>
                <a:endParaRPr lang="ja-JP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正方形/長方形 26"/>
              <p:cNvSpPr/>
              <p:nvPr/>
            </p:nvSpPr>
            <p:spPr>
              <a:xfrm>
                <a:off x="409307" y="3344218"/>
                <a:ext cx="8299978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3200" dirty="0">
                    <a:solidFill>
                      <a:srgbClr val="5AFF3B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-The 2</a:t>
                </a:r>
                <a:r>
                  <a:rPr lang="en-US" altLang="ja-JP" sz="3200" baseline="30000" dirty="0">
                    <a:solidFill>
                      <a:srgbClr val="5AFF3B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nd</a:t>
                </a:r>
                <a:r>
                  <a:rPr lang="en-US" altLang="ja-JP" sz="3200" dirty="0">
                    <a:solidFill>
                      <a:srgbClr val="5AFF3B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 densest object in the Universe-</a:t>
                </a:r>
              </a:p>
            </p:txBody>
          </p:sp>
        </p:grpSp>
        <p:pic>
          <p:nvPicPr>
            <p:cNvPr id="22" name="図 21" descr="neutron_sta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2426" y="0"/>
              <a:ext cx="2911574" cy="206084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72008" y="2420888"/>
            <a:ext cx="3563888" cy="3384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063" name="テキスト ボックス 1"/>
          <p:cNvSpPr txBox="1">
            <a:spLocks noChangeArrowheads="1"/>
          </p:cNvSpPr>
          <p:nvPr/>
        </p:nvSpPr>
        <p:spPr bwMode="auto">
          <a:xfrm>
            <a:off x="2128935" y="260648"/>
            <a:ext cx="48913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600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NS Mass &amp; </a:t>
            </a:r>
            <a:r>
              <a:rPr lang="en-US" altLang="ja-JP" sz="36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Pressure</a:t>
            </a:r>
            <a:endParaRPr lang="ja-JP" altLang="en-US" sz="3600" u="sng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45064" name="テキスト ボックス 21"/>
          <p:cNvSpPr txBox="1">
            <a:spLocks noChangeArrowheads="1"/>
          </p:cNvSpPr>
          <p:nvPr/>
        </p:nvSpPr>
        <p:spPr bwMode="auto">
          <a:xfrm>
            <a:off x="755576" y="1196752"/>
            <a:ext cx="7560840" cy="707886"/>
          </a:xfrm>
          <a:prstGeom prst="rect">
            <a:avLst/>
          </a:prstGeom>
          <a:solidFill>
            <a:srgbClr val="FF66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ja-JP" sz="40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</a:t>
            </a:r>
            <a:r>
              <a:rPr lang="en-US" altLang="ja-JP" sz="40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ydrostatic </a:t>
            </a:r>
            <a:r>
              <a:rPr lang="en-US" altLang="ja-JP" sz="40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pressure </a:t>
            </a:r>
            <a:r>
              <a:rPr lang="en-US" altLang="ja-JP" sz="40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balance</a:t>
            </a:r>
            <a:endParaRPr lang="ja-JP" altLang="en-US" sz="4000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614999"/>
              </p:ext>
            </p:extLst>
          </p:nvPr>
        </p:nvGraphicFramePr>
        <p:xfrm>
          <a:off x="3923928" y="2240657"/>
          <a:ext cx="4852988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545" name="数式" r:id="rId3" imgW="1930400" imgH="609600" progId="Equation.3">
                  <p:embed/>
                </p:oleObj>
              </mc:Choice>
              <mc:Fallback>
                <p:oleObj name="数式" r:id="rId3" imgW="1930400" imgH="60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2240657"/>
                        <a:ext cx="4852988" cy="14763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513574"/>
              </p:ext>
            </p:extLst>
          </p:nvPr>
        </p:nvGraphicFramePr>
        <p:xfrm>
          <a:off x="3852863" y="3983038"/>
          <a:ext cx="5051425" cy="190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546" name="数式" r:id="rId5" imgW="2171700" imgH="850900" progId="Equation.3">
                  <p:embed/>
                </p:oleObj>
              </mc:Choice>
              <mc:Fallback>
                <p:oleObj name="数式" r:id="rId5" imgW="2171700" imgH="850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2863" y="3983038"/>
                        <a:ext cx="5051425" cy="19081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066" name="図形グループ 20"/>
          <p:cNvGrpSpPr>
            <a:grpSpLocks/>
          </p:cNvGrpSpPr>
          <p:nvPr/>
        </p:nvGrpSpPr>
        <p:grpSpPr bwMode="auto">
          <a:xfrm>
            <a:off x="304800" y="2667000"/>
            <a:ext cx="3048000" cy="2971800"/>
            <a:chOff x="304800" y="2743200"/>
            <a:chExt cx="3048000" cy="2971800"/>
          </a:xfrm>
        </p:grpSpPr>
        <p:sp>
          <p:nvSpPr>
            <p:cNvPr id="3" name="円/楕円 2"/>
            <p:cNvSpPr/>
            <p:nvPr/>
          </p:nvSpPr>
          <p:spPr>
            <a:xfrm>
              <a:off x="1066800" y="3505200"/>
              <a:ext cx="1524000" cy="1524000"/>
            </a:xfrm>
            <a:prstGeom prst="ellipse">
              <a:avLst/>
            </a:prstGeom>
            <a:blipFill rotWithShape="1">
              <a:blip r:embed="rId7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" name="円/楕円 3"/>
            <p:cNvSpPr/>
            <p:nvPr/>
          </p:nvSpPr>
          <p:spPr>
            <a:xfrm>
              <a:off x="1295400" y="3733800"/>
              <a:ext cx="1066800" cy="1066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" name="円/楕円 4"/>
            <p:cNvSpPr/>
            <p:nvPr/>
          </p:nvSpPr>
          <p:spPr>
            <a:xfrm>
              <a:off x="304800" y="2743200"/>
              <a:ext cx="3048000" cy="2971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7" name="直線矢印コネクタ 6"/>
            <p:cNvCxnSpPr>
              <a:endCxn id="5" idx="3"/>
            </p:cNvCxnSpPr>
            <p:nvPr/>
          </p:nvCxnSpPr>
          <p:spPr>
            <a:xfrm rot="10800000" flipV="1">
              <a:off x="750888" y="4267200"/>
              <a:ext cx="1077912" cy="1012825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072" name="テキスト ボックス 7"/>
            <p:cNvSpPr txBox="1">
              <a:spLocks noChangeArrowheads="1"/>
            </p:cNvSpPr>
            <p:nvPr/>
          </p:nvSpPr>
          <p:spPr bwMode="auto">
            <a:xfrm>
              <a:off x="754063" y="4648200"/>
              <a:ext cx="46513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 i="1">
                  <a:latin typeface="ヒラギノ丸ゴ Pro W4" charset="0"/>
                  <a:ea typeface="ヒラギノ丸ゴ Pro W4" charset="0"/>
                  <a:cs typeface="ヒラギノ丸ゴ Pro W4" charset="0"/>
                </a:rPr>
                <a:t>R</a:t>
              </a:r>
              <a:endParaRPr lang="ja-JP" altLang="en-US" sz="2000" i="1"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cxnSp>
          <p:nvCxnSpPr>
            <p:cNvPr id="9" name="直線矢印コネクタ 8"/>
            <p:cNvCxnSpPr/>
            <p:nvPr/>
          </p:nvCxnSpPr>
          <p:spPr>
            <a:xfrm flipV="1">
              <a:off x="1828800" y="4038600"/>
              <a:ext cx="53340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074" name="テキスト ボックス 15"/>
            <p:cNvSpPr txBox="1">
              <a:spLocks noChangeArrowheads="1"/>
            </p:cNvSpPr>
            <p:nvPr/>
          </p:nvSpPr>
          <p:spPr bwMode="auto">
            <a:xfrm>
              <a:off x="1893888" y="4114800"/>
              <a:ext cx="39211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 i="1">
                  <a:latin typeface="ヒラギノ丸ゴ Pro W4" charset="0"/>
                  <a:ea typeface="ヒラギノ丸ゴ Pro W4" charset="0"/>
                  <a:cs typeface="ヒラギノ丸ゴ Pro W4" charset="0"/>
                </a:rPr>
                <a:t>r</a:t>
              </a:r>
              <a:endParaRPr lang="ja-JP" altLang="en-US" sz="2000" i="1"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cxnSp>
          <p:nvCxnSpPr>
            <p:cNvPr id="18" name="直線矢印コネクタ 17"/>
            <p:cNvCxnSpPr>
              <a:endCxn id="3" idx="0"/>
            </p:cNvCxnSpPr>
            <p:nvPr/>
          </p:nvCxnSpPr>
          <p:spPr>
            <a:xfrm rot="5400000">
              <a:off x="1676401" y="3352800"/>
              <a:ext cx="304800" cy="31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/>
            <p:cNvCxnSpPr>
              <a:endCxn id="4" idx="0"/>
            </p:cNvCxnSpPr>
            <p:nvPr/>
          </p:nvCxnSpPr>
          <p:spPr>
            <a:xfrm rot="5400000" flipH="1" flipV="1">
              <a:off x="1676401" y="3886200"/>
              <a:ext cx="304800" cy="31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077" name="テキスト ボックス 20"/>
            <p:cNvSpPr txBox="1">
              <a:spLocks noChangeArrowheads="1"/>
            </p:cNvSpPr>
            <p:nvPr/>
          </p:nvSpPr>
          <p:spPr bwMode="auto">
            <a:xfrm>
              <a:off x="1295400" y="3124200"/>
              <a:ext cx="609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 i="1">
                  <a:latin typeface="ヒラギノ丸ゴ Pro W4" charset="0"/>
                  <a:ea typeface="ヒラギノ丸ゴ Pro W4" charset="0"/>
                  <a:cs typeface="ヒラギノ丸ゴ Pro W4" charset="0"/>
                </a:rPr>
                <a:t>dr</a:t>
              </a:r>
              <a:endParaRPr lang="ja-JP" altLang="en-US" sz="2000" i="1"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cxnSp>
          <p:nvCxnSpPr>
            <p:cNvPr id="29" name="直線矢印コネクタ 28"/>
            <p:cNvCxnSpPr/>
            <p:nvPr/>
          </p:nvCxnSpPr>
          <p:spPr>
            <a:xfrm rot="10800000">
              <a:off x="1981200" y="4876800"/>
              <a:ext cx="304800" cy="228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5060" name="Object 4"/>
            <p:cNvGraphicFramePr>
              <a:graphicFrameLocks noChangeAspect="1"/>
            </p:cNvGraphicFramePr>
            <p:nvPr/>
          </p:nvGraphicFramePr>
          <p:xfrm>
            <a:off x="2209800" y="5054600"/>
            <a:ext cx="665163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4547" name="数式" r:id="rId8" imgW="393700" imgH="165100" progId="Equation.3">
                    <p:embed/>
                  </p:oleObj>
                </mc:Choice>
                <mc:Fallback>
                  <p:oleObj name="数式" r:id="rId8" imgW="393700" imgH="165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9800" y="5054600"/>
                          <a:ext cx="665163" cy="279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>
            <a:off x="1201105" y="6021288"/>
            <a:ext cx="668326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This is not the end of the story..</a:t>
            </a:r>
            <a:endParaRPr lang="ja-JP" altLang="en-US" sz="3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240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/>
          <p:cNvSpPr/>
          <p:nvPr/>
        </p:nvSpPr>
        <p:spPr>
          <a:xfrm>
            <a:off x="3419475" y="4725144"/>
            <a:ext cx="2447925" cy="790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" name="角丸四角形 1"/>
          <p:cNvSpPr/>
          <p:nvPr/>
        </p:nvSpPr>
        <p:spPr>
          <a:xfrm>
            <a:off x="72008" y="1556792"/>
            <a:ext cx="9036496" cy="2664296"/>
          </a:xfrm>
          <a:prstGeom prst="roundRect">
            <a:avLst/>
          </a:prstGeom>
          <a:solidFill>
            <a:srgbClr val="FFE9E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9636" name="テキスト ボックス 1"/>
          <p:cNvSpPr txBox="1">
            <a:spLocks noChangeArrowheads="1"/>
          </p:cNvSpPr>
          <p:nvPr/>
        </p:nvSpPr>
        <p:spPr bwMode="auto">
          <a:xfrm>
            <a:off x="-36512" y="467960"/>
            <a:ext cx="939653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u="sng" dirty="0" err="1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Tolman</a:t>
            </a:r>
            <a:r>
              <a:rPr lang="en-US" altLang="ja-JP" sz="32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-Oppenheimer-</a:t>
            </a:r>
            <a:r>
              <a:rPr lang="en-US" altLang="ja-JP" sz="3200" u="sng" dirty="0" err="1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Volkov</a:t>
            </a:r>
            <a:r>
              <a:rPr lang="en-US" altLang="ja-JP" sz="32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(TOV) equations</a:t>
            </a:r>
            <a:endParaRPr lang="ja-JP" altLang="en-US" sz="3200" u="sng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6963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7332553"/>
              </p:ext>
            </p:extLst>
          </p:nvPr>
        </p:nvGraphicFramePr>
        <p:xfrm>
          <a:off x="323528" y="1700807"/>
          <a:ext cx="8681075" cy="2096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244" name="Equation" r:id="rId3" imgW="3543300" imgH="889000" progId="Equation.3">
                  <p:embed/>
                </p:oleObj>
              </mc:Choice>
              <mc:Fallback>
                <p:oleObj name="Equation" r:id="rId3" imgW="3543300" imgH="889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700807"/>
                        <a:ext cx="8681075" cy="20968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3224011"/>
              </p:ext>
            </p:extLst>
          </p:nvPr>
        </p:nvGraphicFramePr>
        <p:xfrm>
          <a:off x="6763518" y="3188592"/>
          <a:ext cx="18113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245" name="数式" r:id="rId5" imgW="800100" imgH="152400" progId="Equation.3">
                  <p:embed/>
                </p:oleObj>
              </mc:Choice>
              <mc:Fallback>
                <p:oleObj name="数式" r:id="rId5" imgW="800100" imgH="152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3518" y="3188592"/>
                        <a:ext cx="18113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260116"/>
              </p:ext>
            </p:extLst>
          </p:nvPr>
        </p:nvGraphicFramePr>
        <p:xfrm>
          <a:off x="3988568" y="3598167"/>
          <a:ext cx="216535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246" name="数式" r:id="rId7" imgW="977900" imgH="177800" progId="Equation.3">
                  <p:embed/>
                </p:oleObj>
              </mc:Choice>
              <mc:Fallback>
                <p:oleObj name="数式" r:id="rId7" imgW="977900" imgH="177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8568" y="3598167"/>
                        <a:ext cx="216535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1" name="テキスト ボックス 12"/>
          <p:cNvSpPr txBox="1">
            <a:spLocks noChangeArrowheads="1"/>
          </p:cNvSpPr>
          <p:nvPr/>
        </p:nvSpPr>
        <p:spPr bwMode="auto">
          <a:xfrm>
            <a:off x="320675" y="4869606"/>
            <a:ext cx="2651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Need one more eq.!</a:t>
            </a:r>
            <a:endParaRPr lang="ja-JP" altLang="en-US" sz="200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6964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612380"/>
              </p:ext>
            </p:extLst>
          </p:nvPr>
        </p:nvGraphicFramePr>
        <p:xfrm>
          <a:off x="3613150" y="4745781"/>
          <a:ext cx="20256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247" name="Equation" r:id="rId9" imgW="558800" imgH="203200" progId="Equation.3">
                  <p:embed/>
                </p:oleObj>
              </mc:Choice>
              <mc:Fallback>
                <p:oleObj name="Equation" r:id="rId9" imgW="558800" imgH="203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3150" y="4745781"/>
                        <a:ext cx="202565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3" name="テキスト ボックス 14"/>
          <p:cNvSpPr txBox="1">
            <a:spLocks noChangeArrowheads="1"/>
          </p:cNvSpPr>
          <p:nvPr/>
        </p:nvSpPr>
        <p:spPr bwMode="auto">
          <a:xfrm>
            <a:off x="6180584" y="4736256"/>
            <a:ext cx="30719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Equation of State </a:t>
            </a:r>
          </a:p>
          <a:p>
            <a:r>
              <a:rPr lang="en-US" altLang="ja-JP" b="1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(EOS)</a:t>
            </a:r>
            <a:endParaRPr lang="ja-JP" altLang="en-US" b="1" dirty="0">
              <a:solidFill>
                <a:srgbClr val="FFFF0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9644" name="テキスト ボックス 15"/>
          <p:cNvSpPr txBox="1">
            <a:spLocks noChangeArrowheads="1"/>
          </p:cNvSpPr>
          <p:nvPr/>
        </p:nvSpPr>
        <p:spPr bwMode="auto">
          <a:xfrm>
            <a:off x="3182118" y="3140967"/>
            <a:ext cx="549433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with                           find</a:t>
            </a:r>
          </a:p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Then                            and       NS radius</a:t>
            </a:r>
            <a:endParaRPr lang="ja-JP" altLang="en-US" sz="200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7595" name="テキスト ボックス 15"/>
          <p:cNvSpPr txBox="1">
            <a:spLocks noChangeArrowheads="1"/>
          </p:cNvSpPr>
          <p:nvPr/>
        </p:nvSpPr>
        <p:spPr bwMode="auto">
          <a:xfrm>
            <a:off x="1016358" y="5726856"/>
            <a:ext cx="73720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altLang="ja-JP" i="1" dirty="0" smtClean="0">
                <a:solidFill>
                  <a:srgbClr val="94C0F4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“</a:t>
            </a:r>
            <a:r>
              <a:rPr lang="en-US" altLang="ja-JP" sz="2800" i="1" dirty="0" smtClean="0">
                <a:solidFill>
                  <a:schemeClr val="bg2">
                    <a:lumMod val="9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 bridge btw particle physics and NS !”</a:t>
            </a:r>
            <a:endParaRPr lang="ja-JP" altLang="en-US" sz="2800" i="1" dirty="0" smtClean="0">
              <a:solidFill>
                <a:schemeClr val="bg2">
                  <a:lumMod val="9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696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081810"/>
              </p:ext>
            </p:extLst>
          </p:nvPr>
        </p:nvGraphicFramePr>
        <p:xfrm>
          <a:off x="3944118" y="3161605"/>
          <a:ext cx="1897063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248" name="数式" r:id="rId11" imgW="838200" imgH="177800" progId="Equation.3">
                  <p:embed/>
                </p:oleObj>
              </mc:Choice>
              <mc:Fallback>
                <p:oleObj name="数式" r:id="rId11" imgW="838200" imgH="177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4118" y="3161605"/>
                        <a:ext cx="1897063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485474"/>
              </p:ext>
            </p:extLst>
          </p:nvPr>
        </p:nvGraphicFramePr>
        <p:xfrm>
          <a:off x="6839718" y="3623567"/>
          <a:ext cx="430213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249" name="数式" r:id="rId13" imgW="190500" imgH="127000" progId="Equation.3">
                  <p:embed/>
                </p:oleObj>
              </mc:Choice>
              <mc:Fallback>
                <p:oleObj name="数式" r:id="rId13" imgW="190500" imgH="1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9718" y="3623567"/>
                        <a:ext cx="430213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直線コネクタ 14"/>
          <p:cNvCxnSpPr/>
          <p:nvPr/>
        </p:nvCxnSpPr>
        <p:spPr>
          <a:xfrm>
            <a:off x="3059832" y="2852935"/>
            <a:ext cx="58402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テキスト ボックス 2"/>
          <p:cNvSpPr txBox="1">
            <a:spLocks noChangeArrowheads="1"/>
          </p:cNvSpPr>
          <p:nvPr/>
        </p:nvSpPr>
        <p:spPr bwMode="auto">
          <a:xfrm>
            <a:off x="611560" y="188640"/>
            <a:ext cx="81349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6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Theory curves for NS Mass</a:t>
            </a:r>
            <a:r>
              <a:rPr lang="en-US" altLang="ja-JP" sz="3600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</a:t>
            </a:r>
            <a:r>
              <a:rPr lang="en-US" altLang="ja-JP" sz="36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Radius</a:t>
            </a:r>
            <a:endParaRPr lang="ja-JP" altLang="en-US" sz="3600" u="sng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13" name="図 4" descr="Nature_Fig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53232"/>
            <a:ext cx="729615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107504" y="2732008"/>
            <a:ext cx="8891713" cy="144655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n-US" altLang="ja-JP" sz="44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All the exotics may be</a:t>
            </a:r>
            <a:r>
              <a:rPr lang="en-US" altLang="ja-JP" sz="44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44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killed</a:t>
            </a:r>
          </a:p>
          <a:p>
            <a:r>
              <a:rPr lang="en-US" altLang="ja-JP" sz="44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just by a few observations (&gt;&lt;)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755576" y="1697666"/>
            <a:ext cx="8208912" cy="368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Nuclear matter </a:t>
            </a:r>
          </a:p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= matter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made of 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nucleons</a:t>
            </a:r>
          </a:p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</a:t>
            </a:r>
            <a:r>
              <a:rPr lang="en-US" altLang="ja-JP" sz="3200" dirty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(quarks are confined into hadrons)</a:t>
            </a:r>
          </a:p>
          <a:p>
            <a:pPr>
              <a:lnSpc>
                <a:spcPct val="130000"/>
              </a:lnSpc>
            </a:pPr>
            <a:endParaRPr lang="en-US" altLang="ja-JP" sz="3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Quark matter</a:t>
            </a:r>
          </a:p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= matter consisting of quarks</a:t>
            </a:r>
          </a:p>
          <a:p>
            <a:r>
              <a:rPr lang="en-US" altLang="ja-JP" sz="3200" dirty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</a:t>
            </a:r>
            <a:r>
              <a:rPr lang="en-US" altLang="ja-JP" sz="3200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(quarks are </a:t>
            </a:r>
            <a:r>
              <a:rPr lang="en-US" altLang="ja-JP" sz="32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liberated </a:t>
            </a:r>
            <a:r>
              <a:rPr lang="en-US" altLang="ja-JP" sz="3200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from hadrons)</a:t>
            </a:r>
          </a:p>
        </p:txBody>
      </p:sp>
      <p:grpSp>
        <p:nvGrpSpPr>
          <p:cNvPr id="17" name="図形グループ 16"/>
          <p:cNvGrpSpPr/>
          <p:nvPr/>
        </p:nvGrpSpPr>
        <p:grpSpPr>
          <a:xfrm>
            <a:off x="179512" y="1772816"/>
            <a:ext cx="8820472" cy="4608512"/>
            <a:chOff x="179512" y="1628800"/>
            <a:chExt cx="8820472" cy="4608512"/>
          </a:xfrm>
        </p:grpSpPr>
        <p:sp>
          <p:nvSpPr>
            <p:cNvPr id="16" name="正方形/長方形 15"/>
            <p:cNvSpPr/>
            <p:nvPr/>
          </p:nvSpPr>
          <p:spPr>
            <a:xfrm>
              <a:off x="179512" y="1628800"/>
              <a:ext cx="8820472" cy="46085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Oval 9"/>
            <p:cNvSpPr>
              <a:spLocks noChangeArrowheads="1"/>
            </p:cNvSpPr>
            <p:nvPr/>
          </p:nvSpPr>
          <p:spPr bwMode="auto">
            <a:xfrm>
              <a:off x="3844280" y="2636912"/>
              <a:ext cx="1447800" cy="1447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971600" y="2629272"/>
              <a:ext cx="1447800" cy="1447800"/>
              <a:chOff x="3168" y="1344"/>
              <a:chExt cx="912" cy="912"/>
            </a:xfrm>
          </p:grpSpPr>
          <p:sp>
            <p:nvSpPr>
              <p:cNvPr id="9" name="Oval 6"/>
              <p:cNvSpPr>
                <a:spLocks noChangeArrowheads="1"/>
              </p:cNvSpPr>
              <p:nvPr/>
            </p:nvSpPr>
            <p:spPr bwMode="auto">
              <a:xfrm>
                <a:off x="3168" y="1344"/>
                <a:ext cx="912" cy="91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>
                <a:off x="3408" y="1680"/>
                <a:ext cx="452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latin typeface="ヒラギノ丸ゴ Pro W4"/>
                    <a:ea typeface="ヒラギノ丸ゴ Pro W4"/>
                    <a:cs typeface="ヒラギノ丸ゴ Pro W4"/>
                  </a:rPr>
                  <a:t>NM</a:t>
                </a:r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4261792" y="3094112"/>
              <a:ext cx="635000" cy="609600"/>
              <a:chOff x="4656" y="1584"/>
              <a:chExt cx="400" cy="384"/>
            </a:xfrm>
          </p:grpSpPr>
          <p:sp>
            <p:nvSpPr>
              <p:cNvPr id="7" name="Oval 8"/>
              <p:cNvSpPr>
                <a:spLocks noChangeArrowheads="1"/>
              </p:cNvSpPr>
              <p:nvPr/>
            </p:nvSpPr>
            <p:spPr bwMode="auto">
              <a:xfrm>
                <a:off x="4656" y="1584"/>
                <a:ext cx="384" cy="38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4656" y="1654"/>
                <a:ext cx="40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000" dirty="0">
                    <a:latin typeface="ヒラギノ丸ゴ Pro W4"/>
                    <a:ea typeface="ヒラギノ丸ゴ Pro W4"/>
                    <a:cs typeface="ヒラギノ丸ゴ Pro W4"/>
                  </a:rPr>
                  <a:t>QM</a:t>
                </a:r>
              </a:p>
            </p:txBody>
          </p:sp>
        </p:grpSp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6732240" y="2780928"/>
              <a:ext cx="1224136" cy="12241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6948264" y="3140968"/>
              <a:ext cx="7254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ヒラギノ丸ゴ Pro W4"/>
                  <a:ea typeface="ヒラギノ丸ゴ Pro W4"/>
                  <a:cs typeface="ヒラギノ丸ゴ Pro W4"/>
                </a:rPr>
                <a:t>QM</a:t>
              </a: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4283968" y="2708920"/>
              <a:ext cx="62914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latin typeface="ヒラギノ丸ゴ Pro W4"/>
                  <a:ea typeface="ヒラギノ丸ゴ Pro W4"/>
                  <a:cs typeface="ヒラギノ丸ゴ Pro W4"/>
                </a:rPr>
                <a:t>NM</a:t>
              </a: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3568" y="4479503"/>
              <a:ext cx="77893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Neutron star           Hybrid star           Quark star</a:t>
              </a:r>
              <a:endParaRPr lang="ja-JP" altLang="en-US" dirty="0"/>
            </a:p>
          </p:txBody>
        </p:sp>
      </p:grpSp>
      <p:sp>
        <p:nvSpPr>
          <p:cNvPr id="11" name="正方形/長方形 10"/>
          <p:cNvSpPr/>
          <p:nvPr/>
        </p:nvSpPr>
        <p:spPr>
          <a:xfrm>
            <a:off x="3657558" y="908720"/>
            <a:ext cx="177853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J</a:t>
            </a:r>
            <a:r>
              <a:rPr lang="en-US" altLang="ja-JP" sz="32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argons</a:t>
            </a:r>
            <a:endParaRPr lang="ja-JP" altLang="en-US" sz="3200" u="sng" dirty="0"/>
          </a:p>
        </p:txBody>
      </p:sp>
      <p:grpSp>
        <p:nvGrpSpPr>
          <p:cNvPr id="24" name="図形グループ 23"/>
          <p:cNvGrpSpPr/>
          <p:nvPr/>
        </p:nvGrpSpPr>
        <p:grpSpPr>
          <a:xfrm>
            <a:off x="35496" y="2348880"/>
            <a:ext cx="9108504" cy="3105636"/>
            <a:chOff x="35496" y="836712"/>
            <a:chExt cx="9108504" cy="3105636"/>
          </a:xfrm>
        </p:grpSpPr>
        <p:sp>
          <p:nvSpPr>
            <p:cNvPr id="2" name="正方形/長方形 1"/>
            <p:cNvSpPr/>
            <p:nvPr/>
          </p:nvSpPr>
          <p:spPr>
            <a:xfrm>
              <a:off x="35496" y="836712"/>
              <a:ext cx="9108504" cy="28803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Oval 9"/>
            <p:cNvSpPr>
              <a:spLocks noChangeArrowheads="1"/>
            </p:cNvSpPr>
            <p:nvPr/>
          </p:nvSpPr>
          <p:spPr bwMode="auto">
            <a:xfrm>
              <a:off x="3844280" y="1268760"/>
              <a:ext cx="1447800" cy="1447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" name="Oval 8"/>
            <p:cNvSpPr>
              <a:spLocks noChangeArrowheads="1"/>
            </p:cNvSpPr>
            <p:nvPr/>
          </p:nvSpPr>
          <p:spPr bwMode="auto">
            <a:xfrm>
              <a:off x="4261792" y="1725960"/>
              <a:ext cx="609600" cy="6096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4261792" y="1837085"/>
              <a:ext cx="62709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latin typeface="ヒラギノ丸ゴ Pro W4"/>
                  <a:ea typeface="ヒラギノ丸ゴ Pro W4"/>
                  <a:cs typeface="ヒラギノ丸ゴ Pro W4"/>
                </a:rPr>
                <a:t>D</a:t>
              </a:r>
              <a:r>
                <a:rPr lang="en-US" altLang="ja-JP" sz="2000" dirty="0" smtClean="0">
                  <a:latin typeface="ヒラギノ丸ゴ Pro W4"/>
                  <a:ea typeface="ヒラギノ丸ゴ Pro W4"/>
                  <a:cs typeface="ヒラギノ丸ゴ Pro W4"/>
                </a:rPr>
                <a:t>M</a:t>
              </a:r>
              <a:endParaRPr lang="en-US" altLang="ja-JP" sz="2000" dirty="0">
                <a:latin typeface="ヒラギノ丸ゴ Pro W4"/>
                <a:ea typeface="ヒラギノ丸ゴ Pro W4"/>
                <a:cs typeface="ヒラギノ丸ゴ Pro W4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4283968" y="1340768"/>
              <a:ext cx="62914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latin typeface="ヒラギノ丸ゴ Pro W4"/>
                  <a:ea typeface="ヒラギノ丸ゴ Pro W4"/>
                  <a:cs typeface="ヒラギノ丸ゴ Pro W4"/>
                </a:rPr>
                <a:t>NM</a:t>
              </a:r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3707904" y="3111351"/>
              <a:ext cx="196269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trike="sngStrike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Death</a:t>
              </a:r>
              <a:r>
                <a:rPr lang="en-US" altLang="ja-JP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star?</a:t>
              </a:r>
            </a:p>
            <a:p>
              <a:r>
                <a:rPr lang="en-US" altLang="ja-JP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Dark</a:t>
              </a:r>
              <a:endParaRPr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2330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1"/>
          <p:cNvSpPr txBox="1">
            <a:spLocks noChangeArrowheads="1"/>
          </p:cNvSpPr>
          <p:nvPr/>
        </p:nvSpPr>
        <p:spPr bwMode="auto">
          <a:xfrm>
            <a:off x="2771800" y="332656"/>
            <a:ext cx="3600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40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By the way… </a:t>
            </a:r>
            <a:endParaRPr lang="ja-JP" altLang="en-US" sz="4000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6" name="Picture 1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86762"/>
            <a:ext cx="5832648" cy="437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図形グループ 7"/>
          <p:cNvGrpSpPr/>
          <p:nvPr/>
        </p:nvGrpSpPr>
        <p:grpSpPr>
          <a:xfrm>
            <a:off x="2555776" y="3657218"/>
            <a:ext cx="3744416" cy="2940134"/>
            <a:chOff x="2555776" y="3585210"/>
            <a:chExt cx="3744416" cy="2940134"/>
          </a:xfrm>
        </p:grpSpPr>
        <p:sp>
          <p:nvSpPr>
            <p:cNvPr id="5" name="正方形/長方形 8"/>
            <p:cNvSpPr>
              <a:spLocks noChangeArrowheads="1"/>
            </p:cNvSpPr>
            <p:nvPr/>
          </p:nvSpPr>
          <p:spPr bwMode="auto">
            <a:xfrm>
              <a:off x="2555776" y="5817458"/>
              <a:ext cx="374441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4000" dirty="0" smtClean="0">
                  <a:solidFill>
                    <a:schemeClr val="bg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A </a:t>
              </a:r>
              <a:r>
                <a:rPr lang="en-US" altLang="ja-JP" sz="4000" dirty="0">
                  <a:solidFill>
                    <a:schemeClr val="bg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q</a:t>
              </a:r>
              <a:r>
                <a:rPr lang="en-US" altLang="ja-JP" sz="4000" dirty="0" smtClean="0">
                  <a:solidFill>
                    <a:schemeClr val="bg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uark </a:t>
              </a:r>
              <a:r>
                <a:rPr lang="en-US" altLang="ja-JP" sz="4000" dirty="0">
                  <a:solidFill>
                    <a:schemeClr val="bg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s</a:t>
              </a:r>
              <a:r>
                <a:rPr lang="en-US" altLang="ja-JP" sz="4000" dirty="0" smtClean="0">
                  <a:solidFill>
                    <a:schemeClr val="bg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tar!</a:t>
              </a:r>
              <a:endParaRPr lang="ja-JP" altLang="en-US" sz="40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cxnSp>
          <p:nvCxnSpPr>
            <p:cNvPr id="13" name="直線矢印コネクタ 12"/>
            <p:cNvCxnSpPr>
              <a:stCxn id="5" idx="0"/>
            </p:cNvCxnSpPr>
            <p:nvPr/>
          </p:nvCxnSpPr>
          <p:spPr>
            <a:xfrm flipV="1">
              <a:off x="4427984" y="3585210"/>
              <a:ext cx="648072" cy="223224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5758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テキスト ボックス 1"/>
          <p:cNvSpPr txBox="1">
            <a:spLocks noChangeArrowheads="1"/>
          </p:cNvSpPr>
          <p:nvPr/>
        </p:nvSpPr>
        <p:spPr bwMode="auto">
          <a:xfrm>
            <a:off x="1604378" y="3141663"/>
            <a:ext cx="606396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54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Thermal behavior</a:t>
            </a:r>
            <a:endParaRPr lang="ja-JP" altLang="en-US" sz="54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1447800" y="1829916"/>
            <a:ext cx="6324600" cy="1676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6803" name="テキスト ボックス 2"/>
          <p:cNvSpPr txBox="1">
            <a:spLocks noChangeArrowheads="1"/>
          </p:cNvSpPr>
          <p:nvPr/>
        </p:nvSpPr>
        <p:spPr bwMode="auto">
          <a:xfrm>
            <a:off x="539552" y="404664"/>
            <a:ext cx="81419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600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Thermal history of a Neutron Star I</a:t>
            </a:r>
            <a:endParaRPr lang="ja-JP" altLang="en-US" sz="3600" u="sng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76804" name="テキスト ボックス 2"/>
          <p:cNvSpPr txBox="1">
            <a:spLocks noChangeArrowheads="1"/>
          </p:cNvSpPr>
          <p:nvPr/>
        </p:nvSpPr>
        <p:spPr bwMode="auto">
          <a:xfrm>
            <a:off x="1614488" y="1601316"/>
            <a:ext cx="1585912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Cooling eq.</a:t>
            </a:r>
            <a:endParaRPr lang="ja-JP" altLang="en-US" sz="200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7680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890213"/>
              </p:ext>
            </p:extLst>
          </p:nvPr>
        </p:nvGraphicFramePr>
        <p:xfrm>
          <a:off x="2057400" y="2058516"/>
          <a:ext cx="5018088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57" name="数式" r:id="rId3" imgW="1384300" imgH="368300" progId="Equation.3">
                  <p:embed/>
                </p:oleObj>
              </mc:Choice>
              <mc:Fallback>
                <p:oleObj name="数式" r:id="rId3" imgW="1384300" imgH="368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058516"/>
                        <a:ext cx="5018088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6" name="テキスト ボックス 8"/>
          <p:cNvSpPr txBox="1">
            <a:spLocks noChangeArrowheads="1"/>
          </p:cNvSpPr>
          <p:nvPr/>
        </p:nvSpPr>
        <p:spPr bwMode="auto">
          <a:xfrm>
            <a:off x="1547813" y="3658716"/>
            <a:ext cx="5913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dirty="0" err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</a:t>
            </a:r>
            <a:r>
              <a:rPr lang="en-US" altLang="ja-JP" sz="2000" dirty="0" err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v</a:t>
            </a: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: heat capacity         L : luminosity</a:t>
            </a:r>
            <a:endParaRPr lang="ja-JP" altLang="en-US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cxnSp>
        <p:nvCxnSpPr>
          <p:cNvPr id="9" name="曲線コネクタ 8"/>
          <p:cNvCxnSpPr/>
          <p:nvPr/>
        </p:nvCxnSpPr>
        <p:spPr>
          <a:xfrm rot="16200000" flipV="1">
            <a:off x="2019300" y="4187354"/>
            <a:ext cx="838200" cy="7620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61" name="テキスト ボックス 11"/>
          <p:cNvSpPr txBox="1">
            <a:spLocks noChangeArrowheads="1"/>
          </p:cNvSpPr>
          <p:nvPr/>
        </p:nvSpPr>
        <p:spPr bwMode="auto">
          <a:xfrm>
            <a:off x="1905000" y="4911254"/>
            <a:ext cx="2236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altLang="ja-JP" dirty="0" smtClean="0">
                <a:solidFill>
                  <a:srgbClr val="79A3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Bulk property</a:t>
            </a:r>
            <a:endParaRPr lang="ja-JP" altLang="en-US" dirty="0" smtClean="0">
              <a:solidFill>
                <a:srgbClr val="79A3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cxnSp>
        <p:nvCxnSpPr>
          <p:cNvPr id="11" name="曲線コネクタ 10"/>
          <p:cNvCxnSpPr/>
          <p:nvPr/>
        </p:nvCxnSpPr>
        <p:spPr>
          <a:xfrm rot="16200000" flipV="1">
            <a:off x="5372100" y="4187354"/>
            <a:ext cx="838200" cy="7620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63" name="テキスト ボックス 16"/>
          <p:cNvSpPr txBox="1">
            <a:spLocks noChangeArrowheads="1"/>
          </p:cNvSpPr>
          <p:nvPr/>
        </p:nvSpPr>
        <p:spPr bwMode="auto">
          <a:xfrm>
            <a:off x="5410200" y="4911254"/>
            <a:ext cx="2005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Microscopic</a:t>
            </a:r>
            <a:endParaRPr lang="ja-JP" altLang="en-US" dirty="0" smtClean="0">
              <a:solidFill>
                <a:schemeClr val="accent6">
                  <a:lumMod val="60000"/>
                  <a:lumOff val="4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76811" name="テキスト ボックス 17"/>
          <p:cNvSpPr txBox="1">
            <a:spLocks noChangeArrowheads="1"/>
          </p:cNvSpPr>
          <p:nvPr/>
        </p:nvSpPr>
        <p:spPr bwMode="auto">
          <a:xfrm>
            <a:off x="533400" y="5715000"/>
            <a:ext cx="79990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dirty="0" smtClean="0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★</a:t>
            </a:r>
            <a:r>
              <a:rPr lang="en-US" altLang="ja-JP" sz="28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Particle physics </a:t>
            </a:r>
            <a:r>
              <a:rPr lang="en-US" altLang="ja-JP" sz="28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comes into THE GAME !</a:t>
            </a:r>
            <a:r>
              <a:rPr lang="en-US" altLang="ja-JP" sz="2800" dirty="0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★</a:t>
            </a:r>
            <a:endParaRPr lang="ja-JP" altLang="en-US" sz="2800" dirty="0">
              <a:solidFill>
                <a:srgbClr val="FF008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>
          <a:xfrm>
            <a:off x="1828800" y="4800600"/>
            <a:ext cx="5562600" cy="1600200"/>
          </a:xfrm>
          <a:prstGeom prst="roundRect">
            <a:avLst/>
          </a:prstGeom>
          <a:solidFill>
            <a:srgbClr val="FFFFFF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2514600" y="2362200"/>
            <a:ext cx="4114800" cy="1600200"/>
          </a:xfrm>
          <a:prstGeom prst="round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7828" name="テキスト ボックス 2"/>
          <p:cNvSpPr txBox="1">
            <a:spLocks noChangeArrowheads="1"/>
          </p:cNvSpPr>
          <p:nvPr/>
        </p:nvSpPr>
        <p:spPr bwMode="auto">
          <a:xfrm>
            <a:off x="553905" y="404664"/>
            <a:ext cx="82665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600" u="sng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Thermal history of a Neutron Star II</a:t>
            </a:r>
            <a:endParaRPr lang="ja-JP" altLang="en-US" sz="3600" u="sng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77829" name="テキスト ボックス 2"/>
          <p:cNvSpPr txBox="1">
            <a:spLocks noChangeArrowheads="1"/>
          </p:cNvSpPr>
          <p:nvPr/>
        </p:nvSpPr>
        <p:spPr bwMode="auto">
          <a:xfrm>
            <a:off x="457200" y="1295400"/>
            <a:ext cx="8378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For </a:t>
            </a:r>
            <a:r>
              <a:rPr lang="en-US" altLang="ja-JP" sz="2000" i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regular</a:t>
            </a:r>
            <a:r>
              <a:rPr lang="en-US" altLang="ja-JP" sz="20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NS cooling via neutrino emissions, there are 2 types:</a:t>
            </a:r>
            <a:endParaRPr lang="ja-JP" altLang="en-US" sz="200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77830" name="テキスト ボックス 3"/>
          <p:cNvSpPr txBox="1">
            <a:spLocks noChangeArrowheads="1"/>
          </p:cNvSpPr>
          <p:nvPr/>
        </p:nvSpPr>
        <p:spPr bwMode="auto">
          <a:xfrm>
            <a:off x="762000" y="1828800"/>
            <a:ext cx="77724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dirty="0">
                <a:solidFill>
                  <a:srgbClr val="FFFFFF"/>
                </a:solidFill>
              </a:rPr>
              <a:t>① </a:t>
            </a: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Direct URCA process (rapid cooling, sub-dominant effect)</a:t>
            </a:r>
          </a:p>
          <a:p>
            <a:endParaRPr lang="en-US" altLang="ja-JP" sz="2000" dirty="0">
              <a:solidFill>
                <a:srgbClr val="FFFFFF"/>
              </a:solidFill>
            </a:endParaRPr>
          </a:p>
          <a:p>
            <a:endParaRPr lang="en-US" altLang="ja-JP" sz="2000" dirty="0">
              <a:solidFill>
                <a:srgbClr val="FFFFFF"/>
              </a:solidFill>
            </a:endParaRPr>
          </a:p>
          <a:p>
            <a:endParaRPr lang="en-US" altLang="ja-JP" sz="2000" dirty="0">
              <a:solidFill>
                <a:srgbClr val="FFFFFF"/>
              </a:solidFill>
            </a:endParaRPr>
          </a:p>
          <a:p>
            <a:endParaRPr lang="en-US" altLang="ja-JP" sz="2000" dirty="0">
              <a:solidFill>
                <a:srgbClr val="FFFFFF"/>
              </a:solidFill>
            </a:endParaRPr>
          </a:p>
          <a:p>
            <a:endParaRPr lang="en-US" altLang="ja-JP" sz="2000" dirty="0">
              <a:solidFill>
                <a:srgbClr val="FFFFFF"/>
              </a:solidFill>
            </a:endParaRPr>
          </a:p>
          <a:p>
            <a:pPr>
              <a:spcAft>
                <a:spcPts val="2400"/>
              </a:spcAft>
            </a:pPr>
            <a:endParaRPr lang="en-US" altLang="ja-JP" sz="2000" dirty="0">
              <a:solidFill>
                <a:srgbClr val="FFFFFF"/>
              </a:solidFill>
            </a:endParaRPr>
          </a:p>
          <a:p>
            <a:r>
              <a:rPr lang="en-US" altLang="ja-JP" sz="2000" dirty="0">
                <a:solidFill>
                  <a:srgbClr val="FFFFFF"/>
                </a:solidFill>
              </a:rPr>
              <a:t>② </a:t>
            </a: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Modified URCA process (slow cooling, dominant)</a:t>
            </a:r>
            <a:endParaRPr lang="ja-JP" altLang="en-US" sz="20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7783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640491"/>
              </p:ext>
            </p:extLst>
          </p:nvPr>
        </p:nvGraphicFramePr>
        <p:xfrm>
          <a:off x="2887663" y="2319338"/>
          <a:ext cx="3314700" cy="163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158" name="Equation" r:id="rId3" imgW="939800" imgH="482600" progId="Equation.3">
                  <p:embed/>
                </p:oleObj>
              </mc:Choice>
              <mc:Fallback>
                <p:oleObj name="Equation" r:id="rId3" imgW="939800" imgH="482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7663" y="2319338"/>
                        <a:ext cx="3314700" cy="163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2" name="Object 3"/>
          <p:cNvGraphicFramePr>
            <a:graphicFrameLocks noChangeAspect="1"/>
          </p:cNvGraphicFramePr>
          <p:nvPr/>
        </p:nvGraphicFramePr>
        <p:xfrm>
          <a:off x="2057400" y="4835525"/>
          <a:ext cx="5032375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159" name="数式" r:id="rId5" imgW="1485900" imgH="457200" progId="Equation.3">
                  <p:embed/>
                </p:oleObj>
              </mc:Choice>
              <mc:Fallback>
                <p:oleObj name="数式" r:id="rId5" imgW="148590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835525"/>
                        <a:ext cx="5032375" cy="148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7833" name="図形グループ 13"/>
          <p:cNvGrpSpPr>
            <a:grpSpLocks/>
          </p:cNvGrpSpPr>
          <p:nvPr/>
        </p:nvGrpSpPr>
        <p:grpSpPr bwMode="auto">
          <a:xfrm>
            <a:off x="1981200" y="4800600"/>
            <a:ext cx="7134225" cy="1524000"/>
            <a:chOff x="1981200" y="4800600"/>
            <a:chExt cx="7134312" cy="1524000"/>
          </a:xfrm>
        </p:grpSpPr>
        <p:sp>
          <p:nvSpPr>
            <p:cNvPr id="10" name="円/楕円 9"/>
            <p:cNvSpPr/>
            <p:nvPr/>
          </p:nvSpPr>
          <p:spPr>
            <a:xfrm>
              <a:off x="1981200" y="4800600"/>
              <a:ext cx="685808" cy="685800"/>
            </a:xfrm>
            <a:prstGeom prst="ellipse">
              <a:avLst/>
            </a:prstGeom>
            <a:noFill/>
            <a:ln w="19050" cmpd="sng">
              <a:solidFill>
                <a:srgbClr val="FF0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1981200" y="5638800"/>
              <a:ext cx="685808" cy="685800"/>
            </a:xfrm>
            <a:prstGeom prst="ellipse">
              <a:avLst/>
            </a:prstGeom>
            <a:noFill/>
            <a:ln w="19050" cmpd="sng">
              <a:solidFill>
                <a:srgbClr val="FF0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3886223" y="4800600"/>
              <a:ext cx="685808" cy="685800"/>
            </a:xfrm>
            <a:prstGeom prst="ellipse">
              <a:avLst/>
            </a:prstGeom>
            <a:noFill/>
            <a:ln w="19050" cmpd="sng">
              <a:solidFill>
                <a:srgbClr val="FF0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4800634" y="5638800"/>
              <a:ext cx="685808" cy="685800"/>
            </a:xfrm>
            <a:prstGeom prst="ellipse">
              <a:avLst/>
            </a:prstGeom>
            <a:noFill/>
            <a:ln w="19050" cmpd="sng">
              <a:solidFill>
                <a:srgbClr val="FF0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7838" name="テキスト ボックス 12"/>
            <p:cNvSpPr txBox="1">
              <a:spLocks noChangeArrowheads="1"/>
            </p:cNvSpPr>
            <p:nvPr/>
          </p:nvSpPr>
          <p:spPr bwMode="auto">
            <a:xfrm>
              <a:off x="7543800" y="5080337"/>
              <a:ext cx="157171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>
                  <a:solidFill>
                    <a:srgbClr val="37FF8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spectator</a:t>
              </a:r>
            </a:p>
            <a:p>
              <a:r>
                <a:rPr lang="en-US" altLang="ja-JP" sz="2000">
                  <a:solidFill>
                    <a:srgbClr val="37FF8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carrying</a:t>
              </a:r>
            </a:p>
            <a:p>
              <a:r>
                <a:rPr lang="en-US" altLang="ja-JP" sz="2000">
                  <a:solidFill>
                    <a:srgbClr val="37FF8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momentum</a:t>
              </a:r>
              <a:endParaRPr lang="ja-JP" altLang="en-US" sz="2000">
                <a:solidFill>
                  <a:srgbClr val="37FF81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テキスト ボックス 1"/>
          <p:cNvSpPr txBox="1">
            <a:spLocks noChangeArrowheads="1"/>
          </p:cNvSpPr>
          <p:nvPr/>
        </p:nvSpPr>
        <p:spPr bwMode="auto">
          <a:xfrm>
            <a:off x="2286000" y="294482"/>
            <a:ext cx="457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</a:t>
            </a:r>
            <a:r>
              <a:rPr lang="en-US" altLang="ja-JP" sz="2800" u="sng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URCA process</a:t>
            </a:r>
          </a:p>
          <a:p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(named by Gamow-Schoenberg)</a:t>
            </a:r>
            <a:endParaRPr lang="ja-JP" altLang="en-US" sz="20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108550" name="テキスト ボックス 3"/>
          <p:cNvSpPr txBox="1">
            <a:spLocks noChangeArrowheads="1"/>
          </p:cNvSpPr>
          <p:nvPr/>
        </p:nvSpPr>
        <p:spPr bwMode="auto">
          <a:xfrm>
            <a:off x="753032" y="1196752"/>
            <a:ext cx="77794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dirty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</a:t>
            </a:r>
            <a:r>
              <a:rPr lang="en-US" altLang="ja-JP" sz="2800" dirty="0" smtClean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rom </a:t>
            </a:r>
            <a:r>
              <a:rPr lang="en-US" altLang="ja-JP" sz="2800" dirty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name of </a:t>
            </a:r>
            <a:r>
              <a:rPr lang="en-US" altLang="ja-JP" sz="2800" i="1" dirty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Casino in Rio de Janeiro</a:t>
            </a:r>
            <a:r>
              <a:rPr lang="en-US" altLang="ja-JP" sz="2800" dirty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, </a:t>
            </a:r>
          </a:p>
          <a:p>
            <a:r>
              <a:rPr lang="en-US" altLang="ja-JP" sz="2800" dirty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where these two gentlemen were visiting</a:t>
            </a:r>
            <a:endParaRPr lang="ja-JP" altLang="en-US" sz="2800" dirty="0">
              <a:solidFill>
                <a:srgbClr val="5AFF3B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108551" name="正方形/長方形 4"/>
          <p:cNvSpPr>
            <a:spLocks noChangeArrowheads="1"/>
          </p:cNvSpPr>
          <p:nvPr/>
        </p:nvSpPr>
        <p:spPr bwMode="auto">
          <a:xfrm>
            <a:off x="3491880" y="4869160"/>
            <a:ext cx="54102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In Gamow’s South Russian dialect, </a:t>
            </a:r>
          </a:p>
          <a:p>
            <a:r>
              <a:rPr lang="en-US" altLang="ja-JP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it can also mean a “robber” or “gangster”</a:t>
            </a:r>
            <a:endParaRPr lang="ja-JP" altLang="en-US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3059832" y="2420888"/>
            <a:ext cx="3302000" cy="2395537"/>
            <a:chOff x="152400" y="4233863"/>
            <a:chExt cx="3302000" cy="2395537"/>
          </a:xfrm>
        </p:grpSpPr>
        <p:pic>
          <p:nvPicPr>
            <p:cNvPr id="108546" name="図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233863"/>
              <a:ext cx="1787525" cy="2395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552" name="テキスト ボックス 7"/>
            <p:cNvSpPr txBox="1">
              <a:spLocks noChangeArrowheads="1"/>
            </p:cNvSpPr>
            <p:nvPr/>
          </p:nvSpPr>
          <p:spPr bwMode="auto">
            <a:xfrm>
              <a:off x="1981200" y="6153150"/>
              <a:ext cx="1473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>
                  <a:solidFill>
                    <a:schemeClr val="bg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G. Gamow</a:t>
              </a:r>
              <a:endParaRPr lang="ja-JP" altLang="en-US" sz="200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</p:grpSp>
      <p:sp>
        <p:nvSpPr>
          <p:cNvPr id="3" name="角丸四角形吹き出し 2"/>
          <p:cNvSpPr/>
          <p:nvPr/>
        </p:nvSpPr>
        <p:spPr>
          <a:xfrm>
            <a:off x="685800" y="2438400"/>
            <a:ext cx="7772400" cy="1600200"/>
          </a:xfrm>
          <a:prstGeom prst="wedgeRoundRectCallout">
            <a:avLst>
              <a:gd name="adj1" fmla="val -39133"/>
              <a:gd name="adj2" fmla="val 9720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8549" name="テキスト ボックス 2"/>
          <p:cNvSpPr txBox="1">
            <a:spLocks noChangeArrowheads="1"/>
          </p:cNvSpPr>
          <p:nvPr/>
        </p:nvSpPr>
        <p:spPr bwMode="auto">
          <a:xfrm>
            <a:off x="946150" y="2501900"/>
            <a:ext cx="758825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“The energy disappears in the nucleus of </a:t>
            </a:r>
          </a:p>
          <a:p>
            <a:pPr>
              <a:spcAft>
                <a:spcPts val="600"/>
              </a:spcAft>
            </a:pP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the supernova as quickly as the money </a:t>
            </a:r>
          </a:p>
          <a:p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   disappeared at that roulette table”</a:t>
            </a:r>
            <a:endParaRPr lang="ja-JP" altLang="en-US" sz="2800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-0.27552 0.27292 " pathEditMode="relative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1" grpId="0"/>
      <p:bldP spid="3" grpId="0" animBg="1"/>
      <p:bldP spid="10854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テキスト ボックス 1"/>
          <p:cNvSpPr txBox="1">
            <a:spLocks noChangeArrowheads="1"/>
          </p:cNvSpPr>
          <p:nvPr/>
        </p:nvSpPr>
        <p:spPr bwMode="auto">
          <a:xfrm>
            <a:off x="1403648" y="332656"/>
            <a:ext cx="645561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Cooling curves of Neutron Star</a:t>
            </a:r>
            <a:endParaRPr lang="ja-JP" altLang="en-US" sz="3200" u="sng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78851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315200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テキスト ボックス 3"/>
          <p:cNvSpPr txBox="1">
            <a:spLocks noChangeArrowheads="1"/>
          </p:cNvSpPr>
          <p:nvPr/>
        </p:nvSpPr>
        <p:spPr bwMode="auto">
          <a:xfrm>
            <a:off x="8229600" y="6243638"/>
            <a:ext cx="423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i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</a:t>
            </a:r>
            <a:endParaRPr lang="ja-JP" altLang="en-US" i="1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78853" name="テキスト ボックス 4"/>
          <p:cNvSpPr txBox="1">
            <a:spLocks noChangeArrowheads="1"/>
          </p:cNvSpPr>
          <p:nvPr/>
        </p:nvSpPr>
        <p:spPr bwMode="auto">
          <a:xfrm>
            <a:off x="511175" y="914400"/>
            <a:ext cx="50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i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</a:t>
            </a:r>
            <a:endParaRPr lang="ja-JP" altLang="en-US" i="1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新聞紙"/>
          <p:cNvSpPr>
            <a:spLocks noChangeArrowheads="1"/>
          </p:cNvSpPr>
          <p:nvPr/>
        </p:nvSpPr>
        <p:spPr bwMode="auto">
          <a:xfrm>
            <a:off x="179512" y="1772816"/>
            <a:ext cx="8784976" cy="3375248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15875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9512" y="294521"/>
            <a:ext cx="8784976" cy="1246495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Physics = Vast research </a:t>
            </a:r>
            <a:r>
              <a:rPr lang="en-US" altLang="ja-JP" sz="36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</a:t>
            </a:r>
            <a:r>
              <a:rPr lang="en-US" altLang="ja-JP" sz="36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rena </a:t>
            </a:r>
          </a:p>
          <a:p>
            <a:pPr>
              <a:lnSpc>
                <a:spcPct val="110000"/>
              </a:lnSpc>
            </a:pPr>
            <a:r>
              <a:rPr lang="en-US" altLang="ja-JP" sz="36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6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of </a:t>
            </a:r>
            <a:r>
              <a:rPr lang="en-US" altLang="ja-JP" sz="36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Matters and </a:t>
            </a:r>
            <a:r>
              <a:rPr lang="en-US" altLang="ja-JP" sz="3600" dirty="0" err="1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Spacetime</a:t>
            </a:r>
            <a:endParaRPr lang="en-US" altLang="ja-JP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20" y="1957060"/>
            <a:ext cx="8928992" cy="296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3200" dirty="0">
                <a:solidFill>
                  <a:srgbClr val="FFFF00"/>
                </a:solidFill>
                <a:ea typeface="ヒラギノ丸ゴ Pro W4" charset="0"/>
                <a:cs typeface="ヒラギノ丸ゴ Pro W4" charset="0"/>
              </a:rPr>
              <a:t>★</a:t>
            </a:r>
            <a:r>
              <a:rPr lang="en-US" altLang="ja-JP" sz="3200" dirty="0">
                <a:solidFill>
                  <a:srgbClr val="FF0000"/>
                </a:solidFill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What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matters are made 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of</a:t>
            </a:r>
            <a:r>
              <a:rPr lang="ja-JP" altLang="en-US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？</a:t>
            </a:r>
            <a:endParaRPr lang="en-US" altLang="ja-JP" sz="3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200000"/>
              </a:lnSpc>
            </a:pPr>
            <a:r>
              <a:rPr lang="en-US" altLang="ja-JP" sz="3200" dirty="0">
                <a:solidFill>
                  <a:srgbClr val="FFFF00"/>
                </a:solidFill>
                <a:ea typeface="ヒラギノ丸ゴ Pro W4" charset="0"/>
                <a:cs typeface="ヒラギノ丸ゴ Pro W4" charset="0"/>
              </a:rPr>
              <a:t>★</a:t>
            </a:r>
            <a:r>
              <a:rPr lang="en-US" altLang="ja-JP" sz="3200" dirty="0">
                <a:solidFill>
                  <a:srgbClr val="FF0000"/>
                </a:solidFill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How matters are created and    </a:t>
            </a:r>
          </a:p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change in various conditions</a:t>
            </a:r>
            <a:r>
              <a:rPr lang="ja-JP" altLang="en-US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？</a:t>
            </a:r>
            <a:r>
              <a:rPr lang="en-US" altLang="ja-JP" sz="3200" dirty="0" smtClean="0">
                <a:solidFill>
                  <a:srgbClr val="FFFFFF"/>
                </a:solidFill>
                <a:ea typeface="ヒラギノ丸ゴ Pro W4" charset="0"/>
                <a:cs typeface="ヒラギノ丸ゴ Pro W4" charset="0"/>
              </a:rPr>
              <a:t> </a:t>
            </a:r>
            <a:endParaRPr lang="en-US" altLang="ja-JP" sz="3200" dirty="0">
              <a:solidFill>
                <a:srgbClr val="FFFFFF"/>
              </a:solidFill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200000"/>
              </a:lnSpc>
            </a:pPr>
            <a:r>
              <a:rPr lang="en-US" altLang="ja-JP" sz="3200" dirty="0">
                <a:solidFill>
                  <a:srgbClr val="FFFF00"/>
                </a:solidFill>
                <a:ea typeface="ヒラギノ丸ゴ Pro W4" charset="0"/>
                <a:cs typeface="ヒラギノ丸ゴ Pro W4" charset="0"/>
              </a:rPr>
              <a:t>★</a:t>
            </a:r>
            <a:r>
              <a:rPr lang="en-US" altLang="ja-JP" sz="3200" dirty="0">
                <a:solidFill>
                  <a:srgbClr val="FF0000"/>
                </a:solidFill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ow the universe was born and will be?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5536" y="5376118"/>
            <a:ext cx="835592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Approaches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: </a:t>
            </a:r>
            <a:r>
              <a:rPr lang="en-US" altLang="ja-JP" sz="32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Experiment, </a:t>
            </a:r>
            <a:r>
              <a:rPr lang="en-US" altLang="ja-JP" sz="3200" dirty="0" smtClean="0">
                <a:solidFill>
                  <a:srgbClr val="FF66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Observation,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</a:p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               </a:t>
            </a:r>
            <a:r>
              <a:rPr lang="en-US" altLang="ja-JP" sz="3200" dirty="0" smtClean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Theory</a:t>
            </a:r>
            <a:r>
              <a:rPr lang="en-US" altLang="ja-JP" sz="3200" dirty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,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>
                <a:solidFill>
                  <a:srgbClr val="3366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Computer</a:t>
            </a:r>
            <a:endParaRPr lang="en-US" altLang="ja-JP" sz="3200" dirty="0">
              <a:solidFill>
                <a:srgbClr val="3366FF"/>
              </a:solidFill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41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図 1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64" y="2276872"/>
            <a:ext cx="8028384" cy="4081353"/>
          </a:xfrm>
          <a:prstGeom prst="rect">
            <a:avLst/>
          </a:prstGeom>
        </p:spPr>
      </p:pic>
      <p:sp>
        <p:nvSpPr>
          <p:cNvPr id="161" name="正方形/長方形 160"/>
          <p:cNvSpPr/>
          <p:nvPr/>
        </p:nvSpPr>
        <p:spPr>
          <a:xfrm>
            <a:off x="35496" y="33555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An interesting example of the medium effect</a:t>
            </a:r>
          </a:p>
          <a:p>
            <a:r>
              <a:rPr lang="ja-JP" altLang="en-US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　　　</a:t>
            </a:r>
            <a:r>
              <a:rPr lang="ja-JP" altLang="en-US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ー</a:t>
            </a: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weak decay of CFL mesons</a:t>
            </a:r>
            <a:r>
              <a:rPr lang="ja-JP" altLang="en-US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ー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  <p:pic>
        <p:nvPicPr>
          <p:cNvPr id="166" name="図 1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621921"/>
            <a:ext cx="2304256" cy="494435"/>
          </a:xfrm>
          <a:prstGeom prst="rect">
            <a:avLst/>
          </a:prstGeom>
          <a:solidFill>
            <a:srgbClr val="79A3FF"/>
          </a:solidFill>
        </p:spPr>
      </p:pic>
      <p:pic>
        <p:nvPicPr>
          <p:cNvPr id="168" name="図 1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3693929"/>
            <a:ext cx="2304256" cy="608671"/>
          </a:xfrm>
          <a:prstGeom prst="rect">
            <a:avLst/>
          </a:prstGeom>
        </p:spPr>
      </p:pic>
      <p:sp>
        <p:nvSpPr>
          <p:cNvPr id="173" name="正方形/長方形 172"/>
          <p:cNvSpPr/>
          <p:nvPr/>
        </p:nvSpPr>
        <p:spPr>
          <a:xfrm>
            <a:off x="3707904" y="1484784"/>
            <a:ext cx="53309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Reddy-</a:t>
            </a:r>
            <a:r>
              <a:rPr lang="en-US" altLang="ja-JP" sz="2000" dirty="0" err="1" smtClean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Sadzikowski</a:t>
            </a:r>
            <a:r>
              <a:rPr lang="en-US" altLang="ja-JP" sz="2000" dirty="0" smtClean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-Tachibana, NPA(‘02)</a:t>
            </a:r>
            <a:endParaRPr lang="ja-JP" altLang="en-US" sz="2000" dirty="0">
              <a:solidFill>
                <a:srgbClr val="FF68C6"/>
              </a:solidFill>
            </a:endParaRPr>
          </a:p>
        </p:txBody>
      </p:sp>
      <p:grpSp>
        <p:nvGrpSpPr>
          <p:cNvPr id="175" name="図形グループ 174"/>
          <p:cNvGrpSpPr/>
          <p:nvPr/>
        </p:nvGrpSpPr>
        <p:grpSpPr>
          <a:xfrm>
            <a:off x="805895" y="3333889"/>
            <a:ext cx="7754119" cy="2355992"/>
            <a:chOff x="805895" y="3045857"/>
            <a:chExt cx="7754119" cy="2355992"/>
          </a:xfrm>
        </p:grpSpPr>
        <p:grpSp>
          <p:nvGrpSpPr>
            <p:cNvPr id="171" name="図形グループ 170"/>
            <p:cNvGrpSpPr/>
            <p:nvPr/>
          </p:nvGrpSpPr>
          <p:grpSpPr>
            <a:xfrm>
              <a:off x="805895" y="3045857"/>
              <a:ext cx="7754119" cy="1506626"/>
              <a:chOff x="805895" y="2852936"/>
              <a:chExt cx="7754119" cy="1506626"/>
            </a:xfrm>
          </p:grpSpPr>
          <p:sp>
            <p:nvSpPr>
              <p:cNvPr id="162" name="正方形/長方形 161"/>
              <p:cNvSpPr/>
              <p:nvPr/>
            </p:nvSpPr>
            <p:spPr>
              <a:xfrm rot="1116568">
                <a:off x="805895" y="3713231"/>
                <a:ext cx="7754119" cy="646331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ja-JP" sz="3600" dirty="0" smtClean="0">
                    <a:solidFill>
                      <a:schemeClr val="bg1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Neutral pion can decay into </a:t>
                </a:r>
                <a:r>
                  <a:rPr lang="en-US" altLang="ja-JP" sz="3600" dirty="0" err="1" smtClean="0">
                    <a:solidFill>
                      <a:schemeClr val="bg1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νν</a:t>
                </a:r>
                <a:r>
                  <a:rPr lang="en-US" altLang="ja-JP" sz="3600" dirty="0" smtClean="0">
                    <a:solidFill>
                      <a:schemeClr val="bg1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 !</a:t>
                </a:r>
                <a:endParaRPr lang="ja-JP" altLang="en-US" sz="36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70" name="曲線コネクタ 169"/>
              <p:cNvCxnSpPr/>
              <p:nvPr/>
            </p:nvCxnSpPr>
            <p:spPr>
              <a:xfrm flipV="1">
                <a:off x="4716016" y="2852936"/>
                <a:ext cx="1368152" cy="792088"/>
              </a:xfrm>
              <a:prstGeom prst="curvedConnector3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4" name="正方形/長方形 173"/>
            <p:cNvSpPr/>
            <p:nvPr/>
          </p:nvSpPr>
          <p:spPr>
            <a:xfrm rot="1290871">
              <a:off x="7529320" y="4878629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800" dirty="0">
                  <a:solidFill>
                    <a:schemeClr val="bg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ー</a:t>
              </a:r>
              <a:endParaRPr lang="ja-JP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98478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900113" y="3429000"/>
            <a:ext cx="7272337" cy="11525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テキスト ボックス 1"/>
          <p:cNvSpPr txBox="1">
            <a:spLocks noChangeArrowheads="1"/>
          </p:cNvSpPr>
          <p:nvPr/>
        </p:nvSpPr>
        <p:spPr bwMode="auto">
          <a:xfrm>
            <a:off x="251520" y="908720"/>
            <a:ext cx="1998392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NS in </a:t>
            </a:r>
            <a:r>
              <a:rPr lang="en-US" altLang="ja-JP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Cas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</a:t>
            </a:r>
            <a:endParaRPr lang="ja-JP" altLang="en-US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14" name="図 2" descr="750px-Cassiopeia_A_Spitz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836613"/>
            <a:ext cx="2611437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3"/>
          <p:cNvSpPr txBox="1">
            <a:spLocks noChangeArrowheads="1"/>
          </p:cNvSpPr>
          <p:nvPr/>
        </p:nvSpPr>
        <p:spPr bwMode="auto">
          <a:xfrm>
            <a:off x="539750" y="1355725"/>
            <a:ext cx="5514975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Discovered in 1999 by </a:t>
            </a:r>
            <a:r>
              <a:rPr lang="en-US" altLang="ja-JP" sz="2000" i="1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Chandra </a:t>
            </a:r>
            <a:endParaRPr lang="en-US" altLang="ja-JP" sz="2000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20000"/>
              </a:lnSpc>
            </a:pPr>
            <a:r>
              <a:rPr lang="en-US" altLang="ja-JP" sz="20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Youngest known in the Milky Way (330 </a:t>
            </a:r>
            <a:r>
              <a:rPr lang="en-US" altLang="ja-JP" sz="2000" dirty="0" err="1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yr</a:t>
            </a:r>
            <a:r>
              <a:rPr lang="en-US" altLang="ja-JP" sz="20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ja-JP" sz="20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Distance ~ 3.4 </a:t>
            </a:r>
            <a:r>
              <a:rPr lang="en-US" altLang="ja-JP" sz="2000" dirty="0" err="1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kpc</a:t>
            </a:r>
            <a:r>
              <a:rPr lang="en-US" altLang="ja-JP" sz="20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(11, 000 </a:t>
            </a:r>
            <a:r>
              <a:rPr lang="en-US" altLang="ja-JP" sz="2000" dirty="0" err="1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lyr</a:t>
            </a:r>
            <a:r>
              <a:rPr lang="en-US" altLang="ja-JP" sz="20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)</a:t>
            </a:r>
          </a:p>
          <a:p>
            <a:r>
              <a:rPr lang="en-US" altLang="ja-JP" sz="2000" dirty="0">
                <a:solidFill>
                  <a:srgbClr val="FCFF7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(cf. large </a:t>
            </a:r>
            <a:r>
              <a:rPr lang="en-US" altLang="ja-JP" sz="2000" dirty="0" err="1">
                <a:solidFill>
                  <a:srgbClr val="FCFF7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Magellanic</a:t>
            </a:r>
            <a:r>
              <a:rPr lang="en-US" altLang="ja-JP" sz="2000" dirty="0">
                <a:solidFill>
                  <a:srgbClr val="FCFF7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Cloud ~ 48.5 </a:t>
            </a:r>
            <a:r>
              <a:rPr lang="en-US" altLang="ja-JP" sz="2000" dirty="0" err="1">
                <a:solidFill>
                  <a:srgbClr val="FCFF7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kpc</a:t>
            </a:r>
            <a:r>
              <a:rPr lang="en-US" altLang="ja-JP" sz="2000" dirty="0">
                <a:solidFill>
                  <a:srgbClr val="FCFF7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)</a:t>
            </a:r>
            <a:endParaRPr lang="ja-JP" altLang="en-US" sz="2000" dirty="0">
              <a:solidFill>
                <a:srgbClr val="FCFF7B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16" name="正方形/長方形 4"/>
          <p:cNvSpPr>
            <a:spLocks noChangeArrowheads="1"/>
          </p:cNvSpPr>
          <p:nvPr/>
        </p:nvSpPr>
        <p:spPr bwMode="auto">
          <a:xfrm>
            <a:off x="1042988" y="3140075"/>
            <a:ext cx="3792537" cy="401638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Heinke-Ho </a:t>
            </a:r>
            <a:r>
              <a:rPr lang="en-US" altLang="ja-JP" sz="2000">
                <a:solidFill>
                  <a:srgbClr val="66006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[APJL719(2010)]</a:t>
            </a:r>
            <a:endParaRPr lang="en-US" altLang="ja-JP" sz="200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17" name="正方形/長方形 5"/>
          <p:cNvSpPr>
            <a:spLocks noChangeArrowheads="1"/>
          </p:cNvSpPr>
          <p:nvPr/>
        </p:nvSpPr>
        <p:spPr bwMode="auto">
          <a:xfrm>
            <a:off x="1116013" y="3500438"/>
            <a:ext cx="7056437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>
                <a:latin typeface="ヒラギノ丸ゴ Pro W4" charset="0"/>
                <a:ea typeface="ヒラギノ丸ゴ Pro W4" charset="0"/>
                <a:cs typeface="ヒラギノ丸ゴ Pro W4" charset="0"/>
              </a:rPr>
              <a:t>Cas A’s surface temp. has rapidly </a:t>
            </a:r>
            <a:r>
              <a:rPr lang="en-US" altLang="ja-JP" i="1">
                <a:latin typeface="ヒラギノ丸ゴ Pro W4" charset="0"/>
                <a:ea typeface="ヒラギノ丸ゴ Pro W4" charset="0"/>
                <a:cs typeface="ヒラギノ丸ゴ Pro W4" charset="0"/>
              </a:rPr>
              <a:t>decreased </a:t>
            </a:r>
            <a:r>
              <a:rPr lang="en-US" altLang="ja-JP">
                <a:latin typeface="ヒラギノ丸ゴ Pro W4" charset="0"/>
                <a:ea typeface="ヒラギノ丸ゴ Pro W4" charset="0"/>
                <a:cs typeface="ヒラギノ丸ゴ Pro W4" charset="0"/>
              </a:rPr>
              <a:t>from                  to                   (2000-2009).   </a:t>
            </a:r>
            <a:endParaRPr lang="ja-JP" altLang="en-US"/>
          </a:p>
        </p:txBody>
      </p:sp>
      <p:graphicFrame>
        <p:nvGraphicFramePr>
          <p:cNvPr id="18" name="Object 3"/>
          <p:cNvGraphicFramePr>
            <a:graphicFrameLocks noChangeAspect="1"/>
          </p:cNvGraphicFramePr>
          <p:nvPr/>
        </p:nvGraphicFramePr>
        <p:xfrm>
          <a:off x="1979613" y="3986213"/>
          <a:ext cx="162877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116" name="Equation" r:id="rId4" imgW="774700" imgH="203200" progId="Equation.3">
                  <p:embed/>
                </p:oleObj>
              </mc:Choice>
              <mc:Fallback>
                <p:oleObj name="Equation" r:id="rId4" imgW="774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3986213"/>
                        <a:ext cx="1628775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4211638" y="3986213"/>
          <a:ext cx="1601787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117" name="Equation" r:id="rId6" imgW="762000" imgH="203200" progId="Equation.3">
                  <p:embed/>
                </p:oleObj>
              </mc:Choice>
              <mc:Fallback>
                <p:oleObj name="Equation" r:id="rId6" imgW="762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3986213"/>
                        <a:ext cx="1601787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図形グループ 19"/>
          <p:cNvGrpSpPr>
            <a:grpSpLocks/>
          </p:cNvGrpSpPr>
          <p:nvPr/>
        </p:nvGrpSpPr>
        <p:grpSpPr bwMode="auto">
          <a:xfrm>
            <a:off x="107950" y="3068638"/>
            <a:ext cx="8928100" cy="3600450"/>
            <a:chOff x="107950" y="3069285"/>
            <a:chExt cx="8928179" cy="3599804"/>
          </a:xfrm>
        </p:grpSpPr>
        <p:grpSp>
          <p:nvGrpSpPr>
            <p:cNvPr id="21" name="図形グループ 18"/>
            <p:cNvGrpSpPr>
              <a:grpSpLocks/>
            </p:cNvGrpSpPr>
            <p:nvPr/>
          </p:nvGrpSpPr>
          <p:grpSpPr bwMode="auto">
            <a:xfrm>
              <a:off x="107950" y="3069285"/>
              <a:ext cx="8928179" cy="3599804"/>
              <a:chOff x="107504" y="3068960"/>
              <a:chExt cx="8929071" cy="3600400"/>
            </a:xfrm>
          </p:grpSpPr>
          <p:sp>
            <p:nvSpPr>
              <p:cNvPr id="23" name="角丸四角形 22"/>
              <p:cNvSpPr/>
              <p:nvPr/>
            </p:nvSpPr>
            <p:spPr>
              <a:xfrm>
                <a:off x="5940613" y="5589875"/>
                <a:ext cx="2735560" cy="576254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grpSp>
            <p:nvGrpSpPr>
              <p:cNvPr id="24" name="図形グループ 13"/>
              <p:cNvGrpSpPr>
                <a:grpSpLocks/>
              </p:cNvGrpSpPr>
              <p:nvPr/>
            </p:nvGrpSpPr>
            <p:grpSpPr bwMode="auto">
              <a:xfrm>
                <a:off x="107504" y="3068960"/>
                <a:ext cx="8929071" cy="3600400"/>
                <a:chOff x="107504" y="3068960"/>
                <a:chExt cx="8929071" cy="3600400"/>
              </a:xfrm>
            </p:grpSpPr>
            <p:pic>
              <p:nvPicPr>
                <p:cNvPr id="26" name="図 9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504" y="3068960"/>
                  <a:ext cx="5251959" cy="3600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" name="正方形/長方形 10"/>
                <p:cNvSpPr>
                  <a:spLocks noChangeArrowheads="1"/>
                </p:cNvSpPr>
                <p:nvPr/>
              </p:nvSpPr>
              <p:spPr bwMode="auto">
                <a:xfrm>
                  <a:off x="5364167" y="3428735"/>
                  <a:ext cx="3672408" cy="186717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ja-JP" sz="2000">
                      <a:latin typeface="ヒラギノ丸ゴ Pro W4" charset="0"/>
                      <a:ea typeface="ヒラギノ丸ゴ Pro W4" charset="0"/>
                      <a:cs typeface="ヒラギノ丸ゴ Pro W4" charset="0"/>
                    </a:rPr>
                    <a:t>Recent triggering of   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altLang="ja-JP" sz="2000">
                      <a:latin typeface="ヒラギノ丸ゴ Pro W4" charset="0"/>
                      <a:ea typeface="ヒラギノ丸ゴ Pro W4" charset="0"/>
                      <a:cs typeface="ヒラギノ丸ゴ Pro W4" charset="0"/>
                    </a:rPr>
                    <a:t>enhanced neutrino emission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altLang="ja-JP" sz="2000">
                      <a:latin typeface="ヒラギノ丸ゴ Pro W4" charset="0"/>
                      <a:ea typeface="ヒラギノ丸ゴ Pro W4" charset="0"/>
                      <a:cs typeface="ヒラギノ丸ゴ Pro W4" charset="0"/>
                    </a:rPr>
                    <a:t>resulting from the </a:t>
                  </a:r>
                  <a:r>
                    <a:rPr lang="en-US" altLang="ja-JP" sz="2000">
                      <a:solidFill>
                        <a:srgbClr val="000000"/>
                      </a:solidFill>
                      <a:latin typeface="ヒラギノ丸ゴ Pro W4" charset="0"/>
                      <a:ea typeface="ヒラギノ丸ゴ Pro W4" charset="0"/>
                      <a:cs typeface="ヒラギノ丸ゴ Pro W4" charset="0"/>
                    </a:rPr>
                    <a:t>  </a:t>
                  </a:r>
                  <a:r>
                    <a:rPr lang="en-US" altLang="ja-JP" sz="2000">
                      <a:latin typeface="ヒラギノ丸ゴ Pro W4" charset="0"/>
                      <a:ea typeface="ヒラギノ丸ゴ Pro W4" charset="0"/>
                      <a:cs typeface="ヒラギノ丸ゴ Pro W4" charset="0"/>
                    </a:rPr>
                    <a:t>P</a:t>
                  </a:r>
                  <a:r>
                    <a:rPr lang="en-US" altLang="ja-JP" sz="1400">
                      <a:latin typeface="ヒラギノ丸ゴ Pro W4" charset="0"/>
                      <a:ea typeface="ヒラギノ丸ゴ Pro W4" charset="0"/>
                      <a:cs typeface="ヒラギノ丸ゴ Pro W4" charset="0"/>
                    </a:rPr>
                    <a:t>2</a:t>
                  </a:r>
                  <a:r>
                    <a:rPr lang="en-US" altLang="ja-JP" sz="2000">
                      <a:latin typeface="ヒラギノ丸ゴ Pro W4" charset="0"/>
                      <a:ea typeface="ヒラギノ丸ゴ Pro W4" charset="0"/>
                      <a:cs typeface="ヒラギノ丸ゴ Pro W4" charset="0"/>
                    </a:rPr>
                    <a:t>   neutron pairing in the star’s core?</a:t>
                  </a:r>
                </a:p>
              </p:txBody>
            </p:sp>
          </p:grpSp>
          <p:graphicFrame>
            <p:nvGraphicFramePr>
              <p:cNvPr id="25" name="Object 2"/>
              <p:cNvGraphicFramePr>
                <a:graphicFrameLocks noChangeAspect="1"/>
              </p:cNvGraphicFramePr>
              <p:nvPr/>
            </p:nvGraphicFramePr>
            <p:xfrm>
              <a:off x="6115050" y="5589588"/>
              <a:ext cx="2314575" cy="601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4118" name="Equation" r:id="rId9" imgW="977900" imgH="241300" progId="Equation.3">
                      <p:embed/>
                    </p:oleObj>
                  </mc:Choice>
                  <mc:Fallback>
                    <p:oleObj name="Equation" r:id="rId9" imgW="9779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115050" y="5589588"/>
                            <a:ext cx="2314575" cy="601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2" name="正方形/長方形 1"/>
            <p:cNvSpPr>
              <a:spLocks noChangeArrowheads="1"/>
            </p:cNvSpPr>
            <p:nvPr/>
          </p:nvSpPr>
          <p:spPr bwMode="auto">
            <a:xfrm>
              <a:off x="7740352" y="4149080"/>
              <a:ext cx="3017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3</a:t>
              </a:r>
              <a:endParaRPr lang="ja-JP" altLang="en-US" sz="1400">
                <a:solidFill>
                  <a:srgbClr val="000000"/>
                </a:solidFill>
              </a:endParaRPr>
            </a:p>
          </p:txBody>
        </p:sp>
      </p:grpSp>
      <p:sp>
        <p:nvSpPr>
          <p:cNvPr id="28" name="テキスト ボックス 1"/>
          <p:cNvSpPr txBox="1">
            <a:spLocks noChangeArrowheads="1"/>
          </p:cNvSpPr>
          <p:nvPr/>
        </p:nvSpPr>
        <p:spPr bwMode="auto">
          <a:xfrm>
            <a:off x="395536" y="188640"/>
            <a:ext cx="83636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Rapid</a:t>
            </a:r>
            <a:r>
              <a:rPr lang="ja-JP" altLang="en-US" sz="28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Cooling</a:t>
            </a:r>
            <a:r>
              <a:rPr lang="ja-JP" altLang="en-US" sz="28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of</a:t>
            </a:r>
            <a:r>
              <a:rPr lang="ja-JP" altLang="en-US" sz="28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NS by Neutron </a:t>
            </a:r>
            <a:r>
              <a:rPr lang="en-US" altLang="ja-JP" sz="2800" u="sng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Superfluidity</a:t>
            </a:r>
            <a:r>
              <a:rPr lang="en-US" altLang="ja-JP" sz="28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?</a:t>
            </a:r>
            <a:r>
              <a:rPr lang="ja-JP" altLang="ja-JP" sz="28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endParaRPr lang="ja-JP" altLang="en-US" sz="2800" u="sng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 rot="20986619">
            <a:off x="251520" y="2924944"/>
            <a:ext cx="8663908" cy="830997"/>
          </a:xfrm>
          <a:prstGeom prst="rect">
            <a:avLst/>
          </a:prstGeom>
          <a:solidFill>
            <a:srgbClr val="FF6F1B"/>
          </a:solidFill>
        </p:spPr>
        <p:txBody>
          <a:bodyPr wrap="none">
            <a:spAutoFit/>
          </a:bodyPr>
          <a:lstStyle/>
          <a:p>
            <a:r>
              <a:rPr lang="en-US" altLang="ja-JP" sz="48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T</a:t>
            </a:r>
            <a:r>
              <a:rPr lang="en-US" altLang="ja-JP" sz="48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his is unfortunately gone…</a:t>
            </a:r>
            <a:endParaRPr lang="ja-JP" altLang="en-US" sz="4800" dirty="0">
              <a:solidFill>
                <a:schemeClr val="bg1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3819348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テキスト ボックス 1"/>
          <p:cNvSpPr txBox="1">
            <a:spLocks noChangeArrowheads="1"/>
          </p:cNvSpPr>
          <p:nvPr/>
        </p:nvSpPr>
        <p:spPr bwMode="auto">
          <a:xfrm>
            <a:off x="93022" y="2276872"/>
            <a:ext cx="8943474" cy="241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5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Neutron Star </a:t>
            </a:r>
          </a:p>
          <a:p>
            <a:r>
              <a:rPr lang="en-US" altLang="ja-JP" sz="5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as a rotating magnet </a:t>
            </a:r>
          </a:p>
          <a:p>
            <a:pPr>
              <a:lnSpc>
                <a:spcPct val="140000"/>
              </a:lnSpc>
            </a:pP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</a:t>
            </a:r>
            <a:r>
              <a:rPr lang="ja-JP" altLang="en-US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ー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strongest magnet in the universe</a:t>
            </a:r>
            <a:r>
              <a:rPr lang="ja-JP" altLang="en-US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ー</a:t>
            </a:r>
            <a:endParaRPr lang="en-US" altLang="ja-JP" sz="3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0" y="620688"/>
            <a:ext cx="9144000" cy="5976664"/>
            <a:chOff x="0" y="620688"/>
            <a:chExt cx="9144000" cy="5976664"/>
          </a:xfrm>
        </p:grpSpPr>
        <p:sp>
          <p:nvSpPr>
            <p:cNvPr id="2" name="正方形/長方形 1"/>
            <p:cNvSpPr/>
            <p:nvPr/>
          </p:nvSpPr>
          <p:spPr>
            <a:xfrm>
              <a:off x="0" y="620688"/>
              <a:ext cx="9144000" cy="59766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528" y="908720"/>
              <a:ext cx="4042555" cy="2304256"/>
            </a:xfrm>
            <a:prstGeom prst="rect">
              <a:avLst/>
            </a:prstGeom>
          </p:spPr>
        </p:pic>
        <p:pic>
          <p:nvPicPr>
            <p:cNvPr id="5" name="図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3717032"/>
              <a:ext cx="2665884" cy="2663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2036" y="2204864"/>
              <a:ext cx="4000444" cy="2664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9621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628800"/>
            <a:ext cx="3383233" cy="2664296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899592" y="404664"/>
            <a:ext cx="7272808" cy="707886"/>
          </a:xfrm>
          <a:prstGeom prst="rect">
            <a:avLst/>
          </a:prstGeom>
          <a:solidFill>
            <a:srgbClr val="FF6600"/>
          </a:solidFill>
        </p:spPr>
        <p:txBody>
          <a:bodyPr wrap="square">
            <a:spAutoFit/>
          </a:bodyPr>
          <a:lstStyle/>
          <a:p>
            <a:r>
              <a:rPr lang="en-US" altLang="ja-JP" sz="4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Pulsar </a:t>
            </a:r>
            <a:r>
              <a:rPr lang="en-US" altLang="ja-JP" sz="4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as a rotating magnet </a:t>
            </a:r>
            <a:endParaRPr lang="ja-JP" altLang="en-US" sz="4000" dirty="0"/>
          </a:p>
        </p:txBody>
      </p:sp>
      <p:sp>
        <p:nvSpPr>
          <p:cNvPr id="5" name="正方形/長方形 4"/>
          <p:cNvSpPr/>
          <p:nvPr/>
        </p:nvSpPr>
        <p:spPr>
          <a:xfrm>
            <a:off x="630539" y="1484784"/>
            <a:ext cx="3170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Rot. </a:t>
            </a:r>
            <a:r>
              <a:rPr lang="en-US" altLang="ja-JP" u="sng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</a:t>
            </a:r>
            <a:r>
              <a:rPr lang="en-US" altLang="ja-JP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nergy loss </a:t>
            </a:r>
            <a:r>
              <a:rPr lang="en-US" altLang="ja-JP" u="sng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</a:t>
            </a:r>
            <a:r>
              <a:rPr lang="en-US" altLang="ja-JP" sz="1600" u="sng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sd</a:t>
            </a:r>
            <a:endParaRPr lang="ja-JP" altLang="en-US" sz="1600" u="sng" dirty="0"/>
          </a:p>
        </p:txBody>
      </p:sp>
      <p:graphicFrame>
        <p:nvGraphicFramePr>
          <p:cNvPr id="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5724646"/>
              </p:ext>
            </p:extLst>
          </p:nvPr>
        </p:nvGraphicFramePr>
        <p:xfrm>
          <a:off x="2555776" y="2276872"/>
          <a:ext cx="2135188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38" name="数式" r:id="rId4" imgW="723900" imgH="304800" progId="Equation.3">
                  <p:embed/>
                </p:oleObj>
              </mc:Choice>
              <mc:Fallback>
                <p:oleObj name="数式" r:id="rId4" imgW="7239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2276872"/>
                        <a:ext cx="2135188" cy="876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611560" y="3471391"/>
            <a:ext cx="4705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Magnetic dipole radiation </a:t>
            </a:r>
            <a:r>
              <a:rPr lang="en-US" altLang="ja-JP" u="sng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</a:t>
            </a:r>
            <a:r>
              <a:rPr lang="en-US" altLang="ja-JP" sz="1600" u="sng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mag</a:t>
            </a:r>
            <a:endParaRPr lang="ja-JP" altLang="en-US" sz="1600" u="sng" dirty="0"/>
          </a:p>
        </p:txBody>
      </p:sp>
      <p:graphicFrame>
        <p:nvGraphicFramePr>
          <p:cNvPr id="1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6965030"/>
              </p:ext>
            </p:extLst>
          </p:nvPr>
        </p:nvGraphicFramePr>
        <p:xfrm>
          <a:off x="2339752" y="4210918"/>
          <a:ext cx="2547938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39" name="Equation" r:id="rId6" imgW="863600" imgH="254000" progId="Equation.3">
                  <p:embed/>
                </p:oleObj>
              </mc:Choice>
              <mc:Fallback>
                <p:oleObj name="Equation" r:id="rId6" imgW="863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4210918"/>
                        <a:ext cx="2547938" cy="7302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986385"/>
              </p:ext>
            </p:extLst>
          </p:nvPr>
        </p:nvGraphicFramePr>
        <p:xfrm>
          <a:off x="1763688" y="5373216"/>
          <a:ext cx="4063755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40" name="Equation" r:id="rId8" imgW="1397000" imgH="330200" progId="Equation.3">
                  <p:embed/>
                </p:oleObj>
              </mc:Choice>
              <mc:Fallback>
                <p:oleObj name="Equation" r:id="rId8" imgW="13970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5373216"/>
                        <a:ext cx="4063755" cy="93610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正方形/長方形 13"/>
          <p:cNvSpPr/>
          <p:nvPr/>
        </p:nvSpPr>
        <p:spPr>
          <a:xfrm>
            <a:off x="467544" y="4797152"/>
            <a:ext cx="855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then</a:t>
            </a:r>
            <a:endParaRPr lang="ja-JP" altLang="en-US" dirty="0"/>
          </a:p>
        </p:txBody>
      </p:sp>
      <p:grpSp>
        <p:nvGrpSpPr>
          <p:cNvPr id="7" name="図形グループ 6"/>
          <p:cNvGrpSpPr/>
          <p:nvPr/>
        </p:nvGrpSpPr>
        <p:grpSpPr>
          <a:xfrm>
            <a:off x="251520" y="288032"/>
            <a:ext cx="8712968" cy="6309320"/>
            <a:chOff x="251520" y="288032"/>
            <a:chExt cx="8712968" cy="6309320"/>
          </a:xfrm>
        </p:grpSpPr>
        <p:sp>
          <p:nvSpPr>
            <p:cNvPr id="15" name="正方形/長方形 14"/>
            <p:cNvSpPr/>
            <p:nvPr/>
          </p:nvSpPr>
          <p:spPr>
            <a:xfrm>
              <a:off x="251520" y="288032"/>
              <a:ext cx="8712968" cy="630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47664" y="288032"/>
              <a:ext cx="5720816" cy="6264696"/>
            </a:xfrm>
            <a:prstGeom prst="rect">
              <a:avLst/>
            </a:prstGeom>
          </p:spPr>
        </p:pic>
      </p:grpSp>
      <p:grpSp>
        <p:nvGrpSpPr>
          <p:cNvPr id="3" name="図形グループ 2"/>
          <p:cNvGrpSpPr/>
          <p:nvPr/>
        </p:nvGrpSpPr>
        <p:grpSpPr>
          <a:xfrm>
            <a:off x="5652120" y="792088"/>
            <a:ext cx="3200601" cy="2683460"/>
            <a:chOff x="5652120" y="792088"/>
            <a:chExt cx="3200601" cy="2683460"/>
          </a:xfrm>
        </p:grpSpPr>
        <p:sp>
          <p:nvSpPr>
            <p:cNvPr id="16" name="円/楕円 15"/>
            <p:cNvSpPr/>
            <p:nvPr/>
          </p:nvSpPr>
          <p:spPr>
            <a:xfrm>
              <a:off x="5652120" y="792088"/>
              <a:ext cx="1562472" cy="151216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6995346" y="2160240"/>
              <a:ext cx="1803878" cy="830997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>
              <a:spAutoFit/>
            </a:bodyPr>
            <a:lstStyle/>
            <a:p>
              <a:r>
                <a:rPr lang="en-US" altLang="ja-JP" dirty="0" err="1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Magnetar</a:t>
              </a:r>
              <a:endPara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  <a:p>
              <a:r>
                <a:rPr lang="en-US" altLang="ja-JP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hypothesis</a:t>
              </a:r>
              <a:endParaRPr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7020272" y="2952328"/>
              <a:ext cx="18324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660066"/>
                  </a:solidFill>
                  <a:latin typeface="ヒラギノ丸ゴ Pro W4"/>
                  <a:ea typeface="ヒラギノ丸ゴ Pro W4"/>
                  <a:cs typeface="ヒラギノ丸ゴ Pro W4"/>
                </a:rPr>
                <a:t>Duncan-Thompson</a:t>
              </a:r>
            </a:p>
            <a:p>
              <a:r>
                <a:rPr lang="en-US" altLang="ja-JP" sz="1400" b="1" dirty="0" smtClean="0">
                  <a:solidFill>
                    <a:srgbClr val="660066"/>
                  </a:solidFill>
                  <a:latin typeface="ヒラギノ丸ゴ Pro W4"/>
                  <a:ea typeface="ヒラギノ丸ゴ Pro W4"/>
                  <a:cs typeface="ヒラギノ丸ゴ Pro W4"/>
                </a:rPr>
                <a:t>(1992)</a:t>
              </a:r>
              <a:endParaRPr lang="ja-JP" altLang="en-US" sz="1400" b="1" dirty="0">
                <a:solidFill>
                  <a:srgbClr val="660066"/>
                </a:solidFill>
                <a:latin typeface="ヒラギノ丸ゴ Pro W4"/>
                <a:ea typeface="ヒラギノ丸ゴ Pro W4"/>
                <a:cs typeface="ヒラギノ丸ゴ Pro W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490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07504" y="404664"/>
            <a:ext cx="8926747" cy="1159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So far the origin of huge magnetic field </a:t>
            </a:r>
          </a:p>
          <a:p>
            <a:pPr>
              <a:lnSpc>
                <a:spcPct val="120000"/>
              </a:lnSpc>
            </a:pP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not known and there are various proposals: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115616" y="1844824"/>
            <a:ext cx="6665412" cy="4483279"/>
          </a:xfrm>
          <a:prstGeom prst="rect">
            <a:avLst/>
          </a:prstGeom>
          <a:solidFill>
            <a:srgbClr val="FF085F"/>
          </a:solidFill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[Macroscopic]</a:t>
            </a:r>
          </a:p>
          <a:p>
            <a:r>
              <a:rPr lang="en-US" altLang="ja-JP" sz="4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Fossil-field model</a:t>
            </a:r>
          </a:p>
          <a:p>
            <a:pPr>
              <a:lnSpc>
                <a:spcPct val="110000"/>
              </a:lnSpc>
            </a:pPr>
            <a:r>
              <a:rPr lang="en-US" altLang="ja-JP" sz="4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Dynamo formation</a:t>
            </a:r>
          </a:p>
          <a:p>
            <a:pPr>
              <a:lnSpc>
                <a:spcPct val="150000"/>
              </a:lnSpc>
            </a:pP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[Microscopic]</a:t>
            </a:r>
          </a:p>
          <a:p>
            <a:pPr>
              <a:lnSpc>
                <a:spcPct val="110000"/>
              </a:lnSpc>
            </a:pPr>
            <a:r>
              <a:rPr lang="en-US" altLang="ja-JP" sz="4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Nuclear ferromagnetism</a:t>
            </a:r>
          </a:p>
          <a:p>
            <a:pPr>
              <a:lnSpc>
                <a:spcPct val="110000"/>
              </a:lnSpc>
            </a:pPr>
            <a:r>
              <a:rPr lang="en-US" altLang="ja-JP" sz="4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Quark ferromagnetism</a:t>
            </a:r>
          </a:p>
          <a:p>
            <a:pPr>
              <a:lnSpc>
                <a:spcPct val="110000"/>
              </a:lnSpc>
            </a:pPr>
            <a:r>
              <a:rPr lang="en-US" altLang="ja-JP" sz="4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</a:t>
            </a:r>
            <a:r>
              <a:rPr lang="en-US" altLang="en-US" sz="4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en-US" sz="4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Dark matter? </a:t>
            </a:r>
            <a:r>
              <a:rPr lang="en-US" altLang="en-US" sz="4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</a:t>
            </a:r>
            <a:r>
              <a:rPr lang="en-US" altLang="en-US" sz="4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tc…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985024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テキスト ボックス 1"/>
          <p:cNvSpPr txBox="1">
            <a:spLocks noChangeArrowheads="1"/>
          </p:cNvSpPr>
          <p:nvPr/>
        </p:nvSpPr>
        <p:spPr bwMode="auto">
          <a:xfrm>
            <a:off x="683568" y="2636912"/>
            <a:ext cx="7753608" cy="12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4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Neutron star and dark matter</a:t>
            </a:r>
          </a:p>
          <a:p>
            <a:pPr>
              <a:lnSpc>
                <a:spcPct val="120000"/>
              </a:lnSpc>
            </a:pP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</a:t>
            </a:r>
            <a:r>
              <a:rPr lang="ja-JP" altLang="en-US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ー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Black hole formation in neutron stars</a:t>
            </a:r>
            <a:r>
              <a:rPr lang="ja-JP" altLang="en-US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ー</a:t>
            </a:r>
            <a:endParaRPr lang="en-US" altLang="ja-JP" sz="28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611560" y="5229200"/>
            <a:ext cx="8080363" cy="1335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M. T and M. </a:t>
            </a:r>
            <a:r>
              <a:rPr lang="en-US" altLang="ja-JP" dirty="0" err="1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Ruggieri</a:t>
            </a:r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, arXiv:1312.5802 [</a:t>
            </a:r>
            <a:r>
              <a:rPr lang="en-US" altLang="ja-JP" dirty="0" err="1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hep-ph</a:t>
            </a:r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]</a:t>
            </a:r>
          </a:p>
          <a:p>
            <a:pPr>
              <a:lnSpc>
                <a:spcPct val="120000"/>
              </a:lnSpc>
            </a:pPr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Y. </a:t>
            </a:r>
            <a:r>
              <a:rPr lang="en-US" altLang="ja-JP" dirty="0" err="1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Sanematsu</a:t>
            </a:r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and M. T, arXiv:1511.00249 [</a:t>
            </a:r>
            <a:r>
              <a:rPr lang="en-US" altLang="ja-JP" dirty="0" err="1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hep-ph</a:t>
            </a:r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]</a:t>
            </a:r>
          </a:p>
          <a:p>
            <a:pPr>
              <a:lnSpc>
                <a:spcPct val="120000"/>
              </a:lnSpc>
            </a:pPr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T. </a:t>
            </a:r>
            <a:r>
              <a:rPr lang="en-US" altLang="ja-JP" dirty="0" err="1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Hatsuda</a:t>
            </a:r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and M. T, work in progress </a:t>
            </a:r>
            <a:endParaRPr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695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413687"/>
            <a:ext cx="6624736" cy="4471697"/>
          </a:xfrm>
          <a:prstGeom prst="rect">
            <a:avLst/>
          </a:prstGeom>
        </p:spPr>
      </p:pic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537782" y="332656"/>
            <a:ext cx="8066666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/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What/Why dark matter (DM)?</a:t>
            </a:r>
          </a:p>
          <a:p>
            <a:pPr algn="ctr">
              <a:lnSpc>
                <a:spcPct val="50000"/>
              </a:lnSpc>
            </a:pPr>
            <a:endParaRPr lang="en-US" altLang="ja-JP" sz="2800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 algn="ctr"/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Undoubtedly exists, but properties unknown</a:t>
            </a:r>
          </a:p>
          <a:p>
            <a:pPr algn="ctr"/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Just weakly-interacting with other particles</a:t>
            </a:r>
            <a:endParaRPr lang="en-US" altLang="ja-JP" sz="28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10" name="図 9" descr="Planck_CMB_Mollweide_Black_wallpap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95759"/>
            <a:ext cx="8064896" cy="5762241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16" name="図形グループ 15"/>
          <p:cNvGrpSpPr/>
          <p:nvPr/>
        </p:nvGrpSpPr>
        <p:grpSpPr>
          <a:xfrm>
            <a:off x="35496" y="1268760"/>
            <a:ext cx="9180512" cy="5184576"/>
            <a:chOff x="-72008" y="-1400527"/>
            <a:chExt cx="9180512" cy="5184576"/>
          </a:xfrm>
        </p:grpSpPr>
        <p:grpSp>
          <p:nvGrpSpPr>
            <p:cNvPr id="15" name="図形グループ 14"/>
            <p:cNvGrpSpPr/>
            <p:nvPr/>
          </p:nvGrpSpPr>
          <p:grpSpPr>
            <a:xfrm>
              <a:off x="-36512" y="-896471"/>
              <a:ext cx="9145016" cy="4680520"/>
              <a:chOff x="-36512" y="-896471"/>
              <a:chExt cx="9145016" cy="4680520"/>
            </a:xfrm>
          </p:grpSpPr>
          <p:sp>
            <p:nvSpPr>
              <p:cNvPr id="14" name="正方形/長方形 13"/>
              <p:cNvSpPr/>
              <p:nvPr/>
            </p:nvSpPr>
            <p:spPr>
              <a:xfrm>
                <a:off x="-36512" y="-896471"/>
                <a:ext cx="9145016" cy="453650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3" name="図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31640" y="-747464"/>
                <a:ext cx="6408712" cy="4531513"/>
              </a:xfrm>
              <a:prstGeom prst="rect">
                <a:avLst/>
              </a:prstGeom>
            </p:spPr>
          </p:pic>
        </p:grpSp>
        <p:sp>
          <p:nvSpPr>
            <p:cNvPr id="12" name="正方形/長方形 11"/>
            <p:cNvSpPr/>
            <p:nvPr/>
          </p:nvSpPr>
          <p:spPr>
            <a:xfrm>
              <a:off x="-72008" y="-1400527"/>
              <a:ext cx="9180512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8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Proposed by </a:t>
              </a:r>
              <a:r>
                <a:rPr lang="en-US" altLang="ja-JP" sz="2800" dirty="0" err="1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Zwicky</a:t>
              </a:r>
              <a:r>
                <a:rPr lang="en-US" altLang="ja-JP" sz="28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as missing mass (1934)</a:t>
              </a:r>
              <a:endPara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402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/>
        </p:nvSpPr>
        <p:spPr>
          <a:xfrm>
            <a:off x="1043608" y="6021288"/>
            <a:ext cx="2326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arXiv:1210.0682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175986"/>
              </p:ext>
            </p:extLst>
          </p:nvPr>
        </p:nvGraphicFramePr>
        <p:xfrm>
          <a:off x="5147742" y="2553410"/>
          <a:ext cx="2808634" cy="3467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" name="数式" r:id="rId3" imgW="863600" imgH="1104900" progId="Equation.3">
                  <p:embed/>
                </p:oleObj>
              </mc:Choice>
              <mc:Fallback>
                <p:oleObj name="数式" r:id="rId3" imgW="863600" imgH="1104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7742" y="2553410"/>
                        <a:ext cx="2808634" cy="346787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687504" y="260648"/>
            <a:ext cx="7662709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/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What/Why neutron star (NS)?</a:t>
            </a:r>
          </a:p>
          <a:p>
            <a:pPr algn="ctr">
              <a:lnSpc>
                <a:spcPct val="50000"/>
              </a:lnSpc>
            </a:pPr>
            <a:endParaRPr lang="en-US" altLang="ja-JP" sz="2800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 algn="ctr"/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Landau’s gigantic nucleus</a:t>
            </a:r>
          </a:p>
          <a:p>
            <a:pPr algn="ctr"/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Good market selling ultimate environments</a:t>
            </a:r>
            <a:endParaRPr lang="en-US" altLang="ja-JP" sz="28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2420889"/>
            <a:ext cx="2308562" cy="3600400"/>
          </a:xfrm>
          <a:prstGeom prst="rect">
            <a:avLst/>
          </a:prstGeom>
        </p:spPr>
      </p:pic>
      <p:grpSp>
        <p:nvGrpSpPr>
          <p:cNvPr id="10" name="図形グループ 9"/>
          <p:cNvGrpSpPr/>
          <p:nvPr/>
        </p:nvGrpSpPr>
        <p:grpSpPr>
          <a:xfrm>
            <a:off x="107504" y="980728"/>
            <a:ext cx="9144000" cy="5544616"/>
            <a:chOff x="0" y="1124744"/>
            <a:chExt cx="9144000" cy="5544616"/>
          </a:xfrm>
        </p:grpSpPr>
        <p:sp>
          <p:nvSpPr>
            <p:cNvPr id="11" name="正方形/長方形 10"/>
            <p:cNvSpPr/>
            <p:nvPr/>
          </p:nvSpPr>
          <p:spPr>
            <a:xfrm>
              <a:off x="0" y="1124744"/>
              <a:ext cx="9144000" cy="55446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>
              <a:spLocks noChangeArrowheads="1"/>
            </p:cNvSpPr>
            <p:nvPr/>
          </p:nvSpPr>
          <p:spPr bwMode="auto">
            <a:xfrm>
              <a:off x="283010" y="1178749"/>
              <a:ext cx="847169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pPr algn="ctr"/>
              <a:r>
                <a:rPr lang="en-US" altLang="ja-JP" sz="28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Proposed by Baade and </a:t>
              </a:r>
              <a:r>
                <a:rPr lang="en-US" altLang="ja-JP" sz="2800" dirty="0" err="1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Zwicky</a:t>
              </a:r>
              <a:r>
                <a:rPr lang="en-US" altLang="ja-JP" sz="28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</a:t>
              </a:r>
            </a:p>
            <a:p>
              <a:pPr algn="ctr"/>
              <a:r>
                <a:rPr lang="en-US" altLang="ja-JP" sz="28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a</a:t>
              </a:r>
              <a:r>
                <a:rPr lang="en-US" altLang="ja-JP" sz="28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s a remnant after supernova explosion (1934)</a:t>
              </a:r>
            </a:p>
          </p:txBody>
        </p:sp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0" y="2852936"/>
              <a:ext cx="4492734" cy="3096344"/>
            </a:xfrm>
            <a:prstGeom prst="rect">
              <a:avLst/>
            </a:prstGeom>
          </p:spPr>
        </p:pic>
        <p:pic>
          <p:nvPicPr>
            <p:cNvPr id="14" name="図 13" descr="orion_n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2420888"/>
              <a:ext cx="3990482" cy="3990482"/>
            </a:xfrm>
            <a:prstGeom prst="rect">
              <a:avLst/>
            </a:prstGeom>
          </p:spPr>
        </p:pic>
      </p:grpSp>
      <p:grpSp>
        <p:nvGrpSpPr>
          <p:cNvPr id="8" name="図形グループ 7"/>
          <p:cNvGrpSpPr/>
          <p:nvPr/>
        </p:nvGrpSpPr>
        <p:grpSpPr>
          <a:xfrm>
            <a:off x="107504" y="1052736"/>
            <a:ext cx="8964488" cy="5472608"/>
            <a:chOff x="107504" y="1412776"/>
            <a:chExt cx="8964488" cy="5256584"/>
          </a:xfrm>
        </p:grpSpPr>
        <p:sp>
          <p:nvSpPr>
            <p:cNvPr id="7" name="正方形/長方形 6"/>
            <p:cNvSpPr/>
            <p:nvPr/>
          </p:nvSpPr>
          <p:spPr>
            <a:xfrm>
              <a:off x="107504" y="1412776"/>
              <a:ext cx="8964488" cy="52565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54433" y="1500631"/>
              <a:ext cx="6585919" cy="5096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3234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4189" y="188640"/>
            <a:ext cx="9029338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/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Why their connections?</a:t>
            </a:r>
          </a:p>
          <a:p>
            <a:pPr algn="ctr">
              <a:lnSpc>
                <a:spcPct val="50000"/>
              </a:lnSpc>
            </a:pPr>
            <a:endParaRPr lang="en-US" altLang="ja-JP" sz="2800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 algn="ctr"/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Possibly constraining WIMP-DM properties via NS</a:t>
            </a:r>
            <a:endParaRPr lang="en-US" altLang="ja-JP" sz="28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484302"/>
              </p:ext>
            </p:extLst>
          </p:nvPr>
        </p:nvGraphicFramePr>
        <p:xfrm>
          <a:off x="2483768" y="1779786"/>
          <a:ext cx="3792538" cy="186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401" name="数式" r:id="rId3" imgW="1803400" imgH="838200" progId="Equation.3">
                  <p:embed/>
                </p:oleObj>
              </mc:Choice>
              <mc:Fallback>
                <p:oleObj name="数式" r:id="rId3" imgW="18034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1779786"/>
                        <a:ext cx="3792538" cy="18653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正方形/長方形 12"/>
          <p:cNvSpPr/>
          <p:nvPr/>
        </p:nvSpPr>
        <p:spPr>
          <a:xfrm>
            <a:off x="611560" y="4012034"/>
            <a:ext cx="4105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For a typical neutron star,</a:t>
            </a:r>
            <a:endParaRPr lang="ja-JP" altLang="en-US" dirty="0"/>
          </a:p>
        </p:txBody>
      </p:sp>
      <p:graphicFrame>
        <p:nvGraphicFramePr>
          <p:cNvPr id="14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8060121"/>
              </p:ext>
            </p:extLst>
          </p:nvPr>
        </p:nvGraphicFramePr>
        <p:xfrm>
          <a:off x="4788024" y="3975552"/>
          <a:ext cx="3456384" cy="54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402" name="数式" r:id="rId5" imgW="1625600" imgH="254000" progId="Equation.3">
                  <p:embed/>
                </p:oleObj>
              </mc:Choice>
              <mc:Fallback>
                <p:oleObj name="数式" r:id="rId5" imgW="16256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88024" y="3975552"/>
                        <a:ext cx="3456384" cy="5405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4915281"/>
              </p:ext>
            </p:extLst>
          </p:nvPr>
        </p:nvGraphicFramePr>
        <p:xfrm>
          <a:off x="899592" y="4732114"/>
          <a:ext cx="3168352" cy="784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403" name="数式" r:id="rId7" imgW="1155700" imgH="241300" progId="Equation.3">
                  <p:embed/>
                </p:oleObj>
              </mc:Choice>
              <mc:Fallback>
                <p:oleObj name="数式" r:id="rId7" imgW="1155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99592" y="4732114"/>
                        <a:ext cx="3168352" cy="78452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正方形/長方形 15"/>
          <p:cNvSpPr/>
          <p:nvPr/>
        </p:nvSpPr>
        <p:spPr>
          <a:xfrm>
            <a:off x="4427984" y="4876130"/>
            <a:ext cx="42870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Way below the CDMS limit!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168698" y="5740226"/>
            <a:ext cx="6643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FF3474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</a:t>
            </a:r>
            <a:r>
              <a:rPr lang="en-US" altLang="ja-JP" sz="2800" dirty="0" smtClean="0">
                <a:solidFill>
                  <a:srgbClr val="FF3474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 may constrain the DM properties </a:t>
            </a:r>
            <a:endParaRPr lang="ja-JP" altLang="en-US" sz="2800" dirty="0">
              <a:solidFill>
                <a:srgbClr val="FF3474"/>
              </a:solidFill>
            </a:endParaRPr>
          </a:p>
        </p:txBody>
      </p:sp>
      <p:grpSp>
        <p:nvGrpSpPr>
          <p:cNvPr id="11" name="図形グループ 10"/>
          <p:cNvGrpSpPr/>
          <p:nvPr/>
        </p:nvGrpSpPr>
        <p:grpSpPr>
          <a:xfrm>
            <a:off x="0" y="1563762"/>
            <a:ext cx="9144000" cy="4896544"/>
            <a:chOff x="0" y="1844824"/>
            <a:chExt cx="9144000" cy="4896544"/>
          </a:xfrm>
        </p:grpSpPr>
        <p:sp>
          <p:nvSpPr>
            <p:cNvPr id="10" name="正方形/長方形 9"/>
            <p:cNvSpPr/>
            <p:nvPr/>
          </p:nvSpPr>
          <p:spPr>
            <a:xfrm>
              <a:off x="0" y="1844824"/>
              <a:ext cx="9144000" cy="48965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9" name="図形グループ 8"/>
            <p:cNvGrpSpPr/>
            <p:nvPr/>
          </p:nvGrpSpPr>
          <p:grpSpPr>
            <a:xfrm>
              <a:off x="1215504" y="1908221"/>
              <a:ext cx="6596856" cy="4833147"/>
              <a:chOff x="1215504" y="1908221"/>
              <a:chExt cx="6596856" cy="4833147"/>
            </a:xfrm>
          </p:grpSpPr>
          <p:pic>
            <p:nvPicPr>
              <p:cNvPr id="8" name="図 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15504" y="1908221"/>
                <a:ext cx="6596856" cy="4833147"/>
              </a:xfrm>
              <a:prstGeom prst="rect">
                <a:avLst/>
              </a:prstGeom>
            </p:spPr>
          </p:pic>
          <p:sp>
            <p:nvSpPr>
              <p:cNvPr id="6" name="正方形/長方形 5"/>
              <p:cNvSpPr/>
              <p:nvPr/>
            </p:nvSpPr>
            <p:spPr>
              <a:xfrm>
                <a:off x="4211960" y="2061051"/>
                <a:ext cx="2710999" cy="400110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ja-JP" sz="2000" dirty="0" smtClean="0">
                    <a:solidFill>
                      <a:srgbClr val="FFFFFF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CDMSII, 1304.4279</a:t>
                </a:r>
                <a:endParaRPr lang="ja-JP" altLang="en-US" sz="2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0657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110339" y="241696"/>
            <a:ext cx="6918045" cy="646331"/>
          </a:xfrm>
          <a:prstGeom prst="rect">
            <a:avLst/>
          </a:prstGeom>
          <a:solidFill>
            <a:srgbClr val="008000"/>
          </a:solidFill>
        </p:spPr>
        <p:txBody>
          <a:bodyPr wrap="none">
            <a:spAutoFit/>
          </a:bodyPr>
          <a:lstStyle/>
          <a:p>
            <a:r>
              <a:rPr lang="en-US" altLang="ja-JP" sz="36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Impacts of dark matter on NS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323528" y="1105792"/>
            <a:ext cx="8568952" cy="1679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NS mass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-radius relation 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with dark matter EOS</a:t>
            </a:r>
            <a:endParaRPr lang="en-US" altLang="ja-JP" sz="28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40000"/>
              </a:lnSpc>
            </a:pP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NS heating via dark matter annihilation</a:t>
            </a:r>
            <a:r>
              <a:rPr lang="ja-JP" altLang="en-US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　　　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</a:t>
            </a:r>
            <a:r>
              <a:rPr lang="ja-JP" altLang="en-US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　　　　　　　</a:t>
            </a:r>
            <a:endParaRPr lang="en-US" altLang="ja-JP" sz="2800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10000"/>
              </a:lnSpc>
            </a:pP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                 </a:t>
            </a:r>
            <a:r>
              <a:rPr lang="ja-JP" altLang="en-US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：</a:t>
            </a:r>
            <a:endParaRPr lang="en-US" altLang="ja-JP" sz="28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192031" y="2924944"/>
            <a:ext cx="8700449" cy="3395180"/>
            <a:chOff x="192031" y="3440848"/>
            <a:chExt cx="8700449" cy="3395180"/>
          </a:xfrm>
        </p:grpSpPr>
        <p:grpSp>
          <p:nvGrpSpPr>
            <p:cNvPr id="8" name="図形グループ 7"/>
            <p:cNvGrpSpPr/>
            <p:nvPr/>
          </p:nvGrpSpPr>
          <p:grpSpPr>
            <a:xfrm>
              <a:off x="192031" y="3440848"/>
              <a:ext cx="8700449" cy="3395180"/>
              <a:chOff x="264039" y="3692041"/>
              <a:chExt cx="8700449" cy="3395180"/>
            </a:xfrm>
          </p:grpSpPr>
          <p:sp>
            <p:nvSpPr>
              <p:cNvPr id="6" name="正方形/長方形 5"/>
              <p:cNvSpPr/>
              <p:nvPr/>
            </p:nvSpPr>
            <p:spPr>
              <a:xfrm>
                <a:off x="264039" y="4988185"/>
                <a:ext cx="8196393" cy="20990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err="1">
                    <a:solidFill>
                      <a:srgbClr val="FFFF00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c</a:t>
                </a:r>
                <a:r>
                  <a:rPr lang="en-US" altLang="ja-JP" dirty="0" err="1" smtClean="0">
                    <a:solidFill>
                      <a:srgbClr val="FFFF00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f</a:t>
                </a:r>
                <a:r>
                  <a:rPr lang="en-US" altLang="ja-JP" dirty="0" smtClean="0">
                    <a:solidFill>
                      <a:srgbClr val="FFFF00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) This is not so a new idea. People have considered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ja-JP" dirty="0">
                    <a:solidFill>
                      <a:srgbClr val="FFFF00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 </a:t>
                </a:r>
                <a:r>
                  <a:rPr lang="en-US" altLang="ja-JP" dirty="0" smtClean="0">
                    <a:solidFill>
                      <a:srgbClr val="FFFF00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    the DM capture by Sun and the Earth since 80’s.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altLang="ja-JP" dirty="0" smtClean="0">
                    <a:solidFill>
                      <a:srgbClr val="FFFF00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                             </a:t>
                </a:r>
                <a:r>
                  <a:rPr lang="en-US" altLang="ja-JP" dirty="0">
                    <a:solidFill>
                      <a:srgbClr val="FFFF00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 </a:t>
                </a:r>
                <a:r>
                  <a:rPr lang="en-US" altLang="ja-JP" dirty="0" smtClean="0">
                    <a:solidFill>
                      <a:srgbClr val="FFFF00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 W. Press and D. </a:t>
                </a:r>
                <a:r>
                  <a:rPr lang="en-US" altLang="ja-JP" dirty="0" err="1" smtClean="0">
                    <a:solidFill>
                      <a:srgbClr val="FFFF00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Spergel</a:t>
                </a:r>
                <a:r>
                  <a:rPr lang="en-US" altLang="ja-JP" dirty="0" smtClean="0">
                    <a:solidFill>
                      <a:srgbClr val="FFFF00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 (1984)</a:t>
                </a:r>
              </a:p>
              <a:p>
                <a:pPr>
                  <a:lnSpc>
                    <a:spcPct val="140000"/>
                  </a:lnSpc>
                </a:pPr>
                <a:r>
                  <a:rPr lang="en-US" altLang="ja-JP" dirty="0">
                    <a:solidFill>
                      <a:srgbClr val="FFFF00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 </a:t>
                </a:r>
                <a:r>
                  <a:rPr lang="en-US" altLang="ja-JP" dirty="0" smtClean="0">
                    <a:solidFill>
                      <a:srgbClr val="FFFF00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          </a:t>
                </a:r>
                <a:r>
                  <a:rPr lang="en-US" altLang="ja-JP" dirty="0" smtClean="0">
                    <a:solidFill>
                      <a:srgbClr val="5AFF3B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Application </a:t>
                </a:r>
                <a:r>
                  <a:rPr lang="en-US" altLang="ja-JP" dirty="0">
                    <a:solidFill>
                      <a:srgbClr val="5AFF3B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to </a:t>
                </a:r>
                <a:r>
                  <a:rPr lang="en-US" altLang="ja-JP" dirty="0" smtClean="0">
                    <a:solidFill>
                      <a:srgbClr val="5AFF3B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NS :</a:t>
                </a:r>
                <a:r>
                  <a:rPr lang="en-US" altLang="ja-JP" dirty="0" smtClean="0">
                    <a:solidFill>
                      <a:srgbClr val="5AFF3B"/>
                    </a:solidFill>
                  </a:rPr>
                  <a:t> </a:t>
                </a:r>
                <a:r>
                  <a:rPr lang="en-US" altLang="ja-JP" dirty="0" smtClean="0">
                    <a:solidFill>
                      <a:srgbClr val="5AFF3B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Goldman-</a:t>
                </a:r>
                <a:r>
                  <a:rPr lang="en-US" altLang="ja-JP" dirty="0" err="1" smtClean="0">
                    <a:solidFill>
                      <a:srgbClr val="5AFF3B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Nussinov</a:t>
                </a:r>
                <a:r>
                  <a:rPr lang="en-US" altLang="ja-JP" dirty="0" smtClean="0">
                    <a:solidFill>
                      <a:srgbClr val="5AFF3B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 (1989)</a:t>
                </a:r>
                <a:endParaRPr lang="ja-JP" altLang="en-US" dirty="0">
                  <a:solidFill>
                    <a:srgbClr val="5AFF3B"/>
                  </a:solidFill>
                </a:endParaRPr>
              </a:p>
            </p:txBody>
          </p:sp>
          <p:sp>
            <p:nvSpPr>
              <p:cNvPr id="7" name="正方形/長方形 6"/>
              <p:cNvSpPr/>
              <p:nvPr/>
            </p:nvSpPr>
            <p:spPr>
              <a:xfrm>
                <a:off x="395536" y="3692041"/>
                <a:ext cx="8568952" cy="1033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altLang="ja-JP" sz="2800" dirty="0">
                    <a:solidFill>
                      <a:srgbClr val="FF68C6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• D</a:t>
                </a:r>
                <a:r>
                  <a:rPr lang="en-US" altLang="ja-JP" sz="2800" dirty="0" smtClean="0">
                    <a:solidFill>
                      <a:srgbClr val="FF68C6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ark </a:t>
                </a:r>
                <a:r>
                  <a:rPr lang="en-US" altLang="ja-JP" sz="2800" dirty="0">
                    <a:solidFill>
                      <a:srgbClr val="FF68C6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matter capture in </a:t>
                </a:r>
                <a:r>
                  <a:rPr lang="en-US" altLang="ja-JP" sz="2800" dirty="0" smtClean="0">
                    <a:solidFill>
                      <a:srgbClr val="FF68C6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NS </a:t>
                </a:r>
                <a:r>
                  <a:rPr lang="en-US" altLang="ja-JP" sz="2800" dirty="0">
                    <a:solidFill>
                      <a:srgbClr val="FF68C6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and </a:t>
                </a:r>
                <a:r>
                  <a:rPr lang="en-US" altLang="ja-JP" sz="2800" dirty="0" smtClean="0">
                    <a:solidFill>
                      <a:srgbClr val="FF68C6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formation </a:t>
                </a:r>
                <a:endParaRPr lang="en-US" altLang="ja-JP" sz="2800" dirty="0">
                  <a:solidFill>
                    <a:srgbClr val="FF68C6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altLang="ja-JP" sz="2800" dirty="0">
                    <a:solidFill>
                      <a:srgbClr val="FF68C6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   </a:t>
                </a:r>
                <a:r>
                  <a:rPr lang="en-US" altLang="ja-JP" sz="2800" dirty="0" smtClean="0">
                    <a:solidFill>
                      <a:srgbClr val="FF68C6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of black-hole </a:t>
                </a:r>
                <a:r>
                  <a:rPr lang="en-US" altLang="ja-JP" sz="2800" dirty="0">
                    <a:solidFill>
                      <a:srgbClr val="FF68C6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to collapse </a:t>
                </a:r>
                <a:r>
                  <a:rPr lang="en-US" altLang="ja-JP" sz="2800" dirty="0" smtClean="0">
                    <a:solidFill>
                      <a:srgbClr val="FF68C6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host neutron </a:t>
                </a:r>
                <a:r>
                  <a:rPr lang="en-US" altLang="ja-JP" sz="2800" dirty="0">
                    <a:solidFill>
                      <a:srgbClr val="FF68C6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stars</a:t>
                </a:r>
                <a:endParaRPr lang="ja-JP" altLang="en-US" sz="2800" dirty="0">
                  <a:solidFill>
                    <a:srgbClr val="FF68C6"/>
                  </a:solidFill>
                </a:endParaRPr>
              </a:p>
            </p:txBody>
          </p:sp>
        </p:grpSp>
        <p:sp>
          <p:nvSpPr>
            <p:cNvPr id="2" name="正方形/長方形 1"/>
            <p:cNvSpPr/>
            <p:nvPr/>
          </p:nvSpPr>
          <p:spPr>
            <a:xfrm>
              <a:off x="1292706" y="5805264"/>
              <a:ext cx="1623110" cy="523220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>
              <a:spAutoFit/>
            </a:bodyPr>
            <a:lstStyle/>
            <a:p>
              <a:r>
                <a:rPr lang="en-US" altLang="ja-JP" sz="2800" dirty="0" err="1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cosmion</a:t>
              </a:r>
              <a:endParaRPr lang="ja-JP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71839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3068960"/>
            <a:ext cx="9144000" cy="769441"/>
          </a:xfrm>
          <a:prstGeom prst="rect">
            <a:avLst/>
          </a:prstGeom>
          <a:solidFill>
            <a:srgbClr val="00800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44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Q. Nobel Prize in Physics 2015?</a:t>
            </a:r>
          </a:p>
        </p:txBody>
      </p:sp>
    </p:spTree>
    <p:extLst>
      <p:ext uri="{BB962C8B-B14F-4D97-AF65-F5344CB8AC3E}">
        <p14:creationId xmlns:p14="http://schemas.microsoft.com/office/powerpoint/2010/main" val="4162824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1403648" y="2780928"/>
            <a:ext cx="625440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/>
            <a:r>
              <a:rPr lang="en-US" altLang="ja-JP" sz="5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DM capture in NS</a:t>
            </a:r>
            <a:endParaRPr lang="en-US" altLang="ja-JP" sz="54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63688" y="5733256"/>
            <a:ext cx="5476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*Ref.) McDermott-Yu-</a:t>
            </a:r>
            <a:r>
              <a:rPr lang="en-US" altLang="ja-JP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Zurek</a:t>
            </a:r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(2012)</a:t>
            </a:r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7452320" y="2708920"/>
            <a:ext cx="329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*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27678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383138" y="476672"/>
            <a:ext cx="6955750" cy="4382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arenBoth"/>
            </a:pP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Accretion of DM</a:t>
            </a:r>
          </a:p>
          <a:p>
            <a:pPr marL="457200" indent="-457200">
              <a:buAutoNum type="arabicParenBoth"/>
            </a:pPr>
            <a:endParaRPr lang="en-US" altLang="ja-JP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endParaRPr lang="en-US" altLang="ja-JP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endParaRPr lang="en-US" altLang="ja-JP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 marL="457200" indent="-457200">
              <a:lnSpc>
                <a:spcPct val="60000"/>
              </a:lnSpc>
              <a:buAutoNum type="arabicParenBoth"/>
            </a:pPr>
            <a:endParaRPr lang="en-US" altLang="ja-JP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 marL="457200" indent="-457200">
              <a:lnSpc>
                <a:spcPct val="60000"/>
              </a:lnSpc>
              <a:buAutoNum type="arabicParenBoth"/>
            </a:pPr>
            <a:endParaRPr lang="en-US" altLang="ja-JP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 marL="457200" indent="-457200">
              <a:buAutoNum type="arabicParenBoth"/>
            </a:pP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Thermalization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of DM (energy loss)</a:t>
            </a:r>
          </a:p>
          <a:p>
            <a:pPr marL="457200" indent="-457200">
              <a:buAutoNum type="arabicParenBoth"/>
            </a:pPr>
            <a:endParaRPr lang="en-US" altLang="ja-JP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 marL="457200" indent="-457200">
              <a:buAutoNum type="arabicParenBoth"/>
            </a:pPr>
            <a:endParaRPr lang="en-US" altLang="ja-JP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 marL="457200" indent="-457200">
              <a:lnSpc>
                <a:spcPct val="150000"/>
              </a:lnSpc>
              <a:buAutoNum type="arabicParenBoth"/>
            </a:pPr>
            <a:endParaRPr lang="en-US" altLang="ja-JP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 marL="457200" indent="-457200">
              <a:buAutoNum type="arabicParenBoth"/>
            </a:pPr>
            <a:endParaRPr lang="en-US" altLang="ja-JP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 marL="457200" indent="-457200">
              <a:lnSpc>
                <a:spcPct val="90000"/>
              </a:lnSpc>
              <a:buAutoNum type="arabicParenBoth"/>
            </a:pP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BH formation and destruction of host NS </a:t>
            </a:r>
            <a:endParaRPr lang="ja-JP" altLang="en-US" dirty="0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858838" y="1040582"/>
            <a:ext cx="7720793" cy="4980706"/>
            <a:chOff x="858838" y="1544638"/>
            <a:chExt cx="7720793" cy="4980706"/>
          </a:xfrm>
        </p:grpSpPr>
        <p:graphicFrame>
          <p:nvGraphicFramePr>
            <p:cNvPr id="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9202538"/>
                </p:ext>
              </p:extLst>
            </p:nvPr>
          </p:nvGraphicFramePr>
          <p:xfrm>
            <a:off x="858838" y="1544638"/>
            <a:ext cx="5129212" cy="901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6370" name="数式" r:id="rId3" imgW="2438400" imgH="406400" progId="Equation.3">
                    <p:embed/>
                  </p:oleObj>
                </mc:Choice>
                <mc:Fallback>
                  <p:oleObj name="数式" r:id="rId3" imgW="2438400" imgH="40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8838" y="1544638"/>
                          <a:ext cx="5129212" cy="9017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1640785"/>
                </p:ext>
              </p:extLst>
            </p:nvPr>
          </p:nvGraphicFramePr>
          <p:xfrm>
            <a:off x="899592" y="3560763"/>
            <a:ext cx="7183438" cy="876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6371" name="数式" r:id="rId5" imgW="3416300" imgH="393700" progId="Equation.3">
                    <p:embed/>
                  </p:oleObj>
                </mc:Choice>
                <mc:Fallback>
                  <p:oleObj name="数式" r:id="rId5" imgW="34163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9592" y="3560763"/>
                          <a:ext cx="7183438" cy="8763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" name="図形グループ 8"/>
            <p:cNvGrpSpPr/>
            <p:nvPr/>
          </p:nvGrpSpPr>
          <p:grpSpPr>
            <a:xfrm>
              <a:off x="984250" y="5536332"/>
              <a:ext cx="7595381" cy="989012"/>
              <a:chOff x="984250" y="5536332"/>
              <a:chExt cx="7595381" cy="989012"/>
            </a:xfrm>
          </p:grpSpPr>
          <p:graphicFrame>
            <p:nvGraphicFramePr>
              <p:cNvPr id="7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87742860"/>
                  </p:ext>
                </p:extLst>
              </p:nvPr>
            </p:nvGraphicFramePr>
            <p:xfrm>
              <a:off x="984250" y="5536332"/>
              <a:ext cx="4460875" cy="9890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6372" name="数式" r:id="rId7" imgW="2120900" imgH="444500" progId="Equation.3">
                      <p:embed/>
                    </p:oleObj>
                  </mc:Choice>
                  <mc:Fallback>
                    <p:oleObj name="数式" r:id="rId7" imgW="2120900" imgH="4445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84250" y="5536332"/>
                            <a:ext cx="4460875" cy="989012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" name="正方形/長方形 1"/>
              <p:cNvSpPr/>
              <p:nvPr/>
            </p:nvSpPr>
            <p:spPr>
              <a:xfrm>
                <a:off x="6012160" y="5622339"/>
                <a:ext cx="2567471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FFFF00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on-set of</a:t>
                </a:r>
              </a:p>
              <a:p>
                <a:r>
                  <a:rPr lang="en-US" altLang="ja-JP" dirty="0" smtClean="0">
                    <a:solidFill>
                      <a:srgbClr val="FFFF00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 self-gravitation</a:t>
                </a:r>
                <a:endParaRPr lang="ja-JP" altLang="en-US" dirty="0">
                  <a:solidFill>
                    <a:srgbClr val="FFFF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3965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図形グループ 2"/>
          <p:cNvGrpSpPr/>
          <p:nvPr/>
        </p:nvGrpSpPr>
        <p:grpSpPr>
          <a:xfrm>
            <a:off x="611560" y="245085"/>
            <a:ext cx="7748984" cy="6208251"/>
            <a:chOff x="611560" y="476672"/>
            <a:chExt cx="7748984" cy="6208251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560" y="476672"/>
              <a:ext cx="7748984" cy="6208251"/>
            </a:xfrm>
            <a:prstGeom prst="rect">
              <a:avLst/>
            </a:prstGeom>
          </p:spPr>
        </p:pic>
        <p:sp>
          <p:nvSpPr>
            <p:cNvPr id="2" name="正方形/長方形 1"/>
            <p:cNvSpPr/>
            <p:nvPr/>
          </p:nvSpPr>
          <p:spPr>
            <a:xfrm>
              <a:off x="971600" y="6309320"/>
              <a:ext cx="3077148" cy="338554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chemeClr val="bg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McDermott-Yu-</a:t>
              </a:r>
              <a:r>
                <a:rPr lang="en-US" altLang="ja-JP" sz="1600" dirty="0" err="1">
                  <a:solidFill>
                    <a:schemeClr val="bg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Zurek</a:t>
              </a:r>
              <a:r>
                <a:rPr lang="en-US" altLang="ja-JP" sz="1600" dirty="0">
                  <a:solidFill>
                    <a:schemeClr val="bg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(2012)</a:t>
              </a:r>
              <a:endParaRPr lang="ja-JP" alt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420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30722_NS+DM=BH___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489764"/>
            <a:ext cx="8496944" cy="617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09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1259632" y="1676400"/>
            <a:ext cx="6624736" cy="1676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6803" name="テキスト ボックス 2"/>
          <p:cNvSpPr txBox="1">
            <a:spLocks noChangeArrowheads="1"/>
          </p:cNvSpPr>
          <p:nvPr/>
        </p:nvSpPr>
        <p:spPr bwMode="auto">
          <a:xfrm>
            <a:off x="2460713" y="764704"/>
            <a:ext cx="427152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Cooling eq. revisited </a:t>
            </a:r>
            <a:endParaRPr lang="ja-JP" altLang="en-US" sz="3200" u="sng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76805" name="Object 2"/>
          <p:cNvGraphicFramePr>
            <a:graphicFrameLocks noChangeAspect="1"/>
          </p:cNvGraphicFramePr>
          <p:nvPr/>
        </p:nvGraphicFramePr>
        <p:xfrm>
          <a:off x="2057400" y="1905000"/>
          <a:ext cx="5018088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433" name="数式" r:id="rId3" imgW="1384300" imgH="368300" progId="Equation.3">
                  <p:embed/>
                </p:oleObj>
              </mc:Choice>
              <mc:Fallback>
                <p:oleObj name="数式" r:id="rId3" imgW="13843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905000"/>
                        <a:ext cx="5018088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6" name="テキスト ボックス 8"/>
          <p:cNvSpPr txBox="1">
            <a:spLocks noChangeArrowheads="1"/>
          </p:cNvSpPr>
          <p:nvPr/>
        </p:nvSpPr>
        <p:spPr bwMode="auto">
          <a:xfrm>
            <a:off x="1547813" y="3505200"/>
            <a:ext cx="5913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dirty="0" err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</a:t>
            </a:r>
            <a:r>
              <a:rPr lang="en-US" altLang="ja-JP" sz="2000" dirty="0" err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v</a:t>
            </a: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: heat capacity         L : luminosity</a:t>
            </a:r>
            <a:endParaRPr lang="ja-JP" altLang="en-US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cxnSp>
        <p:nvCxnSpPr>
          <p:cNvPr id="9" name="曲線コネクタ 8"/>
          <p:cNvCxnSpPr/>
          <p:nvPr/>
        </p:nvCxnSpPr>
        <p:spPr>
          <a:xfrm rot="16200000" flipV="1">
            <a:off x="2019300" y="4033838"/>
            <a:ext cx="838200" cy="7620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61" name="テキスト ボックス 11"/>
          <p:cNvSpPr txBox="1">
            <a:spLocks noChangeArrowheads="1"/>
          </p:cNvSpPr>
          <p:nvPr/>
        </p:nvSpPr>
        <p:spPr bwMode="auto">
          <a:xfrm>
            <a:off x="1905000" y="4757738"/>
            <a:ext cx="2236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altLang="ja-JP" dirty="0" smtClean="0">
                <a:solidFill>
                  <a:srgbClr val="79A3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Bulk property</a:t>
            </a:r>
            <a:endParaRPr lang="ja-JP" altLang="en-US" dirty="0" smtClean="0">
              <a:solidFill>
                <a:srgbClr val="79A3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cxnSp>
        <p:nvCxnSpPr>
          <p:cNvPr id="11" name="曲線コネクタ 10"/>
          <p:cNvCxnSpPr/>
          <p:nvPr/>
        </p:nvCxnSpPr>
        <p:spPr>
          <a:xfrm rot="16200000" flipV="1">
            <a:off x="5372100" y="4033838"/>
            <a:ext cx="838200" cy="7620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63" name="テキスト ボックス 16"/>
          <p:cNvSpPr txBox="1">
            <a:spLocks noChangeArrowheads="1"/>
          </p:cNvSpPr>
          <p:nvPr/>
        </p:nvSpPr>
        <p:spPr bwMode="auto">
          <a:xfrm>
            <a:off x="5410200" y="4757738"/>
            <a:ext cx="2005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Microscopic</a:t>
            </a:r>
            <a:endParaRPr lang="ja-JP" altLang="en-US" dirty="0" smtClean="0">
              <a:solidFill>
                <a:schemeClr val="accent6">
                  <a:lumMod val="60000"/>
                  <a:lumOff val="4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76811" name="テキスト ボックス 17"/>
          <p:cNvSpPr txBox="1">
            <a:spLocks noChangeArrowheads="1"/>
          </p:cNvSpPr>
          <p:nvPr/>
        </p:nvSpPr>
        <p:spPr bwMode="auto">
          <a:xfrm>
            <a:off x="893440" y="5715000"/>
            <a:ext cx="74229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dirty="0" smtClean="0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★</a:t>
            </a:r>
            <a:r>
              <a:rPr lang="en-US" altLang="ja-JP" sz="28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Particle physics plays the role again</a:t>
            </a:r>
            <a:r>
              <a:rPr lang="en-US" altLang="ja-JP" sz="28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!</a:t>
            </a:r>
            <a:r>
              <a:rPr lang="en-US" altLang="ja-JP" sz="2800" dirty="0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★</a:t>
            </a:r>
            <a:endParaRPr lang="ja-JP" altLang="en-US" sz="2800" dirty="0">
              <a:solidFill>
                <a:srgbClr val="FF008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8825219"/>
              </p:ext>
            </p:extLst>
          </p:nvPr>
        </p:nvGraphicFramePr>
        <p:xfrm>
          <a:off x="6405265" y="2204864"/>
          <a:ext cx="1335087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434" name="数式" r:id="rId5" imgW="368300" imgH="203200" progId="Equation.3">
                  <p:embed/>
                </p:oleObj>
              </mc:Choice>
              <mc:Fallback>
                <p:oleObj name="数式" r:id="rId5" imgW="368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5265" y="2204864"/>
                        <a:ext cx="1335087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7712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07864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図形グループ 5"/>
          <p:cNvGrpSpPr/>
          <p:nvPr/>
        </p:nvGrpSpPr>
        <p:grpSpPr>
          <a:xfrm>
            <a:off x="36512" y="1124744"/>
            <a:ext cx="9144000" cy="5688632"/>
            <a:chOff x="0" y="1124744"/>
            <a:chExt cx="9144000" cy="5688632"/>
          </a:xfrm>
        </p:grpSpPr>
        <p:sp>
          <p:nvSpPr>
            <p:cNvPr id="4" name="正方形/長方形 3"/>
            <p:cNvSpPr/>
            <p:nvPr/>
          </p:nvSpPr>
          <p:spPr>
            <a:xfrm>
              <a:off x="0" y="1124744"/>
              <a:ext cx="9144000" cy="56886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04" y="1700808"/>
              <a:ext cx="8915400" cy="4699000"/>
            </a:xfrm>
            <a:prstGeom prst="rect">
              <a:avLst/>
            </a:prstGeom>
          </p:spPr>
        </p:pic>
        <p:sp>
          <p:nvSpPr>
            <p:cNvPr id="5" name="正方形/長方形 4"/>
            <p:cNvSpPr/>
            <p:nvPr/>
          </p:nvSpPr>
          <p:spPr>
            <a:xfrm>
              <a:off x="5508104" y="1988840"/>
              <a:ext cx="314952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b="1" dirty="0">
                  <a:solidFill>
                    <a:srgbClr val="660066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C</a:t>
              </a:r>
              <a:r>
                <a:rPr lang="en-US" altLang="ja-JP" sz="2800" b="1" dirty="0" smtClean="0">
                  <a:solidFill>
                    <a:srgbClr val="660066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. </a:t>
              </a:r>
              <a:r>
                <a:rPr lang="en-US" altLang="ja-JP" sz="2800" b="1" dirty="0" err="1" smtClean="0">
                  <a:solidFill>
                    <a:srgbClr val="660066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Kouvaris</a:t>
              </a:r>
              <a:r>
                <a:rPr lang="en-US" altLang="ja-JP" sz="2800" b="1" dirty="0" smtClean="0">
                  <a:solidFill>
                    <a:srgbClr val="660066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(‘10)</a:t>
              </a:r>
              <a:endParaRPr lang="ja-JP" altLang="en-US" sz="2800" b="1" dirty="0">
                <a:solidFill>
                  <a:srgbClr val="660066"/>
                </a:solidFill>
              </a:endParaRPr>
            </a:p>
          </p:txBody>
        </p:sp>
      </p:grpSp>
      <p:sp>
        <p:nvSpPr>
          <p:cNvPr id="78850" name="テキスト ボックス 1"/>
          <p:cNvSpPr txBox="1">
            <a:spLocks noChangeArrowheads="1"/>
          </p:cNvSpPr>
          <p:nvPr/>
        </p:nvSpPr>
        <p:spPr bwMode="auto">
          <a:xfrm>
            <a:off x="1279802" y="838453"/>
            <a:ext cx="65325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6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DM heating of </a:t>
            </a:r>
            <a:r>
              <a:rPr lang="en-US" altLang="ja-JP" sz="3600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Neutron Star</a:t>
            </a:r>
            <a:endParaRPr lang="ja-JP" altLang="en-US" sz="3600" u="sng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4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テキスト ボックス 1"/>
          <p:cNvSpPr txBox="1">
            <a:spLocks noChangeArrowheads="1"/>
          </p:cNvSpPr>
          <p:nvPr/>
        </p:nvSpPr>
        <p:spPr bwMode="auto">
          <a:xfrm>
            <a:off x="2483768" y="260648"/>
            <a:ext cx="41318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6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Our recent works</a:t>
            </a:r>
            <a:endParaRPr lang="ja-JP" altLang="en-US" sz="3600" u="sng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1259632" y="1196752"/>
            <a:ext cx="6696744" cy="1440160"/>
            <a:chOff x="1259632" y="1196752"/>
            <a:chExt cx="6696744" cy="1440160"/>
          </a:xfrm>
        </p:grpSpPr>
        <p:sp>
          <p:nvSpPr>
            <p:cNvPr id="11" name="角丸四角形 10"/>
            <p:cNvSpPr/>
            <p:nvPr/>
          </p:nvSpPr>
          <p:spPr>
            <a:xfrm>
              <a:off x="1259632" y="1196752"/>
              <a:ext cx="6624736" cy="1440160"/>
            </a:xfrm>
            <a:prstGeom prst="roundRect">
              <a:avLst/>
            </a:prstGeom>
            <a:solidFill>
              <a:srgbClr val="5AFF3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17"/>
            <p:cNvSpPr txBox="1">
              <a:spLocks noChangeArrowheads="1"/>
            </p:cNvSpPr>
            <p:nvPr/>
          </p:nvSpPr>
          <p:spPr bwMode="auto">
            <a:xfrm>
              <a:off x="1259632" y="1268760"/>
              <a:ext cx="669674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800" dirty="0" smtClean="0">
                  <a:solidFill>
                    <a:srgbClr val="FF008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★</a:t>
              </a:r>
              <a:r>
                <a:rPr lang="en-US" altLang="ja-JP" sz="2800" dirty="0" err="1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Ruggieri</a:t>
              </a:r>
              <a:r>
                <a:rPr lang="en-US" altLang="ja-JP" sz="28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-Tachibana(2012, 2015)</a:t>
              </a:r>
              <a:r>
                <a:rPr lang="en-US" altLang="ja-JP" sz="2800" dirty="0" smtClean="0">
                  <a:solidFill>
                    <a:srgbClr val="FF008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★</a:t>
              </a:r>
              <a:endParaRPr lang="ja-JP" altLang="en-US" sz="2800" dirty="0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619672" y="2060848"/>
              <a:ext cx="57606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Some effects of exotic phases of NS </a:t>
              </a:r>
              <a:endParaRPr lang="ja-JP" altLang="en-US" dirty="0"/>
            </a:p>
          </p:txBody>
        </p:sp>
      </p:grpSp>
      <p:grpSp>
        <p:nvGrpSpPr>
          <p:cNvPr id="17" name="図形グループ 16"/>
          <p:cNvGrpSpPr/>
          <p:nvPr/>
        </p:nvGrpSpPr>
        <p:grpSpPr>
          <a:xfrm>
            <a:off x="1547664" y="3140968"/>
            <a:ext cx="6120680" cy="1440160"/>
            <a:chOff x="1547664" y="3140968"/>
            <a:chExt cx="6120680" cy="1440160"/>
          </a:xfrm>
        </p:grpSpPr>
        <p:sp>
          <p:nvSpPr>
            <p:cNvPr id="15" name="角丸四角形 14"/>
            <p:cNvSpPr/>
            <p:nvPr/>
          </p:nvSpPr>
          <p:spPr>
            <a:xfrm>
              <a:off x="1547664" y="3140968"/>
              <a:ext cx="6048672" cy="1440160"/>
            </a:xfrm>
            <a:prstGeom prst="round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17"/>
            <p:cNvSpPr txBox="1">
              <a:spLocks noChangeArrowheads="1"/>
            </p:cNvSpPr>
            <p:nvPr/>
          </p:nvSpPr>
          <p:spPr bwMode="auto">
            <a:xfrm>
              <a:off x="1619672" y="3212976"/>
              <a:ext cx="604867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800" dirty="0" smtClean="0">
                  <a:solidFill>
                    <a:srgbClr val="FF008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★</a:t>
              </a:r>
              <a:r>
                <a:rPr lang="en-US" altLang="ja-JP" sz="2800" dirty="0" err="1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Sanematsu</a:t>
              </a:r>
              <a:r>
                <a:rPr lang="en-US" altLang="ja-JP" sz="28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-</a:t>
              </a:r>
              <a:r>
                <a:rPr lang="en-US" altLang="ja-JP" sz="28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Tachibana</a:t>
              </a:r>
              <a:r>
                <a:rPr lang="en-US" altLang="ja-JP" sz="28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(2015</a:t>
              </a:r>
              <a:r>
                <a:rPr lang="en-US" altLang="ja-JP" sz="28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)</a:t>
              </a:r>
              <a:r>
                <a:rPr lang="en-US" altLang="ja-JP" sz="2800" dirty="0" smtClean="0">
                  <a:solidFill>
                    <a:srgbClr val="FF008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★</a:t>
              </a:r>
              <a:endParaRPr lang="ja-JP" altLang="en-US" sz="2800" dirty="0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772072" y="3975447"/>
              <a:ext cx="575225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Generalized DM </a:t>
              </a:r>
              <a:r>
                <a:rPr lang="en-US" altLang="ja-JP" dirty="0" err="1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thermalization</a:t>
              </a:r>
              <a:r>
                <a:rPr lang="en-US" altLang="ja-JP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in NS</a:t>
              </a:r>
              <a:endParaRPr lang="ja-JP" altLang="en-US" dirty="0"/>
            </a:p>
          </p:txBody>
        </p:sp>
      </p:grpSp>
      <p:grpSp>
        <p:nvGrpSpPr>
          <p:cNvPr id="18" name="図形グループ 17"/>
          <p:cNvGrpSpPr/>
          <p:nvPr/>
        </p:nvGrpSpPr>
        <p:grpSpPr>
          <a:xfrm>
            <a:off x="1259632" y="5085184"/>
            <a:ext cx="6696744" cy="1440160"/>
            <a:chOff x="1259632" y="5085184"/>
            <a:chExt cx="6696744" cy="1440160"/>
          </a:xfrm>
        </p:grpSpPr>
        <p:sp>
          <p:nvSpPr>
            <p:cNvPr id="16" name="角丸四角形 15"/>
            <p:cNvSpPr/>
            <p:nvPr/>
          </p:nvSpPr>
          <p:spPr>
            <a:xfrm>
              <a:off x="1259632" y="5085184"/>
              <a:ext cx="6552728" cy="1440160"/>
            </a:xfrm>
            <a:prstGeom prst="roundRect">
              <a:avLst/>
            </a:prstGeom>
            <a:solidFill>
              <a:srgbClr val="FF6F1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17"/>
            <p:cNvSpPr txBox="1">
              <a:spLocks noChangeArrowheads="1"/>
            </p:cNvSpPr>
            <p:nvPr/>
          </p:nvSpPr>
          <p:spPr bwMode="auto">
            <a:xfrm>
              <a:off x="1259632" y="5169966"/>
              <a:ext cx="669674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800" dirty="0" smtClean="0">
                  <a:solidFill>
                    <a:srgbClr val="FF008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★</a:t>
              </a:r>
              <a:r>
                <a:rPr lang="en-US" altLang="ja-JP" sz="2800" dirty="0" err="1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Hatsuda</a:t>
              </a:r>
              <a:r>
                <a:rPr lang="en-US" altLang="ja-JP" sz="28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-</a:t>
              </a:r>
              <a:r>
                <a:rPr lang="en-US" altLang="ja-JP" sz="28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Tachibana</a:t>
              </a:r>
              <a:r>
                <a:rPr lang="en-US" altLang="ja-JP" sz="28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(in progress)</a:t>
              </a:r>
              <a:r>
                <a:rPr lang="en-US" altLang="ja-JP" sz="2800" dirty="0" smtClean="0">
                  <a:solidFill>
                    <a:srgbClr val="FF008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★</a:t>
              </a:r>
              <a:endParaRPr lang="ja-JP" altLang="en-US" sz="2800" dirty="0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3203848" y="5949280"/>
              <a:ext cx="28803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Dipolar DM in NS </a:t>
              </a:r>
              <a:endParaRPr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9744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803373"/>
            <a:ext cx="8776762" cy="442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            </a:t>
            </a:r>
            <a:r>
              <a:rPr lang="en-US" altLang="ja-JP" sz="3200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Content</a:t>
            </a:r>
          </a:p>
          <a:p>
            <a:endParaRPr lang="en-US" altLang="ja-JP" dirty="0" smtClean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§1. Introduction</a:t>
            </a:r>
          </a:p>
          <a:p>
            <a:r>
              <a:rPr lang="en-US" altLang="ja-JP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  <a:endParaRPr lang="en-US" altLang="ja-JP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§2.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Neutron Star: What is it?</a:t>
            </a:r>
          </a:p>
          <a:p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</a:t>
            </a:r>
            <a:endParaRPr lang="en-US" altLang="ja-JP" dirty="0">
              <a:solidFill>
                <a:schemeClr val="bg1">
                  <a:lumMod val="5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§3.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Various properties of Neutron Stars</a:t>
            </a:r>
            <a:endParaRPr lang="en-US" altLang="ja-JP" dirty="0">
              <a:solidFill>
                <a:schemeClr val="bg1">
                  <a:lumMod val="5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20000"/>
              </a:lnSpc>
            </a:pP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Stellar 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structure,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mass-and-radius, thermal behavior,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rapid rotation, strong magnetic field and dark matter</a:t>
            </a:r>
            <a:endParaRPr lang="en-US" altLang="ja-JP" dirty="0">
              <a:solidFill>
                <a:schemeClr val="bg1">
                  <a:lumMod val="5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  <a:endParaRPr lang="en-US" altLang="ja-JP" dirty="0">
              <a:solidFill>
                <a:srgbClr val="7F7F7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§4. Summary</a:t>
            </a:r>
          </a:p>
        </p:txBody>
      </p:sp>
    </p:spTree>
    <p:extLst>
      <p:ext uri="{BB962C8B-B14F-4D97-AF65-F5344CB8AC3E}">
        <p14:creationId xmlns:p14="http://schemas.microsoft.com/office/powerpoint/2010/main" val="3345846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テキスト ボックス 1"/>
          <p:cNvSpPr txBox="1">
            <a:spLocks noChangeArrowheads="1"/>
          </p:cNvSpPr>
          <p:nvPr/>
        </p:nvSpPr>
        <p:spPr bwMode="auto">
          <a:xfrm>
            <a:off x="3203848" y="332656"/>
            <a:ext cx="2767834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44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Summary</a:t>
            </a:r>
            <a:r>
              <a:rPr lang="en-US" altLang="ja-JP" sz="36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endParaRPr lang="ja-JP" altLang="en-US" sz="3600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3528" y="1412776"/>
            <a:ext cx="8496944" cy="2408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3200" u="sng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Physics of </a:t>
            </a:r>
            <a:r>
              <a:rPr lang="en-US" altLang="ja-JP" sz="3200" u="sng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N</a:t>
            </a:r>
            <a:r>
              <a:rPr lang="en-US" altLang="ja-JP" sz="3200" u="sng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eutron </a:t>
            </a:r>
            <a:r>
              <a:rPr lang="en-US" altLang="ja-JP" sz="3200" u="sng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S</a:t>
            </a:r>
            <a:r>
              <a:rPr lang="en-US" altLang="ja-JP" sz="3200" u="sng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tars</a:t>
            </a:r>
            <a:endParaRPr lang="en-US" altLang="ja-JP" sz="3200" dirty="0">
              <a:solidFill>
                <a:schemeClr val="bg1"/>
              </a:solidFill>
              <a:latin typeface="ヒラギノ丸ゴ Pro W4"/>
              <a:ea typeface="ヒラギノ丸ゴ Pro W4"/>
              <a:cs typeface="ヒラギノ丸ゴ Pro W4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ja-JP" sz="28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Neutron star (NS) </a:t>
            </a:r>
            <a:r>
              <a:rPr lang="en-US" altLang="ja-JP" sz="28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=</a:t>
            </a:r>
            <a:r>
              <a:rPr lang="en-US" altLang="ja-JP" sz="28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 Orchestra of Physics</a:t>
            </a:r>
            <a:endParaRPr lang="en-US" altLang="ja-JP" sz="2800" dirty="0">
              <a:solidFill>
                <a:schemeClr val="bg1"/>
              </a:solidFill>
              <a:latin typeface="ヒラギノ丸ゴ Pro W4"/>
              <a:ea typeface="ヒラギノ丸ゴ Pro W4"/>
              <a:cs typeface="ヒラギノ丸ゴ Pro W4"/>
            </a:endParaRPr>
          </a:p>
          <a:p>
            <a:pPr>
              <a:lnSpc>
                <a:spcPct val="140000"/>
              </a:lnSpc>
              <a:defRPr/>
            </a:pPr>
            <a:r>
              <a:rPr lang="en-US" altLang="ja-JP" sz="28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Connection to other unsolved issues (SN, DM..)</a:t>
            </a:r>
          </a:p>
          <a:p>
            <a:pPr>
              <a:lnSpc>
                <a:spcPct val="140000"/>
              </a:lnSpc>
              <a:defRPr/>
            </a:pPr>
            <a:r>
              <a:rPr lang="en-US" altLang="ja-JP" sz="28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Future development of the NS observations</a:t>
            </a:r>
            <a:endParaRPr lang="en-US" altLang="ja-JP" sz="2800" dirty="0">
              <a:solidFill>
                <a:schemeClr val="bg1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95536" y="4221088"/>
            <a:ext cx="8365774" cy="58477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New people, new ideas and new results !</a:t>
            </a:r>
            <a:endParaRPr lang="ja-JP" altLang="en-US" sz="3200" dirty="0"/>
          </a:p>
        </p:txBody>
      </p:sp>
      <p:sp>
        <p:nvSpPr>
          <p:cNvPr id="4" name="正方形/長方形 3"/>
          <p:cNvSpPr/>
          <p:nvPr/>
        </p:nvSpPr>
        <p:spPr>
          <a:xfrm>
            <a:off x="3491880" y="5445224"/>
            <a:ext cx="223651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</a:rPr>
              <a:t>감사합니다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51520" y="3933056"/>
            <a:ext cx="8712968" cy="11521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899592" y="4221088"/>
            <a:ext cx="7128792" cy="584776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Concept of matters and </a:t>
            </a:r>
            <a:r>
              <a:rPr lang="en-US" altLang="ja-JP" sz="3200" dirty="0" err="1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spacetime</a:t>
            </a:r>
            <a:endParaRPr lang="ja-JP" alt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テキスト ボックス 1"/>
          <p:cNvSpPr txBox="1">
            <a:spLocks noChangeArrowheads="1"/>
          </p:cNvSpPr>
          <p:nvPr/>
        </p:nvSpPr>
        <p:spPr bwMode="auto">
          <a:xfrm>
            <a:off x="2924203" y="2924944"/>
            <a:ext cx="3303981" cy="10156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60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Back-up </a:t>
            </a:r>
            <a:endParaRPr lang="ja-JP" altLang="en-US" sz="6000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357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83628" y="188640"/>
            <a:ext cx="6348812" cy="13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Nobel </a:t>
            </a:r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Prize in 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Physics 2015 :</a:t>
            </a:r>
            <a:endParaRPr lang="en-US" altLang="ja-JP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20000"/>
              </a:lnSpc>
            </a:pP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discovery of neutrino oscillations,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hich shows that neutrinos have masses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09" y="260648"/>
            <a:ext cx="1368152" cy="115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正方形/長方形 18"/>
          <p:cNvSpPr/>
          <p:nvPr/>
        </p:nvSpPr>
        <p:spPr>
          <a:xfrm>
            <a:off x="5940152" y="4654877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T. </a:t>
            </a:r>
            <a:r>
              <a:rPr lang="en-US" altLang="ja-JP" sz="1800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Kajita</a:t>
            </a:r>
            <a:endParaRPr lang="ja-JP" altLang="en-US" sz="1800" dirty="0"/>
          </a:p>
        </p:txBody>
      </p:sp>
      <p:sp>
        <p:nvSpPr>
          <p:cNvPr id="21" name="正方形/長方形 20"/>
          <p:cNvSpPr/>
          <p:nvPr/>
        </p:nvSpPr>
        <p:spPr>
          <a:xfrm>
            <a:off x="7611557" y="4726885"/>
            <a:ext cx="1496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A. B. McDonald</a:t>
            </a:r>
            <a:endParaRPr lang="ja-JP" altLang="en-US" sz="1800" dirty="0"/>
          </a:p>
        </p:txBody>
      </p:sp>
      <p:sp>
        <p:nvSpPr>
          <p:cNvPr id="22" name="正方形/長方形 21"/>
          <p:cNvSpPr/>
          <p:nvPr/>
        </p:nvSpPr>
        <p:spPr>
          <a:xfrm>
            <a:off x="251520" y="2132856"/>
            <a:ext cx="8424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A neutrino puzzle </a:t>
            </a:r>
            <a:r>
              <a:rPr lang="en-US" altLang="ja-JP" sz="20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had </a:t>
            </a:r>
            <a:r>
              <a:rPr lang="en-US" altLang="ja-JP" sz="20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been resolved. </a:t>
            </a:r>
            <a:endParaRPr lang="en-US" altLang="ja-JP" sz="2000" dirty="0" smtClean="0">
              <a:solidFill>
                <a:schemeClr val="bg1"/>
              </a:solidFill>
              <a:latin typeface="ヒラギノ丸ゴ Pro W4"/>
              <a:ea typeface="ヒラギノ丸ゴ Pro W4"/>
              <a:cs typeface="ヒラギノ丸ゴ Pro W4"/>
            </a:endParaRPr>
          </a:p>
          <a:p>
            <a:r>
              <a:rPr lang="en-US" altLang="ja-JP" sz="20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Compared </a:t>
            </a:r>
            <a:r>
              <a:rPr lang="en-US" altLang="ja-JP" sz="20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to theoretical calculations of </a:t>
            </a:r>
            <a:endParaRPr lang="en-US" altLang="ja-JP" sz="2000" dirty="0" smtClean="0">
              <a:solidFill>
                <a:schemeClr val="bg1"/>
              </a:solidFill>
              <a:latin typeface="ヒラギノ丸ゴ Pro W4"/>
              <a:ea typeface="ヒラギノ丸ゴ Pro W4"/>
              <a:cs typeface="ヒラギノ丸ゴ Pro W4"/>
            </a:endParaRPr>
          </a:p>
          <a:p>
            <a:r>
              <a:rPr lang="en-US" altLang="ja-JP" sz="20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the </a:t>
            </a:r>
            <a:r>
              <a:rPr lang="en-US" altLang="ja-JP" sz="20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number of neutrinos, up to </a:t>
            </a:r>
            <a:r>
              <a:rPr lang="en-US" altLang="ja-JP" sz="20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2/3 </a:t>
            </a:r>
            <a:r>
              <a:rPr lang="en-US" altLang="ja-JP" sz="20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of </a:t>
            </a:r>
            <a:endParaRPr lang="en-US" altLang="ja-JP" sz="2000" dirty="0" smtClean="0">
              <a:solidFill>
                <a:schemeClr val="bg1"/>
              </a:solidFill>
              <a:latin typeface="ヒラギノ丸ゴ Pro W4"/>
              <a:ea typeface="ヒラギノ丸ゴ Pro W4"/>
              <a:cs typeface="ヒラギノ丸ゴ Pro W4"/>
            </a:endParaRPr>
          </a:p>
          <a:p>
            <a:r>
              <a:rPr lang="en-US" altLang="ja-JP" sz="20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the </a:t>
            </a:r>
            <a:r>
              <a:rPr lang="en-US" altLang="ja-JP" sz="20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neutrinos were missing in </a:t>
            </a:r>
            <a:endParaRPr lang="en-US" altLang="ja-JP" sz="2000" dirty="0" smtClean="0">
              <a:solidFill>
                <a:schemeClr val="bg1"/>
              </a:solidFill>
              <a:latin typeface="ヒラギノ丸ゴ Pro W4"/>
              <a:ea typeface="ヒラギノ丸ゴ Pro W4"/>
              <a:cs typeface="ヒラギノ丸ゴ Pro W4"/>
            </a:endParaRPr>
          </a:p>
          <a:p>
            <a:r>
              <a:rPr lang="en-US" altLang="ja-JP" sz="20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measurements </a:t>
            </a:r>
            <a:r>
              <a:rPr lang="en-US" altLang="ja-JP" sz="20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performed on Earth</a:t>
            </a:r>
            <a:r>
              <a:rPr lang="en-US" altLang="ja-JP" sz="20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.</a:t>
            </a:r>
          </a:p>
          <a:p>
            <a:r>
              <a:rPr lang="en-US" altLang="ja-JP" sz="20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   Now</a:t>
            </a:r>
            <a:r>
              <a:rPr lang="en-US" altLang="ja-JP" sz="20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, the two experiments discovered </a:t>
            </a:r>
            <a:endParaRPr lang="en-US" altLang="ja-JP" sz="2000" dirty="0" smtClean="0">
              <a:solidFill>
                <a:schemeClr val="bg1"/>
              </a:solidFill>
              <a:latin typeface="ヒラギノ丸ゴ Pro W4"/>
              <a:ea typeface="ヒラギノ丸ゴ Pro W4"/>
              <a:cs typeface="ヒラギノ丸ゴ Pro W4"/>
            </a:endParaRPr>
          </a:p>
          <a:p>
            <a:r>
              <a:rPr lang="en-US" altLang="ja-JP" sz="20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that </a:t>
            </a:r>
            <a:r>
              <a:rPr lang="en-US" altLang="ja-JP" sz="20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the neutrinos had changed identities.</a:t>
            </a:r>
          </a:p>
          <a:p>
            <a:r>
              <a:rPr lang="en-US" altLang="ja-JP" sz="20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The discovery led to the far-reaching </a:t>
            </a:r>
            <a:endParaRPr lang="en-US" altLang="ja-JP" sz="2000" dirty="0" smtClean="0">
              <a:solidFill>
                <a:schemeClr val="bg1"/>
              </a:solidFill>
              <a:latin typeface="ヒラギノ丸ゴ Pro W4"/>
              <a:ea typeface="ヒラギノ丸ゴ Pro W4"/>
              <a:cs typeface="ヒラギノ丸ゴ Pro W4"/>
            </a:endParaRPr>
          </a:p>
          <a:p>
            <a:r>
              <a:rPr lang="en-US" altLang="ja-JP" sz="20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conclusion </a:t>
            </a:r>
            <a:r>
              <a:rPr lang="en-US" altLang="ja-JP" sz="20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that neutrinos, which for </a:t>
            </a:r>
            <a:endParaRPr lang="en-US" altLang="ja-JP" sz="2000" dirty="0" smtClean="0">
              <a:solidFill>
                <a:schemeClr val="bg1"/>
              </a:solidFill>
              <a:latin typeface="ヒラギノ丸ゴ Pro W4"/>
              <a:ea typeface="ヒラギノ丸ゴ Pro W4"/>
              <a:cs typeface="ヒラギノ丸ゴ Pro W4"/>
            </a:endParaRPr>
          </a:p>
          <a:p>
            <a:r>
              <a:rPr lang="en-US" altLang="ja-JP" sz="20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a long time </a:t>
            </a:r>
            <a:r>
              <a:rPr lang="en-US" altLang="ja-JP" sz="20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were considered massless, </a:t>
            </a:r>
            <a:endParaRPr lang="en-US" altLang="ja-JP" sz="2000" dirty="0" smtClean="0">
              <a:solidFill>
                <a:schemeClr val="bg1"/>
              </a:solidFill>
              <a:latin typeface="ヒラギノ丸ゴ Pro W4"/>
              <a:ea typeface="ヒラギノ丸ゴ Pro W4"/>
              <a:cs typeface="ヒラギノ丸ゴ Pro W4"/>
            </a:endParaRPr>
          </a:p>
          <a:p>
            <a:r>
              <a:rPr lang="en-US" altLang="ja-JP" sz="20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must </a:t>
            </a:r>
            <a:r>
              <a:rPr lang="en-US" altLang="ja-JP" sz="20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have </a:t>
            </a:r>
            <a:r>
              <a:rPr lang="en-US" altLang="ja-JP" sz="20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some </a:t>
            </a:r>
            <a:r>
              <a:rPr lang="en-US" altLang="ja-JP" sz="20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mass, however small.</a:t>
            </a:r>
          </a:p>
          <a:p>
            <a:r>
              <a:rPr lang="en-US" altLang="ja-JP" sz="20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   The observations </a:t>
            </a:r>
            <a:r>
              <a:rPr lang="en-US" altLang="ja-JP" sz="20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had clearly showed that the Standard Model cannot be the complete theory of the fundamental constituents of the universe.</a:t>
            </a:r>
            <a:endParaRPr lang="ja-JP" altLang="en-US" sz="2000" dirty="0">
              <a:solidFill>
                <a:schemeClr val="bg1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79512" y="1700808"/>
            <a:ext cx="5607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Metamorphosis in the particle world</a:t>
            </a:r>
            <a:endParaRPr lang="ja-JP" altLang="en-US" dirty="0">
              <a:solidFill>
                <a:srgbClr val="FFFF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2452461"/>
            <a:ext cx="1584176" cy="224047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2484667"/>
            <a:ext cx="1584176" cy="224047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 rot="20558610">
            <a:off x="136276" y="1394894"/>
            <a:ext cx="8942914" cy="8309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48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Yes! Beyond the SM (BSM) !</a:t>
            </a:r>
            <a:endParaRPr lang="ja-JP" altLang="en-US" sz="4800" dirty="0">
              <a:solidFill>
                <a:schemeClr val="bg1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 rot="989141">
            <a:off x="249880" y="4358259"/>
            <a:ext cx="6269141" cy="156966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48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Something dark</a:t>
            </a:r>
            <a:r>
              <a:rPr lang="ja-JP" altLang="en-US" sz="48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 </a:t>
            </a:r>
            <a:r>
              <a:rPr lang="en-US" altLang="ja-JP" sz="48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is </a:t>
            </a:r>
          </a:p>
          <a:p>
            <a:r>
              <a:rPr lang="en-US" altLang="ja-JP" sz="48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          another clue</a:t>
            </a:r>
            <a:r>
              <a:rPr lang="en-US" altLang="ja-JP" sz="48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?</a:t>
            </a:r>
            <a:endParaRPr lang="ja-JP" altLang="en-US" sz="4800" dirty="0">
              <a:solidFill>
                <a:schemeClr val="bg1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2124586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899592" y="332656"/>
            <a:ext cx="71504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4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world is UROBOROS</a:t>
            </a:r>
            <a:endParaRPr lang="ja-JP" altLang="en-US" sz="44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7" name="Picture 2" descr="ウロボロス.gif                                                 00716EFAMacintosh HD                   BF69C03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43075"/>
            <a:ext cx="573881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円/楕円 7"/>
          <p:cNvSpPr/>
          <p:nvPr/>
        </p:nvSpPr>
        <p:spPr>
          <a:xfrm>
            <a:off x="3708400" y="3213125"/>
            <a:ext cx="1584325" cy="15113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9" name="Picture 6" descr="MCj0310836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38675"/>
            <a:ext cx="12207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MCj0396948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619275"/>
            <a:ext cx="1447800" cy="12509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正方形/長方形 2"/>
          <p:cNvSpPr>
            <a:spLocks noChangeArrowheads="1"/>
          </p:cNvSpPr>
          <p:nvPr/>
        </p:nvSpPr>
        <p:spPr bwMode="auto">
          <a:xfrm>
            <a:off x="5867400" y="2132037"/>
            <a:ext cx="10112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Galaxy</a:t>
            </a:r>
            <a:endParaRPr lang="ja-JP" altLang="en-US" sz="2000"/>
          </a:p>
        </p:txBody>
      </p:sp>
      <p:sp>
        <p:nvSpPr>
          <p:cNvPr id="12" name="正方形/長方形 8"/>
          <p:cNvSpPr>
            <a:spLocks noChangeArrowheads="1"/>
          </p:cNvSpPr>
          <p:nvPr/>
        </p:nvSpPr>
        <p:spPr bwMode="auto">
          <a:xfrm>
            <a:off x="6372225" y="2924200"/>
            <a:ext cx="8636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Stars</a:t>
            </a:r>
            <a:endParaRPr lang="ja-JP" altLang="en-US" sz="2000"/>
          </a:p>
        </p:txBody>
      </p:sp>
      <p:sp>
        <p:nvSpPr>
          <p:cNvPr id="13" name="正方形/長方形 9"/>
          <p:cNvSpPr>
            <a:spLocks noChangeArrowheads="1"/>
          </p:cNvSpPr>
          <p:nvPr/>
        </p:nvSpPr>
        <p:spPr bwMode="auto">
          <a:xfrm>
            <a:off x="6443663" y="3716362"/>
            <a:ext cx="7921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 Sun</a:t>
            </a:r>
            <a:endParaRPr lang="ja-JP" altLang="en-US" sz="2000"/>
          </a:p>
        </p:txBody>
      </p:sp>
      <p:sp>
        <p:nvSpPr>
          <p:cNvPr id="14" name="正方形/長方形 10"/>
          <p:cNvSpPr>
            <a:spLocks noChangeArrowheads="1"/>
          </p:cNvSpPr>
          <p:nvPr/>
        </p:nvSpPr>
        <p:spPr bwMode="auto">
          <a:xfrm>
            <a:off x="6372225" y="4437087"/>
            <a:ext cx="86518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Earth</a:t>
            </a:r>
            <a:endParaRPr lang="ja-JP" altLang="en-US" sz="2000"/>
          </a:p>
        </p:txBody>
      </p:sp>
      <p:sp>
        <p:nvSpPr>
          <p:cNvPr id="15" name="正方形/長方形 11"/>
          <p:cNvSpPr>
            <a:spLocks noChangeArrowheads="1"/>
          </p:cNvSpPr>
          <p:nvPr/>
        </p:nvSpPr>
        <p:spPr bwMode="auto">
          <a:xfrm>
            <a:off x="5724525" y="5445150"/>
            <a:ext cx="13541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Mountain</a:t>
            </a:r>
            <a:endParaRPr lang="ja-JP" altLang="en-US" sz="2000"/>
          </a:p>
        </p:txBody>
      </p:sp>
      <p:sp>
        <p:nvSpPr>
          <p:cNvPr id="16" name="正方形/長方形 12"/>
          <p:cNvSpPr>
            <a:spLocks noChangeArrowheads="1"/>
          </p:cNvSpPr>
          <p:nvPr/>
        </p:nvSpPr>
        <p:spPr bwMode="auto">
          <a:xfrm>
            <a:off x="3851275" y="5837262"/>
            <a:ext cx="106838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Human</a:t>
            </a:r>
            <a:endParaRPr lang="ja-JP" altLang="en-US" sz="2000"/>
          </a:p>
        </p:txBody>
      </p:sp>
      <p:sp>
        <p:nvSpPr>
          <p:cNvPr id="17" name="正方形/長方形 13"/>
          <p:cNvSpPr>
            <a:spLocks noChangeArrowheads="1"/>
          </p:cNvSpPr>
          <p:nvPr/>
        </p:nvSpPr>
        <p:spPr bwMode="auto">
          <a:xfrm>
            <a:off x="2195513" y="5156225"/>
            <a:ext cx="86201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Atom</a:t>
            </a:r>
            <a:endParaRPr lang="ja-JP" altLang="en-US" sz="2000"/>
          </a:p>
        </p:txBody>
      </p:sp>
      <p:sp>
        <p:nvSpPr>
          <p:cNvPr id="18" name="正方形/長方形 14"/>
          <p:cNvSpPr>
            <a:spLocks noChangeArrowheads="1"/>
          </p:cNvSpPr>
          <p:nvPr/>
        </p:nvSpPr>
        <p:spPr bwMode="auto">
          <a:xfrm>
            <a:off x="1601788" y="4076725"/>
            <a:ext cx="95408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Nuclei</a:t>
            </a:r>
            <a:endParaRPr lang="ja-JP" altLang="en-US" sz="2000"/>
          </a:p>
        </p:txBody>
      </p:sp>
      <p:sp>
        <p:nvSpPr>
          <p:cNvPr id="19" name="正方形/長方形 15"/>
          <p:cNvSpPr>
            <a:spLocks noChangeArrowheads="1"/>
          </p:cNvSpPr>
          <p:nvPr/>
        </p:nvSpPr>
        <p:spPr bwMode="auto">
          <a:xfrm>
            <a:off x="1352550" y="2924200"/>
            <a:ext cx="12747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Particles</a:t>
            </a:r>
            <a:endParaRPr lang="ja-JP" altLang="en-US" sz="2000"/>
          </a:p>
        </p:txBody>
      </p:sp>
      <p:sp>
        <p:nvSpPr>
          <p:cNvPr id="20" name="正方形/長方形 16"/>
          <p:cNvSpPr>
            <a:spLocks noChangeArrowheads="1"/>
          </p:cNvSpPr>
          <p:nvPr/>
        </p:nvSpPr>
        <p:spPr bwMode="auto">
          <a:xfrm>
            <a:off x="2555875" y="1587525"/>
            <a:ext cx="128111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Universe</a:t>
            </a:r>
            <a:endParaRPr lang="ja-JP" altLang="en-US" sz="2000"/>
          </a:p>
        </p:txBody>
      </p:sp>
      <p:sp>
        <p:nvSpPr>
          <p:cNvPr id="21" name="正方形/長方形 17"/>
          <p:cNvSpPr>
            <a:spLocks noChangeArrowheads="1"/>
          </p:cNvSpPr>
          <p:nvPr/>
        </p:nvSpPr>
        <p:spPr bwMode="auto">
          <a:xfrm>
            <a:off x="2987675" y="5661050"/>
            <a:ext cx="7778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DNA</a:t>
            </a:r>
            <a:endParaRPr lang="ja-JP" altLang="en-US" sz="2000"/>
          </a:p>
        </p:txBody>
      </p:sp>
      <p:sp>
        <p:nvSpPr>
          <p:cNvPr id="22" name="正方形/長方形 2"/>
          <p:cNvSpPr>
            <a:spLocks noChangeArrowheads="1"/>
          </p:cNvSpPr>
          <p:nvPr/>
        </p:nvSpPr>
        <p:spPr bwMode="auto">
          <a:xfrm>
            <a:off x="4500563" y="3644925"/>
            <a:ext cx="792162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200">
                <a:latin typeface="ヒラギノ丸ゴ Pro W4" charset="0"/>
                <a:ea typeface="ヒラギノ丸ゴ Pro W4" charset="0"/>
                <a:cs typeface="ヒラギノ丸ゴ Pro W4" charset="0"/>
              </a:rPr>
              <a:t>astro</a:t>
            </a:r>
          </a:p>
          <a:p>
            <a:r>
              <a:rPr lang="en-US" altLang="ja-JP" sz="1200">
                <a:latin typeface="ヒラギノ丸ゴ Pro W4" charset="0"/>
                <a:ea typeface="ヒラギノ丸ゴ Pro W4" charset="0"/>
                <a:cs typeface="ヒラギノ丸ゴ Pro W4" charset="0"/>
              </a:rPr>
              <a:t>physics</a:t>
            </a:r>
            <a:endParaRPr lang="ja-JP" altLang="en-US" sz="1200"/>
          </a:p>
        </p:txBody>
      </p:sp>
      <p:sp>
        <p:nvSpPr>
          <p:cNvPr id="23" name="正方形/長方形 2"/>
          <p:cNvSpPr>
            <a:spLocks noChangeArrowheads="1"/>
          </p:cNvSpPr>
          <p:nvPr/>
        </p:nvSpPr>
        <p:spPr bwMode="auto">
          <a:xfrm>
            <a:off x="3940175" y="3068662"/>
            <a:ext cx="992188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>
                <a:latin typeface="ヒラギノ丸ゴ Pro W4" charset="0"/>
                <a:ea typeface="ヒラギノ丸ゴ Pro W4" charset="0"/>
                <a:cs typeface="ヒラギノ丸ゴ Pro W4" charset="0"/>
              </a:rPr>
              <a:t>cosmology</a:t>
            </a:r>
            <a:endParaRPr lang="ja-JP" altLang="en-US" sz="1200"/>
          </a:p>
        </p:txBody>
      </p:sp>
      <p:sp>
        <p:nvSpPr>
          <p:cNvPr id="24" name="正方形/長方形 2"/>
          <p:cNvSpPr>
            <a:spLocks noChangeArrowheads="1"/>
          </p:cNvSpPr>
          <p:nvPr/>
        </p:nvSpPr>
        <p:spPr bwMode="auto">
          <a:xfrm>
            <a:off x="3563938" y="3500462"/>
            <a:ext cx="7493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>
                <a:latin typeface="ヒラギノ丸ゴ Pro W4" charset="0"/>
                <a:ea typeface="ヒラギノ丸ゴ Pro W4" charset="0"/>
                <a:cs typeface="ヒラギノ丸ゴ Pro W4" charset="0"/>
              </a:rPr>
              <a:t>nuclear</a:t>
            </a:r>
          </a:p>
          <a:p>
            <a:r>
              <a:rPr lang="en-US" altLang="ja-JP" sz="1200">
                <a:latin typeface="ヒラギノ丸ゴ Pro W4" charset="0"/>
                <a:ea typeface="ヒラギノ丸ゴ Pro W4" charset="0"/>
                <a:cs typeface="ヒラギノ丸ゴ Pro W4" charset="0"/>
              </a:rPr>
              <a:t>particle</a:t>
            </a:r>
          </a:p>
          <a:p>
            <a:r>
              <a:rPr lang="en-US" altLang="ja-JP" sz="1200">
                <a:latin typeface="ヒラギノ丸ゴ Pro W4" charset="0"/>
                <a:ea typeface="ヒラギノ丸ゴ Pro W4" charset="0"/>
                <a:cs typeface="ヒラギノ丸ゴ Pro W4" charset="0"/>
              </a:rPr>
              <a:t>physics</a:t>
            </a:r>
            <a:endParaRPr lang="ja-JP" altLang="en-US" sz="1200"/>
          </a:p>
        </p:txBody>
      </p:sp>
      <p:sp>
        <p:nvSpPr>
          <p:cNvPr id="25" name="正方形/長方形 2"/>
          <p:cNvSpPr>
            <a:spLocks noChangeArrowheads="1"/>
          </p:cNvSpPr>
          <p:nvPr/>
        </p:nvSpPr>
        <p:spPr bwMode="auto">
          <a:xfrm>
            <a:off x="3995738" y="4221187"/>
            <a:ext cx="928687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>
                <a:latin typeface="ヒラギノ丸ゴ Pro W4" charset="0"/>
                <a:ea typeface="ヒラギノ丸ゴ Pro W4" charset="0"/>
                <a:cs typeface="ヒラギノ丸ゴ Pro W4" charset="0"/>
              </a:rPr>
              <a:t>chemistry</a:t>
            </a:r>
          </a:p>
          <a:p>
            <a:r>
              <a:rPr lang="en-US" altLang="ja-JP" sz="1200">
                <a:latin typeface="ヒラギノ丸ゴ Pro W4" charset="0"/>
                <a:ea typeface="ヒラギノ丸ゴ Pro W4" charset="0"/>
                <a:cs typeface="ヒラギノ丸ゴ Pro W4" charset="0"/>
              </a:rPr>
              <a:t>biology</a:t>
            </a:r>
            <a:endParaRPr lang="ja-JP" altLang="en-US" sz="1200"/>
          </a:p>
        </p:txBody>
      </p:sp>
      <p:sp>
        <p:nvSpPr>
          <p:cNvPr id="26" name="テキスト ボックス 25"/>
          <p:cNvSpPr txBox="1">
            <a:spLocks noChangeArrowheads="1"/>
          </p:cNvSpPr>
          <p:nvPr/>
        </p:nvSpPr>
        <p:spPr bwMode="auto">
          <a:xfrm>
            <a:off x="899592" y="332656"/>
            <a:ext cx="7043209" cy="769441"/>
          </a:xfrm>
          <a:prstGeom prst="rect">
            <a:avLst/>
          </a:prstGeom>
          <a:solidFill>
            <a:srgbClr val="0000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4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Our world is QUANTUM</a:t>
            </a:r>
            <a:endParaRPr lang="ja-JP" altLang="en-US" sz="44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505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2123728" y="692696"/>
            <a:ext cx="4857944" cy="830997"/>
          </a:xfrm>
          <a:prstGeom prst="rect">
            <a:avLst/>
          </a:prstGeom>
          <a:solidFill>
            <a:srgbClr val="FF3474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/>
            <a:r>
              <a:rPr lang="en-US" altLang="ja-JP" sz="4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Main Messages</a:t>
            </a:r>
            <a:endParaRPr lang="ja-JP" altLang="en-US" sz="48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5496" y="2203117"/>
            <a:ext cx="8892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3600" dirty="0" smtClean="0">
                <a:solidFill>
                  <a:srgbClr val="FFFF00"/>
                </a:solidFill>
                <a:ea typeface="ヒラギノ丸ゴ Pro W4" charset="0"/>
                <a:cs typeface="ヒラギノ丸ゴ Pro W4" charset="0"/>
              </a:rPr>
              <a:t>★ </a:t>
            </a:r>
            <a:r>
              <a:rPr lang="en-US" altLang="ja-JP" sz="36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Orchestra♪ </a:t>
            </a:r>
            <a:r>
              <a:rPr lang="en-US" altLang="ja-JP" sz="36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of t</a:t>
            </a:r>
            <a:r>
              <a:rPr lang="en-US" altLang="ja-JP" sz="36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heoretical physics</a:t>
            </a:r>
          </a:p>
          <a:p>
            <a:pPr algn="ctr">
              <a:defRPr/>
            </a:pPr>
            <a:endParaRPr lang="en-US" altLang="ja-JP" sz="3600" dirty="0">
              <a:solidFill>
                <a:schemeClr val="bg1"/>
              </a:solidFill>
              <a:latin typeface="ヒラギノ丸ゴ Pro W4"/>
              <a:ea typeface="ヒラギノ丸ゴ Pro W4"/>
              <a:cs typeface="ヒラギノ丸ゴ Pro W4"/>
            </a:endParaRPr>
          </a:p>
          <a:p>
            <a:pPr>
              <a:defRPr/>
            </a:pPr>
            <a:r>
              <a:rPr lang="en-US" altLang="ja-JP" sz="3600" dirty="0" smtClean="0">
                <a:solidFill>
                  <a:srgbClr val="FFFF00"/>
                </a:solidFill>
                <a:ea typeface="ヒラギノ丸ゴ Pro W4" charset="0"/>
                <a:cs typeface="ヒラギノ丸ゴ Pro W4" charset="0"/>
              </a:rPr>
              <a:t>★</a:t>
            </a:r>
            <a:r>
              <a:rPr lang="ja-JP" altLang="en-US" sz="3600" dirty="0">
                <a:solidFill>
                  <a:srgbClr val="FFFF00"/>
                </a:solidFill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6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Connection </a:t>
            </a:r>
            <a:r>
              <a:rPr lang="en-US" altLang="ja-JP" sz="36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to other unsolved </a:t>
            </a:r>
            <a:r>
              <a:rPr lang="en-US" altLang="ja-JP" sz="36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issues</a:t>
            </a:r>
          </a:p>
          <a:p>
            <a:pPr algn="ctr">
              <a:defRPr/>
            </a:pPr>
            <a:endParaRPr lang="en-US" altLang="ja-JP" sz="3600" dirty="0">
              <a:solidFill>
                <a:schemeClr val="bg1"/>
              </a:solidFill>
              <a:latin typeface="ヒラギノ丸ゴ Pro W4"/>
              <a:ea typeface="ヒラギノ丸ゴ Pro W4"/>
              <a:cs typeface="ヒラギノ丸ゴ Pro W4"/>
            </a:endParaRPr>
          </a:p>
          <a:p>
            <a:pPr algn="ctr">
              <a:defRPr/>
            </a:pPr>
            <a:r>
              <a:rPr lang="en-US" altLang="ja-JP" sz="3600" dirty="0" smtClean="0">
                <a:solidFill>
                  <a:srgbClr val="FFFF00"/>
                </a:solidFill>
                <a:ea typeface="ヒラギノ丸ゴ Pro W4" charset="0"/>
                <a:cs typeface="ヒラギノ丸ゴ Pro W4" charset="0"/>
              </a:rPr>
              <a:t>★ </a:t>
            </a:r>
            <a:r>
              <a:rPr lang="en-US" altLang="ja-JP" sz="36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Development </a:t>
            </a:r>
            <a:r>
              <a:rPr lang="en-US" altLang="ja-JP" sz="36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of </a:t>
            </a:r>
            <a:r>
              <a:rPr lang="en-US" altLang="ja-JP" sz="36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the </a:t>
            </a:r>
            <a:r>
              <a:rPr lang="en-US" altLang="ja-JP" sz="36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observations</a:t>
            </a:r>
          </a:p>
        </p:txBody>
      </p:sp>
    </p:spTree>
    <p:extLst>
      <p:ext uri="{BB962C8B-B14F-4D97-AF65-F5344CB8AC3E}">
        <p14:creationId xmlns:p14="http://schemas.microsoft.com/office/powerpoint/2010/main" val="179503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テキスト ボックス 3"/>
          <p:cNvSpPr txBox="1">
            <a:spLocks noChangeArrowheads="1"/>
          </p:cNvSpPr>
          <p:nvPr/>
        </p:nvSpPr>
        <p:spPr bwMode="auto">
          <a:xfrm>
            <a:off x="753975" y="659304"/>
            <a:ext cx="4178065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 lesson from history</a:t>
            </a:r>
          </a:p>
          <a:p>
            <a:pPr>
              <a:spcAft>
                <a:spcPts val="600"/>
              </a:spcAft>
            </a:pP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-Landau and neutron star-</a:t>
            </a:r>
            <a:endParaRPr lang="en-US" altLang="ja-JP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111686"/>
            <a:ext cx="3240360" cy="5053618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5734891" y="6165304"/>
            <a:ext cx="3373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Lev D. Landau (1908-1968)</a:t>
            </a:r>
            <a:endParaRPr lang="ja-JP" altLang="en-US" sz="1800" dirty="0"/>
          </a:p>
        </p:txBody>
      </p:sp>
      <p:sp>
        <p:nvSpPr>
          <p:cNvPr id="5" name="正方形/長方形 4"/>
          <p:cNvSpPr/>
          <p:nvPr/>
        </p:nvSpPr>
        <p:spPr>
          <a:xfrm>
            <a:off x="107504" y="1731580"/>
            <a:ext cx="5763369" cy="4257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According to recollections of Rosenfeld, </a:t>
            </a:r>
          </a:p>
          <a:p>
            <a:pPr>
              <a:lnSpc>
                <a:spcPct val="110000"/>
              </a:lnSpc>
            </a:pP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Landau improvised the concept of NS</a:t>
            </a:r>
          </a:p>
          <a:p>
            <a:pPr>
              <a:lnSpc>
                <a:spcPct val="110000"/>
              </a:lnSpc>
            </a:pP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</a:t>
            </a: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 a discussion with N. Bohr and Rosenfeld</a:t>
            </a:r>
          </a:p>
          <a:p>
            <a:pPr>
              <a:lnSpc>
                <a:spcPct val="110000"/>
              </a:lnSpc>
            </a:pP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j</a:t>
            </a: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ust after the news of the discovery of the</a:t>
            </a:r>
          </a:p>
          <a:p>
            <a:pPr>
              <a:lnSpc>
                <a:spcPct val="110000"/>
              </a:lnSpc>
            </a:pP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</a:t>
            </a: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eutron reached Copenhagen in February</a:t>
            </a:r>
          </a:p>
          <a:p>
            <a:pPr>
              <a:lnSpc>
                <a:spcPct val="110000"/>
              </a:lnSpc>
            </a:pP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1932, and published his paper a week later. </a:t>
            </a:r>
          </a:p>
          <a:p>
            <a:pPr>
              <a:lnSpc>
                <a:spcPct val="110000"/>
              </a:lnSpc>
            </a:pP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But this is not the case. The discussion took </a:t>
            </a:r>
          </a:p>
          <a:p>
            <a:pPr>
              <a:lnSpc>
                <a:spcPct val="110000"/>
              </a:lnSpc>
            </a:pP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</a:t>
            </a: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lace in March 1931 but not published until</a:t>
            </a:r>
          </a:p>
          <a:p>
            <a:pPr>
              <a:lnSpc>
                <a:spcPct val="110000"/>
              </a:lnSpc>
            </a:pP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February 1932.</a:t>
            </a:r>
          </a:p>
          <a:p>
            <a:pPr>
              <a:lnSpc>
                <a:spcPct val="70000"/>
              </a:lnSpc>
            </a:pPr>
            <a:endParaRPr lang="en-US" altLang="ja-JP" sz="20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  <a:r>
              <a:rPr lang="en-US" altLang="ja-JP" sz="20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“Maximum mass of NS”  </a:t>
            </a:r>
          </a:p>
          <a:p>
            <a:pPr>
              <a:lnSpc>
                <a:spcPct val="120000"/>
              </a:lnSpc>
            </a:pPr>
            <a:r>
              <a:rPr lang="en-US" altLang="ja-JP" sz="28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“One gigantic nucleus”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179512" y="6165304"/>
            <a:ext cx="53301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Ref.) D. </a:t>
            </a:r>
            <a:r>
              <a:rPr lang="en-US" altLang="ja-JP" sz="2000" dirty="0" err="1" smtClean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Yakovlev</a:t>
            </a:r>
            <a:r>
              <a:rPr lang="en-US" altLang="ja-JP" sz="2000" dirty="0" smtClean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et al., arXiv:1210.0682</a:t>
            </a:r>
            <a:endParaRPr lang="ja-JP" altLang="en-US" sz="2000" dirty="0">
              <a:solidFill>
                <a:srgbClr val="FF68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40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テキスト ボックス 1"/>
          <p:cNvSpPr txBox="1">
            <a:spLocks noChangeArrowheads="1"/>
          </p:cNvSpPr>
          <p:nvPr/>
        </p:nvSpPr>
        <p:spPr bwMode="auto">
          <a:xfrm>
            <a:off x="669584" y="620688"/>
            <a:ext cx="77908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Q. Why neutron star can stably exist?</a:t>
            </a:r>
          </a:p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(we know neutron beta-decays)</a:t>
            </a:r>
            <a:endParaRPr lang="ja-JP" altLang="en-US" sz="3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755576" y="692696"/>
            <a:ext cx="8136904" cy="10772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Because of degenerate electrons !       </a:t>
            </a:r>
          </a:p>
          <a:p>
            <a:endParaRPr lang="ja-JP" altLang="en-US" sz="3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087512"/>
              </p:ext>
            </p:extLst>
          </p:nvPr>
        </p:nvGraphicFramePr>
        <p:xfrm>
          <a:off x="2843808" y="4581128"/>
          <a:ext cx="3043975" cy="144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637" name="Equation" r:id="rId3" imgW="825500" imgH="406400" progId="Equation.3">
                  <p:embed/>
                </p:oleObj>
              </mc:Choice>
              <mc:Fallback>
                <p:oleObj name="Equation" r:id="rId3" imgW="8255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4581128"/>
                        <a:ext cx="3043975" cy="144016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223184"/>
              </p:ext>
            </p:extLst>
          </p:nvPr>
        </p:nvGraphicFramePr>
        <p:xfrm>
          <a:off x="1613376" y="2132856"/>
          <a:ext cx="5838944" cy="144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638" name="数式" r:id="rId5" imgW="939800" imgH="241300" progId="Equation.3">
                  <p:embed/>
                </p:oleObj>
              </mc:Choice>
              <mc:Fallback>
                <p:oleObj name="数式" r:id="rId5" imgW="9398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3376" y="2132856"/>
                        <a:ext cx="5838944" cy="1440160"/>
                      </a:xfrm>
                      <a:prstGeom prst="rect">
                        <a:avLst/>
                      </a:prstGeom>
                      <a:solidFill>
                        <a:srgbClr val="FFE9E6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3930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195736" y="673532"/>
            <a:ext cx="4726215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Determination of mass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-</a:t>
            </a:r>
            <a:r>
              <a:rPr lang="en-US" altLang="ja-JP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Eddington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(luminosity) limit-</a:t>
            </a:r>
            <a:endParaRPr lang="ja-JP" altLang="en-US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36677" y="1916832"/>
            <a:ext cx="81677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Obtained by setting the outward continuum radiation </a:t>
            </a:r>
          </a:p>
          <a:p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pressure equal to the inward gravitational force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74015" y="3039343"/>
            <a:ext cx="7802136" cy="27884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For pure hydrogen gas, the </a:t>
            </a:r>
            <a:r>
              <a:rPr lang="en-US" altLang="ja-JP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Eddington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limit </a:t>
            </a:r>
            <a:r>
              <a:rPr lang="en-US" altLang="ja-JP" i="1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</a:t>
            </a:r>
            <a:r>
              <a:rPr lang="en-US" altLang="ja-JP" sz="1600" i="1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</a:t>
            </a:r>
            <a:r>
              <a:rPr lang="en-US" altLang="ja-JP" sz="16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is</a:t>
            </a:r>
          </a:p>
          <a:p>
            <a:endParaRPr lang="en-US" altLang="ja-JP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endParaRPr lang="en-US" altLang="ja-JP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endParaRPr lang="en-US" altLang="ja-JP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endParaRPr lang="en-US" altLang="ja-JP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30000"/>
              </a:lnSpc>
            </a:pP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Thus, once the limit can be measured, the mass of</a:t>
            </a:r>
          </a:p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eutron star </a:t>
            </a:r>
            <a:r>
              <a:rPr lang="en-US" altLang="ja-JP" i="1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is determined. </a:t>
            </a:r>
            <a:endParaRPr lang="ja-JP" altLang="en-US" dirty="0"/>
          </a:p>
        </p:txBody>
      </p:sp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960380"/>
              </p:ext>
            </p:extLst>
          </p:nvPr>
        </p:nvGraphicFramePr>
        <p:xfrm>
          <a:off x="2840038" y="3716338"/>
          <a:ext cx="3338512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048" name="Equation" r:id="rId3" imgW="1333500" imgH="444500" progId="Equation.3">
                  <p:embed/>
                </p:oleObj>
              </mc:Choice>
              <mc:Fallback>
                <p:oleObj name="Equation" r:id="rId3" imgW="13335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0038" y="3716338"/>
                        <a:ext cx="3338512" cy="106997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796752"/>
            <a:ext cx="8509000" cy="4800600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323528" y="6165304"/>
            <a:ext cx="1656184" cy="4320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1184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3" name="テキスト ボックス 1"/>
          <p:cNvSpPr txBox="1">
            <a:spLocks noChangeArrowheads="1"/>
          </p:cNvSpPr>
          <p:nvPr/>
        </p:nvSpPr>
        <p:spPr bwMode="auto">
          <a:xfrm>
            <a:off x="1835696" y="332656"/>
            <a:ext cx="54074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54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Escape velocity</a:t>
            </a:r>
            <a:endParaRPr lang="ja-JP" altLang="en-US" sz="5400" u="sng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4816165"/>
              </p:ext>
            </p:extLst>
          </p:nvPr>
        </p:nvGraphicFramePr>
        <p:xfrm>
          <a:off x="341313" y="2420938"/>
          <a:ext cx="8386762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508" name="数式" r:id="rId3" imgW="1905000" imgH="431800" progId="Equation.3">
                  <p:embed/>
                </p:oleObj>
              </mc:Choice>
              <mc:Fallback>
                <p:oleObj name="数式" r:id="rId3" imgW="1905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313" y="2420938"/>
                        <a:ext cx="8386762" cy="1828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3804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テキスト ボックス 1"/>
          <p:cNvSpPr txBox="1">
            <a:spLocks noChangeArrowheads="1"/>
          </p:cNvSpPr>
          <p:nvPr/>
        </p:nvSpPr>
        <p:spPr bwMode="auto">
          <a:xfrm>
            <a:off x="755576" y="2996952"/>
            <a:ext cx="756063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Recent topics for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observations 1</a:t>
            </a:r>
          </a:p>
          <a:p>
            <a:r>
              <a:rPr lang="ja-JP" altLang="en-US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　　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ja-JP" altLang="en-US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ー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Massive Neutron Star </a:t>
            </a:r>
            <a:r>
              <a:rPr lang="ja-JP" altLang="en-US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ー</a:t>
            </a:r>
            <a:endParaRPr lang="en-US" altLang="ja-JP" sz="3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9"/>
          <p:cNvSpPr/>
          <p:nvPr/>
        </p:nvSpPr>
        <p:spPr>
          <a:xfrm>
            <a:off x="539552" y="692696"/>
            <a:ext cx="8064895" cy="648072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611560" y="692150"/>
            <a:ext cx="7848228" cy="5762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1116013" y="2146300"/>
            <a:ext cx="6911975" cy="2506663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2950" name="テキスト ボックス 3"/>
          <p:cNvSpPr txBox="1">
            <a:spLocks noChangeArrowheads="1"/>
          </p:cNvSpPr>
          <p:nvPr/>
        </p:nvSpPr>
        <p:spPr bwMode="auto">
          <a:xfrm>
            <a:off x="684213" y="735013"/>
            <a:ext cx="7848227" cy="5222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A            NS measured using Shapiro delay</a:t>
            </a:r>
            <a:endParaRPr lang="ja-JP" altLang="en-US" sz="2800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82951" name="Object 2"/>
          <p:cNvGraphicFramePr>
            <a:graphicFrameLocks noChangeAspect="1"/>
          </p:cNvGraphicFramePr>
          <p:nvPr/>
        </p:nvGraphicFramePr>
        <p:xfrm>
          <a:off x="1160463" y="736600"/>
          <a:ext cx="1179512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177" name="Equation" r:id="rId3" imgW="444500" imgH="215900" progId="Equation.3">
                  <p:embed/>
                </p:oleObj>
              </mc:Choice>
              <mc:Fallback>
                <p:oleObj name="Equation" r:id="rId3" imgW="444500" imgH="215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463" y="736600"/>
                        <a:ext cx="1179512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2" name="正方形/長方形 6"/>
          <p:cNvSpPr>
            <a:spLocks noChangeArrowheads="1"/>
          </p:cNvSpPr>
          <p:nvPr/>
        </p:nvSpPr>
        <p:spPr bwMode="auto">
          <a:xfrm>
            <a:off x="1476375" y="1312441"/>
            <a:ext cx="6335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a-DK" altLang="ja-JP" dirty="0"/>
              <a:t> </a:t>
            </a:r>
            <a:r>
              <a:rPr lang="da-DK" altLang="ja-JP" sz="2000" dirty="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Demorest et al.,  Nature 467:1081–1083(2010)</a:t>
            </a:r>
            <a:endParaRPr lang="ja-JP" altLang="en-US" sz="2000" dirty="0">
              <a:solidFill>
                <a:srgbClr val="FF42BB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82953" name="正方形/長方形 2"/>
          <p:cNvSpPr>
            <a:spLocks noChangeArrowheads="1"/>
          </p:cNvSpPr>
          <p:nvPr/>
        </p:nvSpPr>
        <p:spPr bwMode="auto">
          <a:xfrm>
            <a:off x="1258888" y="2349500"/>
            <a:ext cx="667067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</a:t>
            </a:r>
            <a:r>
              <a:rPr lang="en-US" altLang="ja-JP" sz="2800" b="1">
                <a:latin typeface="ヒラギノ丸ゴ Pro W4" charset="0"/>
                <a:ea typeface="ヒラギノ丸ゴ Pro W4" charset="0"/>
                <a:cs typeface="ヒラギノ丸ゴ Pro W4" charset="0"/>
              </a:rPr>
              <a:t>PSR J1614-2230</a:t>
            </a:r>
          </a:p>
          <a:p>
            <a:pPr>
              <a:lnSpc>
                <a:spcPct val="120000"/>
              </a:lnSpc>
            </a:pPr>
            <a:r>
              <a:rPr lang="en-US" altLang="ja-JP">
                <a:solidFill>
                  <a:srgbClr val="FF0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(Binary Millisecond Pulsar w/ White Dwarf)</a:t>
            </a:r>
          </a:p>
          <a:p>
            <a:pPr>
              <a:lnSpc>
                <a:spcPct val="120000"/>
              </a:lnSpc>
            </a:pPr>
            <a:endParaRPr lang="en-US" altLang="ja-JP" b="1">
              <a:solidFill>
                <a:srgbClr val="FF000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20000"/>
              </a:lnSpc>
            </a:pPr>
            <a:endParaRPr lang="en-US" altLang="ja-JP" b="1">
              <a:solidFill>
                <a:srgbClr val="FF000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b="1">
                <a:solidFill>
                  <a:srgbClr val="FF0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</a:t>
            </a:r>
            <a:r>
              <a:rPr lang="en-US" altLang="ja-JP">
                <a:solidFill>
                  <a:srgbClr val="0000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(Measurement based on Shapiro delay)</a:t>
            </a:r>
            <a:endParaRPr lang="ja-JP" altLang="en-US">
              <a:solidFill>
                <a:srgbClr val="0000FF"/>
              </a:solidFill>
            </a:endParaRPr>
          </a:p>
        </p:txBody>
      </p:sp>
      <p:graphicFrame>
        <p:nvGraphicFramePr>
          <p:cNvPr id="82954" name="Object 2"/>
          <p:cNvGraphicFramePr>
            <a:graphicFrameLocks noChangeAspect="1"/>
          </p:cNvGraphicFramePr>
          <p:nvPr/>
        </p:nvGraphicFramePr>
        <p:xfrm>
          <a:off x="3059113" y="3429000"/>
          <a:ext cx="2998787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178" name="Equation" r:id="rId5" imgW="1130300" imgH="241300" progId="Equation.3">
                  <p:embed/>
                </p:oleObj>
              </mc:Choice>
              <mc:Fallback>
                <p:oleObj name="Equation" r:id="rId5" imgW="1130300" imgH="241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3429000"/>
                        <a:ext cx="2998787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5" name="正方形/長方形 5"/>
          <p:cNvSpPr>
            <a:spLocks noChangeArrowheads="1"/>
          </p:cNvSpPr>
          <p:nvPr/>
        </p:nvSpPr>
        <p:spPr bwMode="auto">
          <a:xfrm>
            <a:off x="323850" y="5210175"/>
            <a:ext cx="853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Announcement in NRAO webpage:</a:t>
            </a:r>
          </a:p>
          <a:p>
            <a:pPr>
              <a:lnSpc>
                <a:spcPct val="140000"/>
              </a:lnSpc>
            </a:pPr>
            <a:r>
              <a:rPr lang="en-US" altLang="ja-JP" sz="20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“Astronomers Discover Most Massive Neutron Star Yet Known” </a:t>
            </a:r>
            <a:endParaRPr lang="ja-JP" altLang="en-US"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正方形/長方形 2"/>
          <p:cNvSpPr>
            <a:spLocks noChangeArrowheads="1"/>
          </p:cNvSpPr>
          <p:nvPr/>
        </p:nvSpPr>
        <p:spPr bwMode="auto">
          <a:xfrm>
            <a:off x="611560" y="673100"/>
            <a:ext cx="2568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>
                <a:latin typeface="ヒラギノ丸ゴ Pro W4" charset="0"/>
                <a:ea typeface="ヒラギノ丸ゴ Pro W4" charset="0"/>
                <a:cs typeface="ヒラギノ丸ゴ Pro W4" charset="0"/>
              </a:rPr>
              <a:t>Shapiro delay</a:t>
            </a:r>
            <a:endParaRPr lang="ja-JP" altLang="en-US" sz="2800"/>
          </a:p>
        </p:txBody>
      </p:sp>
      <p:sp>
        <p:nvSpPr>
          <p:cNvPr id="3" name="角丸四角形 2"/>
          <p:cNvSpPr/>
          <p:nvPr/>
        </p:nvSpPr>
        <p:spPr>
          <a:xfrm>
            <a:off x="3635896" y="836712"/>
            <a:ext cx="2232248" cy="504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643844" y="836712"/>
            <a:ext cx="2224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ヒラギノ丸ゴ Pro W4"/>
                <a:ea typeface="ヒラギノ丸ゴ Pro W4"/>
                <a:cs typeface="ヒラギノ丸ゴ Pro W4"/>
              </a:rPr>
              <a:t>Shapiro delay</a:t>
            </a:r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pic>
        <p:nvPicPr>
          <p:cNvPr id="83970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25"/>
            <a:ext cx="84963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正方形/長方形 4"/>
          <p:cNvSpPr>
            <a:spLocks noChangeArrowheads="1"/>
          </p:cNvSpPr>
          <p:nvPr/>
        </p:nvSpPr>
        <p:spPr bwMode="auto">
          <a:xfrm>
            <a:off x="6084888" y="6165850"/>
            <a:ext cx="273685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>
                <a:solidFill>
                  <a:srgbClr val="66006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Slide from C.H.Lee </a:t>
            </a:r>
            <a:endParaRPr lang="ja-JP" altLang="en-US" sz="200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8569325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111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正方形/長方形 1"/>
          <p:cNvSpPr>
            <a:spLocks noChangeArrowheads="1"/>
          </p:cNvSpPr>
          <p:nvPr/>
        </p:nvSpPr>
        <p:spPr bwMode="auto">
          <a:xfrm>
            <a:off x="492125" y="911077"/>
            <a:ext cx="8328787" cy="316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authors has insisted that this observation</a:t>
            </a:r>
          </a:p>
          <a:p>
            <a:pPr>
              <a:lnSpc>
                <a:spcPct val="120000"/>
              </a:lnSpc>
            </a:pPr>
            <a:r>
              <a:rPr lang="en-US" altLang="ja-JP" sz="28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rules out </a:t>
            </a:r>
            <a:r>
              <a:rPr lang="en-US" altLang="ja-JP" sz="2800" i="1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almost all</a:t>
            </a:r>
            <a:r>
              <a:rPr lang="en-US" altLang="ja-JP" sz="28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currently proposed </a:t>
            </a:r>
          </a:p>
          <a:p>
            <a:pPr>
              <a:lnSpc>
                <a:spcPct val="120000"/>
              </a:lnSpc>
            </a:pPr>
            <a:r>
              <a:rPr lang="en-US" altLang="ja-JP" sz="2800" dirty="0">
                <a:solidFill>
                  <a:srgbClr val="00B8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hyperon</a:t>
            </a: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or</a:t>
            </a: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dirty="0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boson condensate 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EOS’s and </a:t>
            </a:r>
          </a:p>
          <a:p>
            <a:pPr>
              <a:lnSpc>
                <a:spcPct val="120000"/>
              </a:lnSpc>
            </a:pPr>
            <a:r>
              <a:rPr lang="en-US" altLang="ja-JP" sz="2800" dirty="0">
                <a:solidFill>
                  <a:srgbClr val="FF66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quark matter 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can support a star this massive </a:t>
            </a:r>
          </a:p>
          <a:p>
            <a:pPr>
              <a:lnSpc>
                <a:spcPct val="120000"/>
              </a:lnSpc>
            </a:pPr>
            <a:r>
              <a:rPr lang="en-US" altLang="ja-JP" sz="2800" i="1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only if  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quarks are strongly interacting </a:t>
            </a:r>
          </a:p>
          <a:p>
            <a:pPr>
              <a:lnSpc>
                <a:spcPct val="120000"/>
              </a:lnSpc>
            </a:pP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and therefore not “free quarks”.</a:t>
            </a:r>
          </a:p>
        </p:txBody>
      </p:sp>
      <p:sp>
        <p:nvSpPr>
          <p:cNvPr id="3" name="右矢印 2"/>
          <p:cNvSpPr/>
          <p:nvPr/>
        </p:nvSpPr>
        <p:spPr>
          <a:xfrm>
            <a:off x="300169" y="4385742"/>
            <a:ext cx="979487" cy="484187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4996" name="正方形/長方形 3"/>
          <p:cNvSpPr>
            <a:spLocks noChangeArrowheads="1"/>
          </p:cNvSpPr>
          <p:nvPr/>
        </p:nvSpPr>
        <p:spPr bwMode="auto">
          <a:xfrm>
            <a:off x="1380686" y="4407495"/>
            <a:ext cx="6791714" cy="461665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Theorists have to confront the observation!</a:t>
            </a:r>
            <a:endParaRPr lang="en-US" altLang="ja-JP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84997" name="正方形/長方形 4"/>
          <p:cNvSpPr>
            <a:spLocks noChangeArrowheads="1"/>
          </p:cNvSpPr>
          <p:nvPr/>
        </p:nvSpPr>
        <p:spPr bwMode="auto">
          <a:xfrm>
            <a:off x="683568" y="5436512"/>
            <a:ext cx="77575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i="1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</a:t>
            </a:r>
            <a:r>
              <a:rPr lang="en-US" altLang="ja-JP" sz="3200" i="1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hat </a:t>
            </a:r>
            <a:r>
              <a:rPr lang="en-US" altLang="ja-JP" sz="3200" i="1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happens in quark </a:t>
            </a:r>
            <a:r>
              <a:rPr lang="en-US" altLang="ja-JP" sz="3200" i="1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matter case?</a:t>
            </a:r>
            <a:endParaRPr lang="ja-JP" altLang="en-US" sz="32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1204290" y="404664"/>
            <a:ext cx="6697319" cy="225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/>
            <a:r>
              <a:rPr lang="en-US" altLang="ja-JP" sz="44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</a:t>
            </a:r>
            <a:r>
              <a:rPr lang="en-US" altLang="ja-JP" sz="4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nteresting </a:t>
            </a:r>
            <a:r>
              <a:rPr lang="en-US" altLang="ja-JP" sz="44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connection</a:t>
            </a:r>
          </a:p>
          <a:p>
            <a:pPr algn="ctr">
              <a:lnSpc>
                <a:spcPct val="120000"/>
              </a:lnSpc>
            </a:pPr>
            <a:r>
              <a:rPr lang="en-US" altLang="ja-JP" sz="44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between</a:t>
            </a:r>
          </a:p>
          <a:p>
            <a:pPr algn="ctr"/>
            <a:r>
              <a:rPr lang="en-US" altLang="ja-JP" sz="44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matters and </a:t>
            </a:r>
            <a:r>
              <a:rPr lang="ja-JP" altLang="ja-JP" sz="4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</a:t>
            </a:r>
            <a:r>
              <a:rPr lang="en-US" altLang="ja-JP" sz="4400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pacetime</a:t>
            </a:r>
            <a:endParaRPr lang="ja-JP" altLang="en-US" sz="44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35496" y="2852936"/>
            <a:ext cx="9073008" cy="3024336"/>
            <a:chOff x="35496" y="3139728"/>
            <a:chExt cx="9073008" cy="3024336"/>
          </a:xfrm>
        </p:grpSpPr>
        <p:sp>
          <p:nvSpPr>
            <p:cNvPr id="3" name="下矢印 2"/>
            <p:cNvSpPr/>
            <p:nvPr/>
          </p:nvSpPr>
          <p:spPr>
            <a:xfrm>
              <a:off x="3886200" y="3139728"/>
              <a:ext cx="1371600" cy="1152128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テキスト ボックス 3"/>
            <p:cNvSpPr txBox="1">
              <a:spLocks noChangeArrowheads="1"/>
            </p:cNvSpPr>
            <p:nvPr/>
          </p:nvSpPr>
          <p:spPr bwMode="auto">
            <a:xfrm>
              <a:off x="683568" y="4540979"/>
              <a:ext cx="7763970" cy="83099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48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Physics of Neutron Stars</a:t>
              </a:r>
              <a:endParaRPr lang="ja-JP" altLang="en-US" sz="4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35496" y="5702399"/>
              <a:ext cx="907300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>
                  <a:solidFill>
                    <a:srgbClr val="FFFF0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Harmony of particle, </a:t>
              </a:r>
              <a:r>
                <a:rPr lang="en-US" altLang="ja-JP" dirty="0" err="1" smtClean="0">
                  <a:solidFill>
                    <a:srgbClr val="FFFF0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astro</a:t>
              </a:r>
              <a:r>
                <a:rPr lang="en-US" altLang="ja-JP" dirty="0" smtClean="0">
                  <a:solidFill>
                    <a:srgbClr val="FFFF0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-, and condensed matter physics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7508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4862513" y="2565400"/>
            <a:ext cx="4175125" cy="3384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" name="角丸四角形 8"/>
          <p:cNvSpPr/>
          <p:nvPr/>
        </p:nvSpPr>
        <p:spPr>
          <a:xfrm>
            <a:off x="2555875" y="1628775"/>
            <a:ext cx="3816350" cy="6477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7044" name="正方形/長方形 1"/>
          <p:cNvSpPr>
            <a:spLocks noChangeArrowheads="1"/>
          </p:cNvSpPr>
          <p:nvPr/>
        </p:nvSpPr>
        <p:spPr bwMode="auto">
          <a:xfrm>
            <a:off x="1331913" y="581025"/>
            <a:ext cx="639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Maximum mass for (simple) quark matter</a:t>
            </a:r>
          </a:p>
        </p:txBody>
      </p:sp>
      <p:sp>
        <p:nvSpPr>
          <p:cNvPr id="87045" name="正方形/長方形 2"/>
          <p:cNvSpPr>
            <a:spLocks noChangeArrowheads="1"/>
          </p:cNvSpPr>
          <p:nvPr/>
        </p:nvSpPr>
        <p:spPr bwMode="auto">
          <a:xfrm>
            <a:off x="1124122" y="1012825"/>
            <a:ext cx="66882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 err="1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Ozel</a:t>
            </a:r>
            <a:r>
              <a:rPr lang="en-US" altLang="ja-JP" sz="2000" dirty="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</a:t>
            </a:r>
            <a:r>
              <a:rPr lang="en-US" altLang="ja-JP" sz="2000" dirty="0" err="1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Psaltis</a:t>
            </a:r>
            <a:r>
              <a:rPr lang="en-US" altLang="ja-JP" sz="2000" dirty="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-Ransom-Demorest-Alford, </a:t>
            </a:r>
            <a:r>
              <a:rPr lang="en-US" altLang="ja-JP" sz="2000" dirty="0" err="1" smtClean="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ApJL</a:t>
            </a:r>
            <a:r>
              <a:rPr lang="en-US" altLang="ja-JP" sz="2000" dirty="0" smtClean="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(2010)</a:t>
            </a:r>
            <a:endParaRPr lang="ja-JP" altLang="en-US" sz="2000" dirty="0">
              <a:solidFill>
                <a:srgbClr val="FF42BB"/>
              </a:solidFill>
            </a:endParaRPr>
          </a:p>
        </p:txBody>
      </p:sp>
      <p:graphicFrame>
        <p:nvGraphicFramePr>
          <p:cNvPr id="87046" name="Object 2"/>
          <p:cNvGraphicFramePr>
            <a:graphicFrameLocks noChangeAspect="1"/>
          </p:cNvGraphicFramePr>
          <p:nvPr/>
        </p:nvGraphicFramePr>
        <p:xfrm>
          <a:off x="2682875" y="1628775"/>
          <a:ext cx="3544888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231" name="Equation" r:id="rId3" imgW="1524000" imgH="254000" progId="Equation.3">
                  <p:embed/>
                </p:oleObj>
              </mc:Choice>
              <mc:Fallback>
                <p:oleObj name="Equation" r:id="rId3" imgW="1524000" imgH="254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2875" y="1628775"/>
                        <a:ext cx="3544888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47" name="正方形/長方形 3"/>
          <p:cNvSpPr>
            <a:spLocks noChangeArrowheads="1"/>
          </p:cNvSpPr>
          <p:nvPr/>
        </p:nvSpPr>
        <p:spPr bwMode="auto">
          <a:xfrm>
            <a:off x="4859338" y="2686050"/>
            <a:ext cx="506412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★</a:t>
            </a:r>
          </a:p>
          <a:p>
            <a:endParaRPr lang="en-US" altLang="ja-JP" b="1">
              <a:solidFill>
                <a:srgbClr val="FF008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endParaRPr lang="en-US" altLang="ja-JP" b="1">
              <a:solidFill>
                <a:srgbClr val="FF008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40000"/>
              </a:lnSpc>
            </a:pPr>
            <a:r>
              <a:rPr lang="en-US" altLang="ja-JP" b="1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★</a:t>
            </a:r>
          </a:p>
          <a:p>
            <a:endParaRPr lang="en-US" altLang="ja-JP" b="1">
              <a:solidFill>
                <a:srgbClr val="FF008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endParaRPr lang="en-US" altLang="ja-JP" b="1">
              <a:solidFill>
                <a:srgbClr val="FF008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80000"/>
              </a:lnSpc>
            </a:pPr>
            <a:r>
              <a:rPr lang="en-US" altLang="ja-JP" b="1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★</a:t>
            </a:r>
          </a:p>
        </p:txBody>
      </p:sp>
      <p:graphicFrame>
        <p:nvGraphicFramePr>
          <p:cNvPr id="87048" name="Object 2"/>
          <p:cNvGraphicFramePr>
            <a:graphicFrameLocks noChangeAspect="1"/>
          </p:cNvGraphicFramePr>
          <p:nvPr/>
        </p:nvGraphicFramePr>
        <p:xfrm>
          <a:off x="5365750" y="2636838"/>
          <a:ext cx="1241425" cy="109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232" name="Equation" r:id="rId5" imgW="533400" imgH="444500" progId="Equation.3">
                  <p:embed/>
                </p:oleObj>
              </mc:Choice>
              <mc:Fallback>
                <p:oleObj name="Equation" r:id="rId5" imgW="533400" imgH="4445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2636838"/>
                        <a:ext cx="1241425" cy="1093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49" name="正方形/長方形 6"/>
          <p:cNvSpPr>
            <a:spLocks noChangeArrowheads="1"/>
          </p:cNvSpPr>
          <p:nvPr/>
        </p:nvSpPr>
        <p:spPr bwMode="auto">
          <a:xfrm>
            <a:off x="6373813" y="2651125"/>
            <a:ext cx="2454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latin typeface="ヒラギノ丸ゴ Pro W4" charset="0"/>
                <a:ea typeface="ヒラギノ丸ゴ Pro W4" charset="0"/>
                <a:cs typeface="ヒラギノ丸ゴ Pro W4" charset="0"/>
              </a:rPr>
              <a:t>for free quarks</a:t>
            </a:r>
            <a:endParaRPr lang="ja-JP" altLang="en-US"/>
          </a:p>
        </p:txBody>
      </p:sp>
      <p:sp>
        <p:nvSpPr>
          <p:cNvPr id="87050" name="正方形/長方形 9"/>
          <p:cNvSpPr>
            <a:spLocks noChangeArrowheads="1"/>
          </p:cNvSpPr>
          <p:nvPr/>
        </p:nvSpPr>
        <p:spPr bwMode="auto">
          <a:xfrm>
            <a:off x="6661150" y="3227388"/>
            <a:ext cx="493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latin typeface="ヒラギノ丸ゴ Pro W4" charset="0"/>
                <a:ea typeface="ヒラギノ丸ゴ Pro W4" charset="0"/>
                <a:cs typeface="ヒラギノ丸ゴ Pro W4" charset="0"/>
              </a:rPr>
              <a:t>to</a:t>
            </a:r>
            <a:endParaRPr lang="ja-JP" altLang="en-US"/>
          </a:p>
        </p:txBody>
      </p:sp>
      <p:graphicFrame>
        <p:nvGraphicFramePr>
          <p:cNvPr id="87051" name="Object 2"/>
          <p:cNvGraphicFramePr>
            <a:graphicFrameLocks noChangeAspect="1"/>
          </p:cNvGraphicFramePr>
          <p:nvPr/>
        </p:nvGraphicFramePr>
        <p:xfrm>
          <a:off x="7197725" y="3154363"/>
          <a:ext cx="976313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233" name="Equation" r:id="rId7" imgW="419100" imgH="241300" progId="Equation.3">
                  <p:embed/>
                </p:oleObj>
              </mc:Choice>
              <mc:Fallback>
                <p:oleObj name="Equation" r:id="rId7" imgW="419100" imgH="241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7725" y="3154363"/>
                        <a:ext cx="976313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52" name="Object 2"/>
          <p:cNvGraphicFramePr>
            <a:graphicFrameLocks noChangeAspect="1"/>
          </p:cNvGraphicFramePr>
          <p:nvPr/>
        </p:nvGraphicFramePr>
        <p:xfrm>
          <a:off x="5365750" y="3789363"/>
          <a:ext cx="2308225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234" name="Equation" r:id="rId9" imgW="990600" imgH="241300" progId="Equation.3">
                  <p:embed/>
                </p:oleObj>
              </mc:Choice>
              <mc:Fallback>
                <p:oleObj name="Equation" r:id="rId9" imgW="990600" imgH="241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3789363"/>
                        <a:ext cx="2308225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53" name="正方形/長方形 10"/>
          <p:cNvSpPr>
            <a:spLocks noChangeArrowheads="1"/>
          </p:cNvSpPr>
          <p:nvPr/>
        </p:nvSpPr>
        <p:spPr bwMode="auto">
          <a:xfrm>
            <a:off x="7740650" y="3860800"/>
            <a:ext cx="63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latin typeface="ヒラギノ丸ゴ Pro W4" charset="0"/>
                <a:ea typeface="ヒラギノ丸ゴ Pro W4" charset="0"/>
                <a:cs typeface="ヒラギノ丸ゴ Pro W4" charset="0"/>
              </a:rPr>
              <a:t>for</a:t>
            </a:r>
          </a:p>
        </p:txBody>
      </p:sp>
      <p:sp>
        <p:nvSpPr>
          <p:cNvPr id="87054" name="正方形/長方形 13"/>
          <p:cNvSpPr>
            <a:spLocks noChangeArrowheads="1"/>
          </p:cNvSpPr>
          <p:nvPr/>
        </p:nvSpPr>
        <p:spPr bwMode="auto">
          <a:xfrm>
            <a:off x="5365750" y="4365625"/>
            <a:ext cx="2876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latin typeface="ヒラギノ丸ゴ Pro W4" charset="0"/>
                <a:ea typeface="ヒラギノ丸ゴ Pro W4" charset="0"/>
                <a:cs typeface="ヒラギノ丸ゴ Pro W4" charset="0"/>
              </a:rPr>
              <a:t>CFL quark matter</a:t>
            </a:r>
          </a:p>
        </p:txBody>
      </p:sp>
      <p:graphicFrame>
        <p:nvGraphicFramePr>
          <p:cNvPr id="87055" name="Object 2"/>
          <p:cNvGraphicFramePr>
            <a:graphicFrameLocks noChangeAspect="1"/>
          </p:cNvGraphicFramePr>
          <p:nvPr/>
        </p:nvGraphicFramePr>
        <p:xfrm>
          <a:off x="5365750" y="4954588"/>
          <a:ext cx="561975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235" name="Equation" r:id="rId11" imgW="241300" imgH="228600" progId="Equation.3">
                  <p:embed/>
                </p:oleObj>
              </mc:Choice>
              <mc:Fallback>
                <p:oleObj name="Equation" r:id="rId11" imgW="24130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4954588"/>
                        <a:ext cx="561975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56" name="正方形/長方形 14"/>
          <p:cNvSpPr>
            <a:spLocks noChangeArrowheads="1"/>
          </p:cNvSpPr>
          <p:nvPr/>
        </p:nvSpPr>
        <p:spPr bwMode="auto">
          <a:xfrm>
            <a:off x="5868988" y="4941888"/>
            <a:ext cx="28876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latin typeface="ヒラギノ丸ゴ Pro W4" charset="0"/>
                <a:ea typeface="ヒラギノ丸ゴ Pro W4" charset="0"/>
                <a:cs typeface="ヒラギノ丸ゴ Pro W4" charset="0"/>
              </a:rPr>
              <a:t>chosen to provide</a:t>
            </a:r>
            <a:endParaRPr lang="ja-JP" altLang="en-US"/>
          </a:p>
        </p:txBody>
      </p:sp>
      <p:sp>
        <p:nvSpPr>
          <p:cNvPr id="87057" name="正方形/長方形 16"/>
          <p:cNvSpPr>
            <a:spLocks noChangeArrowheads="1"/>
          </p:cNvSpPr>
          <p:nvPr/>
        </p:nvSpPr>
        <p:spPr bwMode="auto">
          <a:xfrm>
            <a:off x="5292725" y="5445125"/>
            <a:ext cx="2433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latin typeface="ヒラギノ丸ゴ Pro W4" charset="0"/>
                <a:ea typeface="ヒラギノ丸ゴ Pro W4" charset="0"/>
                <a:cs typeface="ヒラギノ丸ゴ Pro W4" charset="0"/>
              </a:rPr>
              <a:t>nuclear</a:t>
            </a:r>
            <a:r>
              <a:rPr lang="en-US" altLang="ja-JP">
                <a:latin typeface="ヒラギノ丸ゴ Pro W4" charset="0"/>
                <a:ea typeface="ヒラギノ丸ゴ Pro W4" charset="0"/>
                <a:cs typeface="ヒラギノ丸ゴ Pro W4" charset="0"/>
                <a:sym typeface="Wingdings" charset="0"/>
              </a:rPr>
              <a:t>quark</a:t>
            </a:r>
            <a:endParaRPr lang="ja-JP" altLang="en-US"/>
          </a:p>
        </p:txBody>
      </p:sp>
      <p:graphicFrame>
        <p:nvGraphicFramePr>
          <p:cNvPr id="87058" name="Object 2"/>
          <p:cNvGraphicFramePr>
            <a:graphicFrameLocks noChangeAspect="1"/>
          </p:cNvGraphicFramePr>
          <p:nvPr/>
        </p:nvGraphicFramePr>
        <p:xfrm>
          <a:off x="7634288" y="5445125"/>
          <a:ext cx="1331912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236" name="Equation" r:id="rId13" imgW="571500" imgH="215900" progId="Equation.3">
                  <p:embed/>
                </p:oleObj>
              </mc:Choice>
              <mc:Fallback>
                <p:oleObj name="Equation" r:id="rId13" imgW="571500" imgH="215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4288" y="5445125"/>
                        <a:ext cx="1331912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59" name="正方形/長方形 19"/>
          <p:cNvSpPr>
            <a:spLocks noChangeArrowheads="1"/>
          </p:cNvSpPr>
          <p:nvPr/>
        </p:nvSpPr>
        <p:spPr bwMode="auto">
          <a:xfrm>
            <a:off x="5265738" y="6237288"/>
            <a:ext cx="3770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37FF8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(Slide from Alford @ Vienna)</a:t>
            </a:r>
            <a:endParaRPr lang="ja-JP" altLang="en-US" sz="2000">
              <a:solidFill>
                <a:srgbClr val="37FF81"/>
              </a:solidFill>
            </a:endParaRPr>
          </a:p>
        </p:txBody>
      </p:sp>
      <p:pic>
        <p:nvPicPr>
          <p:cNvPr id="87060" name="図 1" descr="contour_plot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492375"/>
            <a:ext cx="4768850" cy="41290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円/楕円 1"/>
          <p:cNvSpPr/>
          <p:nvPr/>
        </p:nvSpPr>
        <p:spPr>
          <a:xfrm>
            <a:off x="2771800" y="5805264"/>
            <a:ext cx="251520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テキスト ボックス 1"/>
          <p:cNvSpPr txBox="1">
            <a:spLocks noChangeArrowheads="1"/>
          </p:cNvSpPr>
          <p:nvPr/>
        </p:nvSpPr>
        <p:spPr bwMode="auto">
          <a:xfrm>
            <a:off x="899592" y="2794476"/>
            <a:ext cx="7280656" cy="12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4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Topic on a new observation</a:t>
            </a:r>
          </a:p>
          <a:p>
            <a:pPr>
              <a:lnSpc>
                <a:spcPct val="120000"/>
              </a:lnSpc>
            </a:pP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ja-JP" altLang="en-US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ー</a:t>
            </a:r>
            <a:r>
              <a:rPr lang="en-US" altLang="ja-JP" sz="2800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Ultraluminous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X-ray source (ULXs)</a:t>
            </a:r>
            <a:r>
              <a:rPr lang="ja-JP" altLang="en-US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ー</a:t>
            </a:r>
            <a:endParaRPr lang="en-US" altLang="ja-JP" sz="28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074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1386923" y="3648506"/>
            <a:ext cx="6353429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5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</a:t>
            </a:r>
            <a:r>
              <a:rPr lang="en-US" altLang="ja-JP" sz="5400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NuSTAR</a:t>
            </a:r>
            <a:endParaRPr lang="en-US" altLang="ja-JP" sz="5400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(Nuclear Spectroscopic Telescope Array)</a:t>
            </a:r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939653" y="408146"/>
            <a:ext cx="723274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Ultraluminous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X-ray source as NS?</a:t>
            </a:r>
            <a:endParaRPr lang="ja-JP" altLang="en-US" sz="32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4250"/>
            <a:ext cx="9144000" cy="1865680"/>
          </a:xfrm>
          <a:prstGeom prst="rect">
            <a:avLst/>
          </a:prstGeom>
        </p:spPr>
      </p:pic>
      <p:grpSp>
        <p:nvGrpSpPr>
          <p:cNvPr id="9" name="図形グループ 8"/>
          <p:cNvGrpSpPr/>
          <p:nvPr/>
        </p:nvGrpSpPr>
        <p:grpSpPr>
          <a:xfrm>
            <a:off x="0" y="44624"/>
            <a:ext cx="9144000" cy="6741368"/>
            <a:chOff x="0" y="72008"/>
            <a:chExt cx="9144000" cy="6741368"/>
          </a:xfrm>
        </p:grpSpPr>
        <p:sp>
          <p:nvSpPr>
            <p:cNvPr id="4" name="正方形/長方形 3"/>
            <p:cNvSpPr/>
            <p:nvPr/>
          </p:nvSpPr>
          <p:spPr>
            <a:xfrm>
              <a:off x="0" y="72008"/>
              <a:ext cx="9144000" cy="67413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512" y="88900"/>
              <a:ext cx="4686300" cy="6680200"/>
            </a:xfrm>
            <a:prstGeom prst="rect">
              <a:avLst/>
            </a:prstGeom>
          </p:spPr>
        </p:pic>
        <p:sp>
          <p:nvSpPr>
            <p:cNvPr id="8" name="正方形/長方形 7"/>
            <p:cNvSpPr/>
            <p:nvPr/>
          </p:nvSpPr>
          <p:spPr>
            <a:xfrm>
              <a:off x="5138993" y="3645024"/>
              <a:ext cx="3840742" cy="26776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Pulsation observed!</a:t>
              </a:r>
            </a:p>
            <a:p>
              <a:r>
                <a:rPr lang="en-US" altLang="ja-JP" sz="28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But the luminosity is</a:t>
              </a:r>
            </a:p>
            <a:p>
              <a:r>
                <a:rPr lang="en-US" altLang="ja-JP" sz="28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100 times the </a:t>
              </a:r>
              <a:r>
                <a:rPr lang="en-US" altLang="ja-JP" sz="2800" dirty="0" err="1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Edd</a:t>
              </a:r>
              <a:r>
                <a:rPr lang="en-US" altLang="ja-JP" sz="28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.</a:t>
              </a:r>
            </a:p>
            <a:p>
              <a:r>
                <a:rPr lang="en-US" altLang="ja-JP" sz="28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limit of ordinary NS!</a:t>
              </a:r>
            </a:p>
            <a:p>
              <a:endPara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  <a:p>
              <a:r>
                <a:rPr lang="en-US" altLang="ja-JP" sz="28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WHAT IS THIS???</a:t>
              </a:r>
              <a:endParaRPr lang="ja-JP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7235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395536" y="755992"/>
            <a:ext cx="83792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Fossil model = Flux conservation</a:t>
            </a:r>
            <a:endParaRPr lang="ja-JP" altLang="en-US" sz="4000" dirty="0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9237135"/>
              </p:ext>
            </p:extLst>
          </p:nvPr>
        </p:nvGraphicFramePr>
        <p:xfrm>
          <a:off x="1007272" y="2348880"/>
          <a:ext cx="7021112" cy="295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59" name="数式" r:id="rId3" imgW="1625600" imgH="711200" progId="Equation.3">
                  <p:embed/>
                </p:oleObj>
              </mc:Choice>
              <mc:Fallback>
                <p:oleObj name="数式" r:id="rId3" imgW="16256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7272" y="2348880"/>
                        <a:ext cx="7021112" cy="295232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8976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>
          <a:xfrm>
            <a:off x="1676400" y="1828800"/>
            <a:ext cx="5791200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70661" name="テキスト ボックス 3"/>
          <p:cNvSpPr txBox="1">
            <a:spLocks noChangeArrowheads="1"/>
          </p:cNvSpPr>
          <p:nvPr/>
        </p:nvSpPr>
        <p:spPr bwMode="auto">
          <a:xfrm>
            <a:off x="1258888" y="609600"/>
            <a:ext cx="65897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ja-JP" u="sng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Example of ν emissivity and cooling of NS</a:t>
            </a:r>
          </a:p>
          <a:p>
            <a:r>
              <a:rPr lang="en-US" altLang="ja-JP" sz="20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- Direct URCA process in quark matter -</a:t>
            </a:r>
            <a:endParaRPr lang="ja-JP" altLang="en-US" sz="200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706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17794"/>
              </p:ext>
            </p:extLst>
          </p:nvPr>
        </p:nvGraphicFramePr>
        <p:xfrm>
          <a:off x="1816100" y="1752600"/>
          <a:ext cx="5514975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833" name="数式" r:id="rId3" imgW="2095500" imgH="292100" progId="Equation.3">
                  <p:embed/>
                </p:oleObj>
              </mc:Choice>
              <mc:Fallback>
                <p:oleObj name="数式" r:id="rId3" imgW="20955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6100" y="1752600"/>
                        <a:ext cx="5514975" cy="73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242573"/>
              </p:ext>
            </p:extLst>
          </p:nvPr>
        </p:nvGraphicFramePr>
        <p:xfrm>
          <a:off x="1882775" y="2286000"/>
          <a:ext cx="5370513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834" name="数式" r:id="rId5" imgW="2044700" imgH="292100" progId="Equation.3">
                  <p:embed/>
                </p:oleObj>
              </mc:Choice>
              <mc:Fallback>
                <p:oleObj name="数式" r:id="rId5" imgW="20447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2775" y="2286000"/>
                        <a:ext cx="5370513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2" name="テキスト ボックス 7"/>
          <p:cNvSpPr txBox="1">
            <a:spLocks noChangeArrowheads="1"/>
          </p:cNvSpPr>
          <p:nvPr/>
        </p:nvSpPr>
        <p:spPr bwMode="auto">
          <a:xfrm>
            <a:off x="1062038" y="3352800"/>
            <a:ext cx="69897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ja-JP" sz="20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To compute ν emissivity, one needs ν self-energy </a:t>
            </a:r>
            <a:r>
              <a:rPr lang="en-US" altLang="ja-JP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Σ</a:t>
            </a:r>
          </a:p>
          <a:p>
            <a:r>
              <a:rPr lang="en-US" altLang="ja-JP" sz="20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and the W-boson polarization tensor</a:t>
            </a:r>
            <a:endParaRPr lang="ja-JP" altLang="en-US" sz="200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179512" y="4293096"/>
            <a:ext cx="4392488" cy="2376264"/>
            <a:chOff x="179512" y="4293096"/>
            <a:chExt cx="4392488" cy="2376264"/>
          </a:xfrm>
        </p:grpSpPr>
        <p:sp>
          <p:nvSpPr>
            <p:cNvPr id="2" name="正方形/長方形 1"/>
            <p:cNvSpPr/>
            <p:nvPr/>
          </p:nvSpPr>
          <p:spPr>
            <a:xfrm>
              <a:off x="179512" y="4293096"/>
              <a:ext cx="4392488" cy="2376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0663" name="図形グループ 47"/>
            <p:cNvGrpSpPr>
              <a:grpSpLocks/>
            </p:cNvGrpSpPr>
            <p:nvPr/>
          </p:nvGrpSpPr>
          <p:grpSpPr bwMode="auto">
            <a:xfrm>
              <a:off x="304800" y="4343400"/>
              <a:ext cx="4076700" cy="1817688"/>
              <a:chOff x="304800" y="4495800"/>
              <a:chExt cx="4077434" cy="1817132"/>
            </a:xfrm>
          </p:grpSpPr>
          <p:cxnSp>
            <p:nvCxnSpPr>
              <p:cNvPr id="10" name="直線矢印コネクタ 9"/>
              <p:cNvCxnSpPr/>
              <p:nvPr/>
            </p:nvCxnSpPr>
            <p:spPr>
              <a:xfrm>
                <a:off x="1409899" y="5865394"/>
                <a:ext cx="457282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矢印コネクタ 10"/>
              <p:cNvCxnSpPr/>
              <p:nvPr/>
            </p:nvCxnSpPr>
            <p:spPr>
              <a:xfrm>
                <a:off x="1790968" y="5865394"/>
                <a:ext cx="1143206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矢印コネクタ 11"/>
              <p:cNvCxnSpPr/>
              <p:nvPr/>
            </p:nvCxnSpPr>
            <p:spPr>
              <a:xfrm>
                <a:off x="2476891" y="5865394"/>
                <a:ext cx="1600488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矢印コネクタ 15"/>
              <p:cNvCxnSpPr/>
              <p:nvPr/>
            </p:nvCxnSpPr>
            <p:spPr>
              <a:xfrm rot="5400000">
                <a:off x="1753821" y="5523391"/>
                <a:ext cx="68559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/>
              <p:cNvCxnSpPr/>
              <p:nvPr/>
            </p:nvCxnSpPr>
            <p:spPr>
              <a:xfrm rot="5400000">
                <a:off x="3201882" y="5521805"/>
                <a:ext cx="68559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/>
              <p:cNvCxnSpPr/>
              <p:nvPr/>
            </p:nvCxnSpPr>
            <p:spPr>
              <a:xfrm>
                <a:off x="4001165" y="5865394"/>
                <a:ext cx="381069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円/楕円 24"/>
              <p:cNvSpPr/>
              <p:nvPr/>
            </p:nvSpPr>
            <p:spPr>
              <a:xfrm>
                <a:off x="2095822" y="4875097"/>
                <a:ext cx="1448061" cy="609414"/>
              </a:xfrm>
              <a:prstGeom prst="ellipse">
                <a:avLst/>
              </a:prstGeom>
              <a:noFill/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70681" name="正方形/長方形 27"/>
              <p:cNvSpPr>
                <a:spLocks noChangeArrowheads="1"/>
              </p:cNvSpPr>
              <p:nvPr/>
            </p:nvSpPr>
            <p:spPr bwMode="auto">
              <a:xfrm>
                <a:off x="1562834" y="5943600"/>
                <a:ext cx="41549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8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ν</a:t>
                </a:r>
                <a:endParaRPr lang="ja-JP" altLang="en-US" sz="1800"/>
              </a:p>
            </p:txBody>
          </p:sp>
          <p:sp>
            <p:nvSpPr>
              <p:cNvPr id="70682" name="正方形/長方形 28"/>
              <p:cNvSpPr>
                <a:spLocks noChangeArrowheads="1"/>
              </p:cNvSpPr>
              <p:nvPr/>
            </p:nvSpPr>
            <p:spPr bwMode="auto">
              <a:xfrm>
                <a:off x="3772634" y="5943600"/>
                <a:ext cx="41549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8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ν</a:t>
                </a:r>
                <a:endParaRPr lang="ja-JP" altLang="en-US" sz="1800"/>
              </a:p>
            </p:txBody>
          </p:sp>
          <p:sp>
            <p:nvSpPr>
              <p:cNvPr id="70683" name="正方形/長方形 29"/>
              <p:cNvSpPr>
                <a:spLocks noChangeArrowheads="1"/>
              </p:cNvSpPr>
              <p:nvPr/>
            </p:nvSpPr>
            <p:spPr bwMode="auto">
              <a:xfrm>
                <a:off x="2629634" y="5943600"/>
                <a:ext cx="31716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8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e</a:t>
                </a:r>
                <a:endParaRPr lang="ja-JP" altLang="en-US" sz="1800"/>
              </a:p>
            </p:txBody>
          </p:sp>
          <p:sp>
            <p:nvSpPr>
              <p:cNvPr id="70684" name="正方形/長方形 30"/>
              <p:cNvSpPr>
                <a:spLocks noChangeArrowheads="1"/>
              </p:cNvSpPr>
              <p:nvPr/>
            </p:nvSpPr>
            <p:spPr bwMode="auto">
              <a:xfrm>
                <a:off x="1639034" y="5334000"/>
                <a:ext cx="42311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8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W</a:t>
                </a:r>
                <a:endParaRPr lang="ja-JP" altLang="en-US" sz="1800"/>
              </a:p>
            </p:txBody>
          </p:sp>
          <p:sp>
            <p:nvSpPr>
              <p:cNvPr id="70685" name="正方形/長方形 31"/>
              <p:cNvSpPr>
                <a:spLocks noChangeArrowheads="1"/>
              </p:cNvSpPr>
              <p:nvPr/>
            </p:nvSpPr>
            <p:spPr bwMode="auto">
              <a:xfrm>
                <a:off x="3620234" y="5334000"/>
                <a:ext cx="42311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8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W</a:t>
                </a:r>
                <a:endParaRPr lang="ja-JP" altLang="en-US" sz="1800"/>
              </a:p>
            </p:txBody>
          </p:sp>
          <p:sp>
            <p:nvSpPr>
              <p:cNvPr id="70686" name="正方形/長方形 32"/>
              <p:cNvSpPr>
                <a:spLocks noChangeArrowheads="1"/>
              </p:cNvSpPr>
              <p:nvPr/>
            </p:nvSpPr>
            <p:spPr bwMode="auto">
              <a:xfrm>
                <a:off x="2629634" y="51054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800" dirty="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u</a:t>
                </a:r>
                <a:endParaRPr lang="ja-JP" altLang="en-US" sz="1800" dirty="0"/>
              </a:p>
            </p:txBody>
          </p:sp>
          <p:sp>
            <p:nvSpPr>
              <p:cNvPr id="70687" name="正方形/長方形 33"/>
              <p:cNvSpPr>
                <a:spLocks noChangeArrowheads="1"/>
              </p:cNvSpPr>
              <p:nvPr/>
            </p:nvSpPr>
            <p:spPr bwMode="auto">
              <a:xfrm>
                <a:off x="2642864" y="4495800"/>
                <a:ext cx="3289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8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d</a:t>
                </a:r>
                <a:endParaRPr lang="ja-JP" altLang="en-US" sz="1800"/>
              </a:p>
            </p:txBody>
          </p:sp>
          <p:sp>
            <p:nvSpPr>
              <p:cNvPr id="70688" name="正方形/長方形 34"/>
              <p:cNvSpPr>
                <a:spLocks noChangeArrowheads="1"/>
              </p:cNvSpPr>
              <p:nvPr/>
            </p:nvSpPr>
            <p:spPr bwMode="auto">
              <a:xfrm>
                <a:off x="304800" y="5562600"/>
                <a:ext cx="105731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8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Σ</a:t>
                </a:r>
                <a:r>
                  <a:rPr lang="en-US" altLang="ja-JP" sz="16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ν</a:t>
                </a:r>
                <a:r>
                  <a:rPr lang="en-US" altLang="ja-JP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 =</a:t>
                </a:r>
                <a:endParaRPr lang="ja-JP" altLang="en-US"/>
              </a:p>
            </p:txBody>
          </p:sp>
        </p:grpSp>
        <p:sp>
          <p:nvSpPr>
            <p:cNvPr id="70665" name="正方形/長方形 49"/>
            <p:cNvSpPr>
              <a:spLocks noChangeArrowheads="1"/>
            </p:cNvSpPr>
            <p:nvPr/>
          </p:nvSpPr>
          <p:spPr bwMode="auto">
            <a:xfrm>
              <a:off x="1676400" y="6229350"/>
              <a:ext cx="214153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latin typeface="ヒラギノ丸ゴ Pro W4" charset="0"/>
                  <a:ea typeface="ヒラギノ丸ゴ Pro W4" charset="0"/>
                  <a:cs typeface="ヒラギノ丸ゴ Pro W4" charset="0"/>
                </a:rPr>
                <a:t>[ν self-energy] </a:t>
              </a:r>
              <a:endParaRPr lang="ja-JP" altLang="en-US" sz="2000"/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4932040" y="4293096"/>
            <a:ext cx="4104456" cy="2376264"/>
            <a:chOff x="4932040" y="4293096"/>
            <a:chExt cx="4104456" cy="2376264"/>
          </a:xfrm>
        </p:grpSpPr>
        <p:sp>
          <p:nvSpPr>
            <p:cNvPr id="34" name="正方形/長方形 33"/>
            <p:cNvSpPr/>
            <p:nvPr/>
          </p:nvSpPr>
          <p:spPr>
            <a:xfrm>
              <a:off x="4932040" y="4293096"/>
              <a:ext cx="4104456" cy="2376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0664" name="図形グループ 48"/>
            <p:cNvGrpSpPr>
              <a:grpSpLocks/>
            </p:cNvGrpSpPr>
            <p:nvPr/>
          </p:nvGrpSpPr>
          <p:grpSpPr bwMode="auto">
            <a:xfrm>
              <a:off x="5181600" y="5029200"/>
              <a:ext cx="3505200" cy="979488"/>
              <a:chOff x="5257800" y="5193268"/>
              <a:chExt cx="3505200" cy="978932"/>
            </a:xfrm>
          </p:grpSpPr>
          <p:sp>
            <p:nvSpPr>
              <p:cNvPr id="37" name="円/楕円 36"/>
              <p:cNvSpPr/>
              <p:nvPr/>
            </p:nvSpPr>
            <p:spPr>
              <a:xfrm>
                <a:off x="6781800" y="5562946"/>
                <a:ext cx="1447800" cy="609254"/>
              </a:xfrm>
              <a:prstGeom prst="ellipse">
                <a:avLst/>
              </a:prstGeom>
              <a:noFill/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cxnSp>
            <p:nvCxnSpPr>
              <p:cNvPr id="39" name="直線コネクタ 38"/>
              <p:cNvCxnSpPr>
                <a:stCxn id="37" idx="6"/>
              </p:cNvCxnSpPr>
              <p:nvPr/>
            </p:nvCxnSpPr>
            <p:spPr>
              <a:xfrm>
                <a:off x="8229600" y="5867573"/>
                <a:ext cx="533400" cy="158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  <a:head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>
                <a:stCxn id="37" idx="2"/>
              </p:cNvCxnSpPr>
              <p:nvPr/>
            </p:nvCxnSpPr>
            <p:spPr>
              <a:xfrm rot="10800000">
                <a:off x="6096000" y="5867573"/>
                <a:ext cx="685800" cy="158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  <a:head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671" name="正方形/長方形 41"/>
              <p:cNvSpPr>
                <a:spLocks noChangeArrowheads="1"/>
              </p:cNvSpPr>
              <p:nvPr/>
            </p:nvSpPr>
            <p:spPr bwMode="auto">
              <a:xfrm>
                <a:off x="7315200" y="5802868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8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u</a:t>
                </a:r>
                <a:endParaRPr lang="ja-JP" altLang="en-US" sz="1800"/>
              </a:p>
            </p:txBody>
          </p:sp>
          <p:sp>
            <p:nvSpPr>
              <p:cNvPr id="70672" name="正方形/長方形 42"/>
              <p:cNvSpPr>
                <a:spLocks noChangeArrowheads="1"/>
              </p:cNvSpPr>
              <p:nvPr/>
            </p:nvSpPr>
            <p:spPr bwMode="auto">
              <a:xfrm>
                <a:off x="7291064" y="5193268"/>
                <a:ext cx="3289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8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d</a:t>
                </a:r>
                <a:endParaRPr lang="ja-JP" altLang="en-US" sz="1800"/>
              </a:p>
            </p:txBody>
          </p:sp>
          <p:sp>
            <p:nvSpPr>
              <p:cNvPr id="70673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5257800" y="5584448"/>
                <a:ext cx="77604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2800"/>
                  <a:t>Π =</a:t>
                </a:r>
                <a:endParaRPr lang="ja-JP" altLang="en-US" sz="2800"/>
              </a:p>
            </p:txBody>
          </p:sp>
        </p:grpSp>
        <p:sp>
          <p:nvSpPr>
            <p:cNvPr id="70666" name="正方形/長方形 50"/>
            <p:cNvSpPr>
              <a:spLocks noChangeArrowheads="1"/>
            </p:cNvSpPr>
            <p:nvPr/>
          </p:nvSpPr>
          <p:spPr bwMode="auto">
            <a:xfrm>
              <a:off x="6172200" y="6229350"/>
              <a:ext cx="217328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latin typeface="ヒラギノ丸ゴ Pro W4" charset="0"/>
                  <a:ea typeface="ヒラギノ丸ゴ Pro W4" charset="0"/>
                  <a:cs typeface="ヒラギノ丸ゴ Pro W4" charset="0"/>
                </a:rPr>
                <a:t>[W polarization] </a:t>
              </a:r>
              <a:endParaRPr lang="ja-JP" altLang="en-US" sz="2000"/>
            </a:p>
          </p:txBody>
        </p:sp>
      </p:grpSp>
      <p:sp>
        <p:nvSpPr>
          <p:cNvPr id="70667" name="テキスト ボックス 51"/>
          <p:cNvSpPr txBox="1">
            <a:spLocks noChangeArrowheads="1"/>
          </p:cNvSpPr>
          <p:nvPr/>
        </p:nvSpPr>
        <p:spPr bwMode="auto">
          <a:xfrm>
            <a:off x="5791200" y="3775075"/>
            <a:ext cx="44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>
                <a:solidFill>
                  <a:srgbClr val="FFFFFF"/>
                </a:solidFill>
              </a:rPr>
              <a:t>Π</a:t>
            </a:r>
            <a:endParaRPr lang="ja-JP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13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9"/>
          <p:cNvSpPr/>
          <p:nvPr/>
        </p:nvSpPr>
        <p:spPr>
          <a:xfrm>
            <a:off x="2667000" y="5105400"/>
            <a:ext cx="3733800" cy="1295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2438400" y="3352800"/>
            <a:ext cx="419100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1828800" y="1219200"/>
            <a:ext cx="5486400" cy="1219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71688" name="テキスト ボックス 1"/>
          <p:cNvSpPr txBox="1">
            <a:spLocks noChangeArrowheads="1"/>
          </p:cNvSpPr>
          <p:nvPr/>
        </p:nvSpPr>
        <p:spPr bwMode="auto">
          <a:xfrm>
            <a:off x="533400" y="609600"/>
            <a:ext cx="78593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Then (after a </a:t>
            </a: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straightforward/tedious comp.) </a:t>
            </a: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we end up with</a:t>
            </a:r>
          </a:p>
        </p:txBody>
      </p:sp>
      <p:graphicFrame>
        <p:nvGraphicFramePr>
          <p:cNvPr id="716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624416"/>
              </p:ext>
            </p:extLst>
          </p:nvPr>
        </p:nvGraphicFramePr>
        <p:xfrm>
          <a:off x="1981200" y="1371600"/>
          <a:ext cx="5181600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22" name="数式" r:id="rId3" imgW="1968500" imgH="368300" progId="Equation.3">
                  <p:embed/>
                </p:oleObj>
              </mc:Choice>
              <mc:Fallback>
                <p:oleObj name="数式" r:id="rId3" imgW="19685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371600"/>
                        <a:ext cx="5181600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321117"/>
              </p:ext>
            </p:extLst>
          </p:nvPr>
        </p:nvGraphicFramePr>
        <p:xfrm>
          <a:off x="2590800" y="3524250"/>
          <a:ext cx="3810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23" name="数式" r:id="rId5" imgW="1447800" imgH="254000" progId="Equation.3">
                  <p:embed/>
                </p:oleObj>
              </mc:Choice>
              <mc:Fallback>
                <p:oleObj name="数式" r:id="rId5" imgW="14478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524250"/>
                        <a:ext cx="3810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9" name="正方形/長方形 6"/>
          <p:cNvSpPr>
            <a:spLocks noChangeArrowheads="1"/>
          </p:cNvSpPr>
          <p:nvPr/>
        </p:nvSpPr>
        <p:spPr bwMode="auto">
          <a:xfrm>
            <a:off x="533400" y="2743200"/>
            <a:ext cx="746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On the other hand, </a:t>
            </a: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heat </a:t>
            </a: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capacity for u and d quarks is</a:t>
            </a:r>
            <a:endParaRPr lang="ja-JP" altLang="en-US" sz="20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71690" name="テキスト ボックス 7"/>
          <p:cNvSpPr txBox="1">
            <a:spLocks noChangeArrowheads="1"/>
          </p:cNvSpPr>
          <p:nvPr/>
        </p:nvSpPr>
        <p:spPr bwMode="auto">
          <a:xfrm>
            <a:off x="533400" y="4552950"/>
            <a:ext cx="2106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Thus we obtain</a:t>
            </a:r>
            <a:endParaRPr lang="ja-JP" altLang="en-US" sz="200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2874963" y="5157788"/>
          <a:ext cx="3241675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24" name="数式" r:id="rId7" imgW="1231900" imgH="457200" progId="Equation.3">
                  <p:embed/>
                </p:oleObj>
              </mc:Choice>
              <mc:Fallback>
                <p:oleObj name="数式" r:id="rId7" imgW="1231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4963" y="5157788"/>
                        <a:ext cx="3241675" cy="120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638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テキスト ボックス 1"/>
          <p:cNvSpPr txBox="1">
            <a:spLocks noChangeArrowheads="1"/>
          </p:cNvSpPr>
          <p:nvPr/>
        </p:nvSpPr>
        <p:spPr bwMode="auto">
          <a:xfrm>
            <a:off x="611560" y="2805316"/>
            <a:ext cx="7970411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5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Neutron Star as </a:t>
            </a:r>
            <a:r>
              <a:rPr lang="en-US" altLang="ja-JP" sz="54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</a:t>
            </a:r>
            <a:r>
              <a:rPr lang="en-US" altLang="ja-JP" sz="5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ulsar</a:t>
            </a:r>
          </a:p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</a:t>
            </a:r>
            <a:r>
              <a:rPr lang="ja-JP" altLang="en-US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ー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gravitational wave radiation </a:t>
            </a:r>
            <a:r>
              <a:rPr lang="ja-JP" altLang="en-US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ー</a:t>
            </a:r>
            <a:endParaRPr lang="en-US" altLang="ja-JP" sz="3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41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905601"/>
              </p:ext>
            </p:extLst>
          </p:nvPr>
        </p:nvGraphicFramePr>
        <p:xfrm>
          <a:off x="343439" y="1556792"/>
          <a:ext cx="8477033" cy="3162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54" name="Equation" r:id="rId3" imgW="2324100" imgH="901700" progId="Equation.3">
                  <p:embed/>
                </p:oleObj>
              </mc:Choice>
              <mc:Fallback>
                <p:oleObj name="Equation" r:id="rId3" imgW="2324100" imgH="901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439" y="1556792"/>
                        <a:ext cx="8477033" cy="316204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899592" y="406405"/>
            <a:ext cx="71829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44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“rapid” means “compact”</a:t>
            </a:r>
            <a:r>
              <a:rPr lang="en-US" altLang="ja-JP" sz="36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endParaRPr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51520" y="5139189"/>
            <a:ext cx="8735618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NS loses the energy by dipole EM radiation. This </a:t>
            </a:r>
          </a:p>
          <a:p>
            <a:pPr>
              <a:lnSpc>
                <a:spcPct val="130000"/>
              </a:lnSpc>
            </a:pP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provides some info. 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 surface magnetic field. 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5555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916832"/>
            <a:ext cx="3748121" cy="4104456"/>
          </a:xfrm>
          <a:prstGeom prst="rect">
            <a:avLst/>
          </a:prstGeom>
        </p:spPr>
      </p:pic>
      <p:graphicFrame>
        <p:nvGraphicFramePr>
          <p:cNvPr id="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325755"/>
              </p:ext>
            </p:extLst>
          </p:nvPr>
        </p:nvGraphicFramePr>
        <p:xfrm>
          <a:off x="209550" y="2300288"/>
          <a:ext cx="4694238" cy="175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173" name="Equation" r:id="rId4" imgW="2324100" imgH="901700" progId="Equation.3">
                  <p:embed/>
                </p:oleObj>
              </mc:Choice>
              <mc:Fallback>
                <p:oleObj name="Equation" r:id="rId4" imgW="2324100" imgH="901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" y="2300288"/>
                        <a:ext cx="4694238" cy="17510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467544" y="836712"/>
            <a:ext cx="8280920" cy="52322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Pulsar = a star emitting the EM wave regularly </a:t>
            </a:r>
            <a:endParaRPr lang="ja-JP" altLang="en-US" sz="2800" dirty="0"/>
          </a:p>
        </p:txBody>
      </p:sp>
      <p:sp>
        <p:nvSpPr>
          <p:cNvPr id="5" name="正方形/長方形 4"/>
          <p:cNvSpPr/>
          <p:nvPr/>
        </p:nvSpPr>
        <p:spPr>
          <a:xfrm>
            <a:off x="451501" y="1700808"/>
            <a:ext cx="4048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“rapid” means “compact” 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07504" y="4182179"/>
            <a:ext cx="502475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NS loses the energy by dipole</a:t>
            </a:r>
          </a:p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EM radiation. This provides</a:t>
            </a:r>
          </a:p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ome information of the surface</a:t>
            </a:r>
          </a:p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agnetic field (later). Moreover,</a:t>
            </a:r>
          </a:p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There could be another source</a:t>
            </a:r>
          </a:p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or the energy loss of NS.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6012160" y="6093296"/>
            <a:ext cx="2830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“P-</a:t>
            </a:r>
            <a:r>
              <a:rPr lang="en-US" altLang="ja-JP" dirty="0" err="1" smtClean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Pdot</a:t>
            </a:r>
            <a:r>
              <a:rPr lang="en-US" altLang="ja-JP" dirty="0" smtClean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diagram”</a:t>
            </a:r>
            <a:endParaRPr lang="ja-JP" altLang="en-US" dirty="0">
              <a:solidFill>
                <a:srgbClr val="FF68C6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 rot="20418776">
            <a:off x="49523" y="5103317"/>
            <a:ext cx="4999311" cy="523220"/>
          </a:xfrm>
          <a:prstGeom prst="rect">
            <a:avLst/>
          </a:prstGeom>
          <a:solidFill>
            <a:srgbClr val="FF4912"/>
          </a:solidFill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g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ravitational wave radiation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6372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正方形/長方形 1"/>
          <p:cNvSpPr>
            <a:spLocks noChangeArrowheads="1"/>
          </p:cNvSpPr>
          <p:nvPr/>
        </p:nvSpPr>
        <p:spPr bwMode="auto">
          <a:xfrm>
            <a:off x="1116013" y="611188"/>
            <a:ext cx="698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800" u="sng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r(otational) mode instability of NS</a:t>
            </a:r>
            <a:endParaRPr lang="ja-JP" altLang="en-US" sz="2800" u="sng">
              <a:solidFill>
                <a:srgbClr val="FFFFFF"/>
              </a:solidFill>
            </a:endParaRPr>
          </a:p>
        </p:txBody>
      </p:sp>
      <p:sp>
        <p:nvSpPr>
          <p:cNvPr id="96259" name="テキスト ボックス 2"/>
          <p:cNvSpPr txBox="1">
            <a:spLocks noChangeArrowheads="1"/>
          </p:cNvSpPr>
          <p:nvPr/>
        </p:nvSpPr>
        <p:spPr bwMode="auto">
          <a:xfrm>
            <a:off x="179388" y="1419225"/>
            <a:ext cx="6589712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 </a:t>
            </a:r>
            <a:r>
              <a:rPr lang="en-US" altLang="ja-JP" dirty="0" err="1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quadrupole</a:t>
            </a:r>
            <a:r>
              <a:rPr lang="en-US" altLang="ja-JP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flow that emits </a:t>
            </a:r>
          </a:p>
          <a:p>
            <a:r>
              <a:rPr lang="en-US" altLang="ja-JP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gravitational wave (GW) radiation.</a:t>
            </a:r>
          </a:p>
          <a:p>
            <a:pPr>
              <a:lnSpc>
                <a:spcPct val="80000"/>
              </a:lnSpc>
            </a:pPr>
            <a:endParaRPr lang="en-US" altLang="ja-JP" dirty="0">
              <a:solidFill>
                <a:srgbClr val="FF000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>
                <a:solidFill>
                  <a:srgbClr val="79A3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If dissipative phenomena are </a:t>
            </a:r>
          </a:p>
          <a:p>
            <a:r>
              <a:rPr lang="en-US" altLang="ja-JP" dirty="0">
                <a:solidFill>
                  <a:srgbClr val="79A3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not strong enough,  </a:t>
            </a:r>
          </a:p>
          <a:p>
            <a:r>
              <a:rPr lang="en-US" altLang="ja-JP" dirty="0">
                <a:solidFill>
                  <a:srgbClr val="79A3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oscillations will grow </a:t>
            </a:r>
          </a:p>
          <a:p>
            <a:r>
              <a:rPr lang="en-US" altLang="ja-JP" dirty="0">
                <a:solidFill>
                  <a:srgbClr val="79A3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exponentially, and the star </a:t>
            </a:r>
          </a:p>
          <a:p>
            <a:r>
              <a:rPr lang="en-US" altLang="ja-JP" dirty="0">
                <a:solidFill>
                  <a:srgbClr val="79A3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will keep slowing down until </a:t>
            </a:r>
          </a:p>
          <a:p>
            <a:r>
              <a:rPr lang="en-US" altLang="ja-JP" dirty="0">
                <a:solidFill>
                  <a:srgbClr val="79A3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some dissipation mechanism </a:t>
            </a:r>
          </a:p>
          <a:p>
            <a:r>
              <a:rPr lang="en-US" altLang="ja-JP" dirty="0">
                <a:solidFill>
                  <a:srgbClr val="79A3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can damp the r-modes.</a:t>
            </a:r>
          </a:p>
          <a:p>
            <a:pPr>
              <a:lnSpc>
                <a:spcPct val="80000"/>
              </a:lnSpc>
            </a:pPr>
            <a:endParaRPr lang="en-US" altLang="ja-JP" dirty="0">
              <a:solidFill>
                <a:srgbClr val="0000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>
                <a:solidFill>
                  <a:srgbClr val="37FF8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Therefore, the study of the r-modes is</a:t>
            </a:r>
          </a:p>
          <a:p>
            <a:r>
              <a:rPr lang="en-US" altLang="ja-JP" dirty="0">
                <a:solidFill>
                  <a:srgbClr val="37FF8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useful in constraining the stellar structure.</a:t>
            </a:r>
            <a:endParaRPr lang="ja-JP" altLang="en-US" dirty="0">
              <a:solidFill>
                <a:srgbClr val="37FF8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96260" name="テキスト ボックス 3"/>
          <p:cNvSpPr txBox="1">
            <a:spLocks noChangeArrowheads="1"/>
          </p:cNvSpPr>
          <p:nvPr/>
        </p:nvSpPr>
        <p:spPr bwMode="auto">
          <a:xfrm>
            <a:off x="1619250" y="6207125"/>
            <a:ext cx="5602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Various mechanisms been proposed</a:t>
            </a:r>
            <a:endParaRPr lang="ja-JP" altLang="en-US" b="1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96261" name="テキスト ボックス 1"/>
          <p:cNvSpPr txBox="1">
            <a:spLocks noChangeArrowheads="1"/>
          </p:cNvSpPr>
          <p:nvPr/>
        </p:nvSpPr>
        <p:spPr bwMode="auto">
          <a:xfrm>
            <a:off x="6791325" y="1114425"/>
            <a:ext cx="2317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(eg. N. Andersson)</a:t>
            </a:r>
            <a:endParaRPr lang="ja-JP" altLang="en-US" sz="1800">
              <a:solidFill>
                <a:srgbClr val="FF42BB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96262" name="図 1" descr="rm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2559050"/>
            <a:ext cx="4208463" cy="2497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803373"/>
            <a:ext cx="8776762" cy="442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            </a:t>
            </a:r>
            <a:r>
              <a:rPr lang="en-US" altLang="ja-JP" sz="3200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Content</a:t>
            </a:r>
          </a:p>
          <a:p>
            <a:endParaRPr lang="en-US" altLang="ja-JP" dirty="0" smtClean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§1. Introduction</a:t>
            </a:r>
          </a:p>
          <a:p>
            <a:r>
              <a:rPr lang="en-US" altLang="ja-JP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  <a:endParaRPr lang="en-US" altLang="ja-JP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§2. 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Neutron Star: What is it?</a:t>
            </a:r>
          </a:p>
          <a:p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</a:t>
            </a:r>
            <a:endParaRPr lang="en-US" altLang="ja-JP" dirty="0">
              <a:solidFill>
                <a:schemeClr val="bg1">
                  <a:lumMod val="5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§3.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Various properties of Neutron Stars</a:t>
            </a:r>
            <a:endParaRPr lang="en-US" altLang="ja-JP" dirty="0">
              <a:solidFill>
                <a:schemeClr val="bg1">
                  <a:lumMod val="5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20000"/>
              </a:lnSpc>
            </a:pP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Stellar 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structure,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mass-and-radius, thermal behavior,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rapid rotation, strong magnetic field and dark matter</a:t>
            </a:r>
            <a:endParaRPr lang="en-US" altLang="ja-JP" dirty="0">
              <a:solidFill>
                <a:schemeClr val="bg1">
                  <a:lumMod val="5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  <a:endParaRPr lang="en-US" altLang="ja-JP" dirty="0">
              <a:solidFill>
                <a:srgbClr val="7F7F7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 smtClean="0">
                <a:solidFill>
                  <a:srgbClr val="7F7F7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§4. Summary</a:t>
            </a:r>
            <a:endParaRPr lang="en-US" altLang="ja-JP" dirty="0" smtClean="0">
              <a:solidFill>
                <a:schemeClr val="bg1">
                  <a:lumMod val="5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70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10"/>
          <p:cNvSpPr/>
          <p:nvPr/>
        </p:nvSpPr>
        <p:spPr>
          <a:xfrm>
            <a:off x="1258888" y="5516563"/>
            <a:ext cx="6049962" cy="720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" name="角丸四角形 1"/>
          <p:cNvSpPr/>
          <p:nvPr/>
        </p:nvSpPr>
        <p:spPr>
          <a:xfrm>
            <a:off x="2051050" y="3933825"/>
            <a:ext cx="4033838" cy="7191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8308" name="正方形/長方形 1"/>
          <p:cNvSpPr>
            <a:spLocks noChangeArrowheads="1"/>
          </p:cNvSpPr>
          <p:nvPr/>
        </p:nvSpPr>
        <p:spPr bwMode="auto">
          <a:xfrm>
            <a:off x="755650" y="601663"/>
            <a:ext cx="7632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800" u="sng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Mutual friction in superfluid vortex system</a:t>
            </a:r>
            <a:endParaRPr lang="ja-JP" altLang="en-US" sz="2800" u="sng">
              <a:solidFill>
                <a:schemeClr val="bg1"/>
              </a:solidFill>
            </a:endParaRPr>
          </a:p>
        </p:txBody>
      </p:sp>
      <p:sp>
        <p:nvSpPr>
          <p:cNvPr id="98309" name="テキスト ボックス 2"/>
          <p:cNvSpPr txBox="1">
            <a:spLocks noChangeArrowheads="1"/>
          </p:cNvSpPr>
          <p:nvPr/>
        </p:nvSpPr>
        <p:spPr bwMode="auto">
          <a:xfrm>
            <a:off x="6516688" y="1196975"/>
            <a:ext cx="269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[Hall-Vinen (1956)]</a:t>
            </a:r>
            <a:endParaRPr lang="ja-JP" altLang="en-US" sz="2000">
              <a:solidFill>
                <a:srgbClr val="FF42BB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98310" name="テキスト ボックス 5"/>
          <p:cNvSpPr txBox="1">
            <a:spLocks noChangeArrowheads="1"/>
          </p:cNvSpPr>
          <p:nvPr/>
        </p:nvSpPr>
        <p:spPr bwMode="auto">
          <a:xfrm>
            <a:off x="539750" y="1700213"/>
            <a:ext cx="8144379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 friction force </a:t>
            </a:r>
            <a:r>
              <a:rPr lang="en-US" altLang="ja-JP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btw normal &amp; superfluid components</a:t>
            </a:r>
          </a:p>
          <a:p>
            <a:r>
              <a:rPr lang="en-US" altLang="ja-JP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provided by vortices. It manifests in experiment as </a:t>
            </a:r>
          </a:p>
          <a:p>
            <a:r>
              <a:rPr lang="en-US" altLang="ja-JP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 dissipation present in rotating superfluid state.</a:t>
            </a:r>
            <a:endParaRPr lang="ja-JP" altLang="en-US" dirty="0">
              <a:solidFill>
                <a:srgbClr val="FFFF0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98311" name="Object 10"/>
          <p:cNvGraphicFramePr>
            <a:graphicFrameLocks noChangeAspect="1"/>
          </p:cNvGraphicFramePr>
          <p:nvPr/>
        </p:nvGraphicFramePr>
        <p:xfrm>
          <a:off x="2197100" y="3924300"/>
          <a:ext cx="3744913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201" name="Equation" r:id="rId4" imgW="1270000" imgH="254000" progId="Equation.3">
                  <p:embed/>
                </p:oleObj>
              </mc:Choice>
              <mc:Fallback>
                <p:oleObj name="Equation" r:id="rId4" imgW="1270000" imgH="2540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7100" y="3924300"/>
                        <a:ext cx="3744913" cy="73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312" name="テキスト ボックス 2"/>
          <p:cNvSpPr txBox="1">
            <a:spLocks noChangeArrowheads="1"/>
          </p:cNvSpPr>
          <p:nvPr/>
        </p:nvSpPr>
        <p:spPr bwMode="auto">
          <a:xfrm>
            <a:off x="468313" y="3275013"/>
            <a:ext cx="7508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Magnus force btw superfluid comp. and vortex</a:t>
            </a:r>
            <a:endParaRPr lang="ja-JP" altLang="en-US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98313" name="正方形/長方形 3"/>
          <p:cNvSpPr>
            <a:spLocks noChangeArrowheads="1"/>
          </p:cNvSpPr>
          <p:nvPr/>
        </p:nvSpPr>
        <p:spPr bwMode="auto">
          <a:xfrm>
            <a:off x="468313" y="4859338"/>
            <a:ext cx="7632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Force produced by the normal excitations</a:t>
            </a:r>
            <a:endParaRPr lang="ja-JP" altLang="en-US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98314" name="Object 3"/>
          <p:cNvGraphicFramePr>
            <a:graphicFrameLocks noChangeAspect="1"/>
          </p:cNvGraphicFramePr>
          <p:nvPr/>
        </p:nvGraphicFramePr>
        <p:xfrm>
          <a:off x="1320800" y="5507038"/>
          <a:ext cx="5916613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202" name="Equation" r:id="rId6" imgW="2006600" imgH="254000" progId="Equation.3">
                  <p:embed/>
                </p:oleObj>
              </mc:Choice>
              <mc:Fallback>
                <p:oleObj name="Equation" r:id="rId6" imgW="2006600" imgH="254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0800" y="5507038"/>
                        <a:ext cx="5916613" cy="73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8315" name="図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860800"/>
            <a:ext cx="1595437" cy="13954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339752" y="1557734"/>
            <a:ext cx="2447925" cy="7191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" name="正方形/長方形 5"/>
          <p:cNvSpPr>
            <a:spLocks noChangeArrowheads="1"/>
          </p:cNvSpPr>
          <p:nvPr/>
        </p:nvSpPr>
        <p:spPr bwMode="auto">
          <a:xfrm>
            <a:off x="395288" y="827931"/>
            <a:ext cx="5907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</a:t>
            </a:r>
            <a:r>
              <a:rPr lang="en-US" altLang="ja-JP" dirty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Force balance condition </a:t>
            </a:r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for a vortex </a:t>
            </a:r>
            <a:endParaRPr lang="ja-JP" altLang="en-US" dirty="0">
              <a:solidFill>
                <a:srgbClr val="FFFFFF"/>
              </a:solidFill>
            </a:endParaRPr>
          </a:p>
        </p:txBody>
      </p:sp>
      <p:graphicFrame>
        <p:nvGraphicFramePr>
          <p:cNvPr id="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2520378"/>
              </p:ext>
            </p:extLst>
          </p:nvPr>
        </p:nvGraphicFramePr>
        <p:xfrm>
          <a:off x="2484215" y="1583134"/>
          <a:ext cx="2209800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362" name="Equation" r:id="rId3" imgW="749300" imgH="241300" progId="Equation.3">
                  <p:embed/>
                </p:oleObj>
              </mc:Choice>
              <mc:Fallback>
                <p:oleObj name="Equation" r:id="rId3" imgW="749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215" y="1583134"/>
                        <a:ext cx="2209800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49796"/>
            <a:ext cx="194468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角丸四角形 6"/>
          <p:cNvSpPr/>
          <p:nvPr/>
        </p:nvSpPr>
        <p:spPr>
          <a:xfrm>
            <a:off x="5147990" y="5301258"/>
            <a:ext cx="2735262" cy="1008062"/>
          </a:xfrm>
          <a:prstGeom prst="roundRect">
            <a:avLst/>
          </a:prstGeom>
          <a:solidFill>
            <a:srgbClr val="F9EC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1331640" y="5301258"/>
            <a:ext cx="2879725" cy="1008062"/>
          </a:xfrm>
          <a:prstGeom prst="roundRect">
            <a:avLst/>
          </a:prstGeom>
          <a:solidFill>
            <a:srgbClr val="F9EC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" name="角丸四角形 8"/>
          <p:cNvSpPr/>
          <p:nvPr/>
        </p:nvSpPr>
        <p:spPr>
          <a:xfrm>
            <a:off x="4211638" y="3717553"/>
            <a:ext cx="3024187" cy="504825"/>
          </a:xfrm>
          <a:prstGeom prst="roundRect">
            <a:avLst/>
          </a:prstGeom>
          <a:solidFill>
            <a:srgbClr val="F9EC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7451725" y="2780928"/>
            <a:ext cx="865188" cy="576263"/>
          </a:xfrm>
          <a:prstGeom prst="roundRect">
            <a:avLst/>
          </a:prstGeom>
          <a:solidFill>
            <a:srgbClr val="F9EC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" name="正方形/長方形 3"/>
          <p:cNvSpPr>
            <a:spLocks noChangeArrowheads="1"/>
          </p:cNvSpPr>
          <p:nvPr/>
        </p:nvSpPr>
        <p:spPr bwMode="auto">
          <a:xfrm>
            <a:off x="1042988" y="2868241"/>
            <a:ext cx="6937375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If a perturbation of the superfluid velocity</a:t>
            </a:r>
          </a:p>
          <a:p>
            <a:pPr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is introduced, there is no guarantee that two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forces are balanced  </a:t>
            </a:r>
            <a:r>
              <a:rPr lang="en-US" altLang="ja-JP" dirty="0">
                <a:latin typeface="ヒラギノ丸ゴ Pro W4" charset="0"/>
                <a:ea typeface="ヒラギノ丸ゴ Pro W4" charset="0"/>
                <a:cs typeface="ヒラギノ丸ゴ Pro W4" charset="0"/>
              </a:rPr>
              <a:t>(                          ). </a:t>
            </a:r>
          </a:p>
          <a:p>
            <a:endParaRPr lang="ja-JP" altLang="en-US" dirty="0"/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958395"/>
              </p:ext>
            </p:extLst>
          </p:nvPr>
        </p:nvGraphicFramePr>
        <p:xfrm>
          <a:off x="7524750" y="2780928"/>
          <a:ext cx="7112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363" name="Equation" r:id="rId6" imgW="241300" imgH="203200" progId="Equation.3">
                  <p:embed/>
                </p:oleObj>
              </mc:Choice>
              <mc:Fallback>
                <p:oleObj name="Equation" r:id="rId6" imgW="241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0" y="2780928"/>
                        <a:ext cx="71120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0447"/>
              </p:ext>
            </p:extLst>
          </p:nvPr>
        </p:nvGraphicFramePr>
        <p:xfrm>
          <a:off x="4356100" y="3717553"/>
          <a:ext cx="270192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364" name="Equation" r:id="rId8" imgW="1244600" imgH="241300" progId="Equation.3">
                  <p:embed/>
                </p:oleObj>
              </mc:Choice>
              <mc:Fallback>
                <p:oleObj name="Equation" r:id="rId8" imgW="1244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3717553"/>
                        <a:ext cx="2701925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正方形/長方形 1"/>
          <p:cNvSpPr>
            <a:spLocks noChangeArrowheads="1"/>
          </p:cNvSpPr>
          <p:nvPr/>
        </p:nvSpPr>
        <p:spPr bwMode="auto">
          <a:xfrm>
            <a:off x="179512" y="4613126"/>
            <a:ext cx="25599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Energy </a:t>
            </a: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dissipation: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946200"/>
              </p:ext>
            </p:extLst>
          </p:nvPr>
        </p:nvGraphicFramePr>
        <p:xfrm>
          <a:off x="1403077" y="5256808"/>
          <a:ext cx="2736850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365" name="Equation" r:id="rId10" imgW="1130300" imgH="444500" progId="Equation.3">
                  <p:embed/>
                </p:oleObj>
              </mc:Choice>
              <mc:Fallback>
                <p:oleObj name="Equation" r:id="rId10" imgW="11303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077" y="5256808"/>
                        <a:ext cx="2736850" cy="105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右矢印 15"/>
          <p:cNvSpPr/>
          <p:nvPr/>
        </p:nvSpPr>
        <p:spPr>
          <a:xfrm>
            <a:off x="4355827" y="5588595"/>
            <a:ext cx="574675" cy="360363"/>
          </a:xfrm>
          <a:prstGeom prst="rightArrow">
            <a:avLst/>
          </a:prstGeom>
          <a:solidFill>
            <a:srgbClr val="5AFF3B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aphicFrame>
        <p:nvGraphicFramePr>
          <p:cNvPr id="1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3461148"/>
              </p:ext>
            </p:extLst>
          </p:nvPr>
        </p:nvGraphicFramePr>
        <p:xfrm>
          <a:off x="5260702" y="5301258"/>
          <a:ext cx="25717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366" name="Equation" r:id="rId12" imgW="1193800" imgH="444500" progId="Equation.3">
                  <p:embed/>
                </p:oleObj>
              </mc:Choice>
              <mc:Fallback>
                <p:oleObj name="Equation" r:id="rId12" imgW="11938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0702" y="5301258"/>
                        <a:ext cx="257175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4492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/>
          <p:cNvSpPr txBox="1">
            <a:spLocks noChangeArrowheads="1"/>
          </p:cNvSpPr>
          <p:nvPr/>
        </p:nvSpPr>
        <p:spPr bwMode="auto">
          <a:xfrm>
            <a:off x="348465" y="3140968"/>
            <a:ext cx="84720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6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Q. The Nobel Prize in Physics </a:t>
            </a:r>
            <a:r>
              <a:rPr lang="en-US" altLang="ja-JP" sz="36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2014?</a:t>
            </a:r>
            <a:endParaRPr lang="ja-JP" altLang="en-US" sz="3600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75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042017" y="1052736"/>
            <a:ext cx="51222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Nobel 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Prize in 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Physics 2014</a:t>
            </a:r>
            <a:endParaRPr lang="en-US" altLang="ja-JP" sz="28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04" y="744116"/>
            <a:ext cx="1219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764704"/>
            <a:ext cx="1219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56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orion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2656"/>
            <a:ext cx="6192688" cy="6192688"/>
          </a:xfrm>
          <a:prstGeom prst="rect">
            <a:avLst/>
          </a:prstGeom>
        </p:spPr>
      </p:pic>
      <p:sp>
        <p:nvSpPr>
          <p:cNvPr id="5" name="円/楕円 4"/>
          <p:cNvSpPr/>
          <p:nvPr/>
        </p:nvSpPr>
        <p:spPr>
          <a:xfrm>
            <a:off x="3275856" y="2594946"/>
            <a:ext cx="914400" cy="914400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28101" y="3636312"/>
            <a:ext cx="24039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Betelgeuse</a:t>
            </a:r>
          </a:p>
        </p:txBody>
      </p:sp>
    </p:spTree>
    <p:extLst>
      <p:ext uri="{BB962C8B-B14F-4D97-AF65-F5344CB8AC3E}">
        <p14:creationId xmlns:p14="http://schemas.microsoft.com/office/powerpoint/2010/main" val="3163680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48680"/>
            <a:ext cx="7418236" cy="5112568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544708" y="5877272"/>
            <a:ext cx="8059740" cy="64633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sz="36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Precursor of supernova explosion?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75691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2300"/>
            <a:ext cx="9144000" cy="4119028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007148" y="755992"/>
            <a:ext cx="723726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Chiral symmetry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in a magnetic field</a:t>
            </a:r>
            <a:endParaRPr lang="ja-JP" altLang="en-US" sz="3200" dirty="0"/>
          </a:p>
        </p:txBody>
      </p:sp>
      <p:sp>
        <p:nvSpPr>
          <p:cNvPr id="7" name="正方形/長方形 6"/>
          <p:cNvSpPr/>
          <p:nvPr/>
        </p:nvSpPr>
        <p:spPr>
          <a:xfrm>
            <a:off x="1115616" y="1340768"/>
            <a:ext cx="6952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3474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M. </a:t>
            </a:r>
            <a:r>
              <a:rPr lang="en-US" altLang="ja-JP" sz="2000" dirty="0" err="1" smtClean="0">
                <a:solidFill>
                  <a:srgbClr val="FF3474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Ruggieri</a:t>
            </a:r>
            <a:r>
              <a:rPr lang="en-US" altLang="ja-JP" sz="2000" dirty="0" smtClean="0">
                <a:solidFill>
                  <a:srgbClr val="FF3474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, M. Tachibana and V. Greco, JHEP (2013)</a:t>
            </a:r>
            <a:endParaRPr lang="ja-JP" altLang="en-US" sz="2000" dirty="0">
              <a:solidFill>
                <a:srgbClr val="FF34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10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テキスト ボックス 1"/>
          <p:cNvSpPr txBox="1">
            <a:spLocks noChangeArrowheads="1"/>
          </p:cNvSpPr>
          <p:nvPr/>
        </p:nvSpPr>
        <p:spPr bwMode="auto">
          <a:xfrm>
            <a:off x="36512" y="476672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48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Hey guys! </a:t>
            </a:r>
            <a:r>
              <a:rPr lang="en-US" altLang="ja-JP" sz="4800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</a:t>
            </a:r>
            <a:r>
              <a:rPr lang="en-US" altLang="ja-JP" sz="48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ime to homework!</a:t>
            </a:r>
            <a:endParaRPr lang="ja-JP" altLang="en-US" sz="4800" u="sng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9641" name="テキスト ボックス 12"/>
          <p:cNvSpPr txBox="1">
            <a:spLocks noChangeArrowheads="1"/>
          </p:cNvSpPr>
          <p:nvPr/>
        </p:nvSpPr>
        <p:spPr bwMode="auto">
          <a:xfrm>
            <a:off x="395536" y="1772816"/>
            <a:ext cx="8430513" cy="411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marL="514350" indent="-514350">
              <a:buAutoNum type="arabicPeriod"/>
            </a:pP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For the case of massless free fermion, </a:t>
            </a:r>
          </a:p>
          <a:p>
            <a:pPr>
              <a:lnSpc>
                <a:spcPct val="120000"/>
              </a:lnSpc>
            </a:pPr>
            <a:r>
              <a:rPr lang="en-US" altLang="ja-JP" sz="32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find the equation of state (EOS).</a:t>
            </a:r>
          </a:p>
          <a:p>
            <a:pPr>
              <a:lnSpc>
                <a:spcPct val="120000"/>
              </a:lnSpc>
            </a:pPr>
            <a:endParaRPr lang="en-US" altLang="ja-JP" sz="3200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20000"/>
              </a:lnSpc>
            </a:pP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2. Using the above EOS, solve TOV </a:t>
            </a:r>
            <a:r>
              <a:rPr lang="en-US" altLang="ja-JP" sz="3200" dirty="0" err="1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eqs</a:t>
            </a: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ja-JP" sz="32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at the Newtonian level. Changing the</a:t>
            </a:r>
          </a:p>
          <a:p>
            <a:pPr>
              <a:lnSpc>
                <a:spcPct val="120000"/>
              </a:lnSpc>
            </a:pPr>
            <a:r>
              <a:rPr lang="en-US" altLang="ja-JP" sz="32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initial conditions, find the maximum</a:t>
            </a:r>
          </a:p>
          <a:p>
            <a:pPr>
              <a:lnSpc>
                <a:spcPct val="120000"/>
              </a:lnSpc>
            </a:pPr>
            <a:r>
              <a:rPr lang="en-US" altLang="ja-JP" sz="32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mass and the corresponding radius.</a:t>
            </a:r>
            <a:endParaRPr lang="ja-JP" altLang="en-US" sz="3200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 rot="20447757">
            <a:off x="-64191" y="3201648"/>
            <a:ext cx="9255659" cy="769441"/>
          </a:xfrm>
          <a:prstGeom prst="rect">
            <a:avLst/>
          </a:prstGeom>
          <a:solidFill>
            <a:srgbClr val="FF3474"/>
          </a:solidFill>
        </p:spPr>
        <p:txBody>
          <a:bodyPr wrap="none">
            <a:spAutoFit/>
          </a:bodyPr>
          <a:lstStyle/>
          <a:p>
            <a:r>
              <a:rPr lang="en-US" altLang="ja-JP" sz="44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Submit your answer to Su-Hong!</a:t>
            </a:r>
            <a:endParaRPr lang="ja-JP" alt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49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240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8"/>
          <p:cNvSpPr>
            <a:spLocks noChangeArrowheads="1"/>
          </p:cNvSpPr>
          <p:nvPr/>
        </p:nvSpPr>
        <p:spPr bwMode="auto">
          <a:xfrm>
            <a:off x="762000" y="5638800"/>
            <a:ext cx="746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It says this is QUARK, but I cannot see its color.</a:t>
            </a:r>
          </a:p>
          <a:p>
            <a:r>
              <a:rPr lang="en-US" altLang="ja-JP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Maybe this should be called “QUARKs” ?</a:t>
            </a:r>
            <a:endParaRPr lang="ja-JP" altLang="en-US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7" name="テキスト ボックス 1"/>
          <p:cNvSpPr txBox="1">
            <a:spLocks noChangeArrowheads="1"/>
          </p:cNvSpPr>
          <p:nvPr/>
        </p:nvSpPr>
        <p:spPr bwMode="auto">
          <a:xfrm>
            <a:off x="1979712" y="692696"/>
            <a:ext cx="518457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Finally… “Quark” (</a:t>
            </a:r>
            <a:r>
              <a:rPr lang="en-US" altLang="ja-JP" sz="32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^0^)</a:t>
            </a: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/</a:t>
            </a:r>
            <a:endParaRPr lang="ja-JP" altLang="en-US" sz="3200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3419872" y="3284984"/>
            <a:ext cx="648072" cy="237626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565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1"/>
          <p:cNvSpPr txBox="1">
            <a:spLocks noChangeArrowheads="1"/>
          </p:cNvSpPr>
          <p:nvPr/>
        </p:nvSpPr>
        <p:spPr bwMode="auto">
          <a:xfrm>
            <a:off x="1259632" y="1052736"/>
            <a:ext cx="669760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66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 long time ago</a:t>
            </a:r>
          </a:p>
        </p:txBody>
      </p:sp>
      <p:sp>
        <p:nvSpPr>
          <p:cNvPr id="10" name="テキスト ボックス 1"/>
          <p:cNvSpPr txBox="1">
            <a:spLocks noChangeArrowheads="1"/>
          </p:cNvSpPr>
          <p:nvPr/>
        </p:nvSpPr>
        <p:spPr bwMode="auto">
          <a:xfrm>
            <a:off x="1403648" y="4437112"/>
            <a:ext cx="634719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66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</a:t>
            </a:r>
            <a:r>
              <a:rPr lang="en-US" altLang="ja-JP" sz="66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ar, far away…</a:t>
            </a:r>
          </a:p>
        </p:txBody>
      </p:sp>
      <p:sp>
        <p:nvSpPr>
          <p:cNvPr id="4" name="テキスト ボックス 1"/>
          <p:cNvSpPr txBox="1">
            <a:spLocks noChangeArrowheads="1"/>
          </p:cNvSpPr>
          <p:nvPr/>
        </p:nvSpPr>
        <p:spPr bwMode="auto">
          <a:xfrm>
            <a:off x="2139664" y="2780928"/>
            <a:ext cx="454016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66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</a:t>
            </a:r>
            <a:r>
              <a:rPr lang="en-US" altLang="ja-JP" sz="66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 </a:t>
            </a:r>
            <a:r>
              <a:rPr lang="en-US" altLang="ja-JP" sz="66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</a:t>
            </a:r>
            <a:r>
              <a:rPr lang="en-US" altLang="ja-JP" sz="66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66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g</a:t>
            </a:r>
            <a:r>
              <a:rPr lang="en-US" altLang="ja-JP" sz="66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alaxy</a:t>
            </a:r>
            <a:endParaRPr lang="en-US" altLang="ja-JP" sz="6600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2" name="図 1" descr="DSC046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52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テキスト ボックス 1"/>
          <p:cNvSpPr txBox="1">
            <a:spLocks noChangeArrowheads="1"/>
          </p:cNvSpPr>
          <p:nvPr/>
        </p:nvSpPr>
        <p:spPr bwMode="auto">
          <a:xfrm>
            <a:off x="1331640" y="344850"/>
            <a:ext cx="64807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4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Neutron Star: What is it?</a:t>
            </a:r>
            <a:endParaRPr lang="ja-JP" altLang="en-US" sz="40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91433"/>
            <a:ext cx="3024336" cy="506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m_{0}&amp;=&amp;0  \nonumber \\&#10;m_{q} &amp;\simeq&amp; 10 \ {\rm MeV}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1"/>
  <p:tag name="PICTUREFILESIZE" val="111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m_{ q}&amp;\simeq&amp; 10 \ {\rm MeV} \nonumber \\&#10;m_{N} &amp;\simeq&amp; 1000 \ {\rm MeV}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8"/>
  <p:tag name="PICTUREFILESIZE" val="1628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4 \% &amp;=&amp;  {\rm baryons} \nonumber \\&#10;23 \%&amp;=&amp;  {\rm dark\ matter} \nonumber \\&#10;73 \% &amp;=&amp; {\rm dark\ energy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6"/>
  <p:tag name="PICTUREFILESIZE" val="28910"/>
</p:tagLst>
</file>

<file path=ppt/theme/theme1.xml><?xml version="1.0" encoding="utf-8"?>
<a:theme xmlns:a="http://schemas.openxmlformats.org/drawingml/2006/main" name="Ricepaper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Ricepaper">
      <a:majorFont>
        <a:latin typeface="Osaka"/>
        <a:ea typeface="Osaka"/>
        <a:cs typeface="Osaka"/>
      </a:majorFont>
      <a:minorFont>
        <a:latin typeface="Osak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Ricepaper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paper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ost Modern">
  <a:themeElements>
    <a:clrScheme name="ジェネシス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Post Modern">
      <a:majorFont>
        <a:latin typeface="Osaka"/>
        <a:ea typeface="Osaka"/>
        <a:cs typeface="Osaka"/>
      </a:majorFont>
      <a:minorFont>
        <a:latin typeface="Osak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ost Modern 1">
        <a:dk1>
          <a:srgbClr val="8383AD"/>
        </a:dk1>
        <a:lt1>
          <a:srgbClr val="FEFED6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EFEE8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2">
        <a:dk1>
          <a:srgbClr val="8383AD"/>
        </a:dk1>
        <a:lt1>
          <a:srgbClr val="FFFFFF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FFFFF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3">
        <a:dk1>
          <a:srgbClr val="4D4D4D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5F5F5F"/>
        </a:accent2>
        <a:accent3>
          <a:srgbClr val="FFFFFF"/>
        </a:accent3>
        <a:accent4>
          <a:srgbClr val="404040"/>
        </a:accent4>
        <a:accent5>
          <a:srgbClr val="EBEBEB"/>
        </a:accent5>
        <a:accent6>
          <a:srgbClr val="555555"/>
        </a:accent6>
        <a:hlink>
          <a:srgbClr val="C0C0C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4">
        <a:dk1>
          <a:srgbClr val="424262"/>
        </a:dk1>
        <a:lt1>
          <a:srgbClr val="FFFFFF"/>
        </a:lt1>
        <a:dk2>
          <a:srgbClr val="22659C"/>
        </a:dk2>
        <a:lt2>
          <a:srgbClr val="A4AEC2"/>
        </a:lt2>
        <a:accent1>
          <a:srgbClr val="B1C7E7"/>
        </a:accent1>
        <a:accent2>
          <a:srgbClr val="494983"/>
        </a:accent2>
        <a:accent3>
          <a:srgbClr val="FFFFFF"/>
        </a:accent3>
        <a:accent4>
          <a:srgbClr val="373753"/>
        </a:accent4>
        <a:accent5>
          <a:srgbClr val="D5E0F1"/>
        </a:accent5>
        <a:accent6>
          <a:srgbClr val="414176"/>
        </a:accent6>
        <a:hlink>
          <a:srgbClr val="6EADC4"/>
        </a:hlink>
        <a:folHlink>
          <a:srgbClr val="3E68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5">
        <a:dk1>
          <a:srgbClr val="000000"/>
        </a:dk1>
        <a:lt1>
          <a:srgbClr val="FFFFFF"/>
        </a:lt1>
        <a:dk2>
          <a:srgbClr val="404176"/>
        </a:dk2>
        <a:lt2>
          <a:srgbClr val="969696"/>
        </a:lt2>
        <a:accent1>
          <a:srgbClr val="B4CD81"/>
        </a:accent1>
        <a:accent2>
          <a:srgbClr val="717EB5"/>
        </a:accent2>
        <a:accent3>
          <a:srgbClr val="FFFFFF"/>
        </a:accent3>
        <a:accent4>
          <a:srgbClr val="000000"/>
        </a:accent4>
        <a:accent5>
          <a:srgbClr val="D6E3C1"/>
        </a:accent5>
        <a:accent6>
          <a:srgbClr val="6672A4"/>
        </a:accent6>
        <a:hlink>
          <a:srgbClr val="D793C2"/>
        </a:hlink>
        <a:folHlink>
          <a:srgbClr val="8267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B4CD81"/>
        </a:accent1>
        <a:accent2>
          <a:srgbClr val="DEA45E"/>
        </a:accent2>
        <a:accent3>
          <a:srgbClr val="FFFFFF"/>
        </a:accent3>
        <a:accent4>
          <a:srgbClr val="000000"/>
        </a:accent4>
        <a:accent5>
          <a:srgbClr val="D6E3C1"/>
        </a:accent5>
        <a:accent6>
          <a:srgbClr val="C99454"/>
        </a:accent6>
        <a:hlink>
          <a:srgbClr val="D793C2"/>
        </a:hlink>
        <a:folHlink>
          <a:srgbClr val="A08BB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7">
        <a:dk1>
          <a:srgbClr val="111111"/>
        </a:dk1>
        <a:lt1>
          <a:srgbClr val="FAF5D2"/>
        </a:lt1>
        <a:dk2>
          <a:srgbClr val="4D4D4D"/>
        </a:dk2>
        <a:lt2>
          <a:srgbClr val="D0C59E"/>
        </a:lt2>
        <a:accent1>
          <a:srgbClr val="BABE90"/>
        </a:accent1>
        <a:accent2>
          <a:srgbClr val="666699"/>
        </a:accent2>
        <a:accent3>
          <a:srgbClr val="B2B2B2"/>
        </a:accent3>
        <a:accent4>
          <a:srgbClr val="D6D1B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X:テンプレート:プレゼンテーション:デザイン:Post Modern</Template>
  <TotalTime>132301</TotalTime>
  <Words>2999</Words>
  <Application>Microsoft Macintosh PowerPoint</Application>
  <PresentationFormat>画面に合わせる (4:3)</PresentationFormat>
  <Paragraphs>572</Paragraphs>
  <Slides>89</Slides>
  <Notes>1</Notes>
  <HiddenSlides>0</HiddenSlides>
  <MMClips>2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89</vt:i4>
      </vt:variant>
    </vt:vector>
  </HeadingPairs>
  <TitlesOfParts>
    <vt:vector size="93" baseType="lpstr">
      <vt:lpstr>Ricepaper</vt:lpstr>
      <vt:lpstr>Post Modern</vt:lpstr>
      <vt:lpstr>数式</vt:lpstr>
      <vt:lpstr>Equation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理化学研究所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橘 基</dc:creator>
  <cp:lastModifiedBy>Tachibana Motoi</cp:lastModifiedBy>
  <cp:revision>2383</cp:revision>
  <cp:lastPrinted>2010-08-30T08:45:28Z</cp:lastPrinted>
  <dcterms:created xsi:type="dcterms:W3CDTF">2011-06-08T03:32:48Z</dcterms:created>
  <dcterms:modified xsi:type="dcterms:W3CDTF">2015-12-20T04:47:49Z</dcterms:modified>
</cp:coreProperties>
</file>