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8"/>
  </p:notesMasterIdLst>
  <p:handoutMasterIdLst>
    <p:handoutMasterId r:id="rId29"/>
  </p:handoutMasterIdLst>
  <p:sldIdLst>
    <p:sldId id="259" r:id="rId3"/>
    <p:sldId id="305" r:id="rId4"/>
    <p:sldId id="265" r:id="rId5"/>
    <p:sldId id="303" r:id="rId6"/>
    <p:sldId id="298" r:id="rId7"/>
    <p:sldId id="279" r:id="rId8"/>
    <p:sldId id="281" r:id="rId9"/>
    <p:sldId id="284" r:id="rId10"/>
    <p:sldId id="296" r:id="rId11"/>
    <p:sldId id="308" r:id="rId12"/>
    <p:sldId id="286" r:id="rId13"/>
    <p:sldId id="300" r:id="rId14"/>
    <p:sldId id="306" r:id="rId15"/>
    <p:sldId id="307" r:id="rId16"/>
    <p:sldId id="310" r:id="rId17"/>
    <p:sldId id="311" r:id="rId18"/>
    <p:sldId id="312" r:id="rId19"/>
    <p:sldId id="313" r:id="rId20"/>
    <p:sldId id="287" r:id="rId21"/>
    <p:sldId id="288" r:id="rId22"/>
    <p:sldId id="290" r:id="rId23"/>
    <p:sldId id="289" r:id="rId24"/>
    <p:sldId id="271" r:id="rId25"/>
    <p:sldId id="264" r:id="rId26"/>
    <p:sldId id="267" r:id="rId27"/>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F17A2"/>
    <a:srgbClr val="44DC61"/>
    <a:srgbClr val="D9A6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50" autoAdjust="0"/>
    <p:restoredTop sz="88288" autoAdjust="0"/>
  </p:normalViewPr>
  <p:slideViewPr>
    <p:cSldViewPr snapToGrid="0" snapToObjects="1">
      <p:cViewPr>
        <p:scale>
          <a:sx n="73" d="100"/>
          <a:sy n="73" d="100"/>
        </p:scale>
        <p:origin x="-126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55" d="100"/>
          <a:sy n="55"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238757655293088"/>
          <c:y val="2.8252405949256341E-2"/>
          <c:w val="0.86289501312335959"/>
          <c:h val="0.8326195683872849"/>
        </c:manualLayout>
      </c:layout>
      <c:lineChart>
        <c:grouping val="standard"/>
        <c:varyColors val="0"/>
        <c:ser>
          <c:idx val="1"/>
          <c:order val="0"/>
          <c:marker>
            <c:symbol val="none"/>
          </c:marker>
          <c:cat>
            <c:numRef>
              <c:f>Sheet2!$M$107:$M$159</c:f>
              <c:numCache>
                <c:formatCode>General</c:formatCode>
                <c:ptCount val="53"/>
                <c:pt idx="0">
                  <c:v>690</c:v>
                </c:pt>
                <c:pt idx="1">
                  <c:v>691</c:v>
                </c:pt>
                <c:pt idx="2">
                  <c:v>692</c:v>
                </c:pt>
                <c:pt idx="3">
                  <c:v>693</c:v>
                </c:pt>
                <c:pt idx="4">
                  <c:v>694</c:v>
                </c:pt>
                <c:pt idx="5">
                  <c:v>695</c:v>
                </c:pt>
                <c:pt idx="6">
                  <c:v>696</c:v>
                </c:pt>
                <c:pt idx="7">
                  <c:v>697</c:v>
                </c:pt>
                <c:pt idx="8">
                  <c:v>698</c:v>
                </c:pt>
                <c:pt idx="9">
                  <c:v>699</c:v>
                </c:pt>
                <c:pt idx="10">
                  <c:v>700</c:v>
                </c:pt>
                <c:pt idx="11">
                  <c:v>701</c:v>
                </c:pt>
                <c:pt idx="12">
                  <c:v>702</c:v>
                </c:pt>
                <c:pt idx="13">
                  <c:v>703</c:v>
                </c:pt>
                <c:pt idx="14">
                  <c:v>704</c:v>
                </c:pt>
                <c:pt idx="15">
                  <c:v>705</c:v>
                </c:pt>
                <c:pt idx="16">
                  <c:v>706</c:v>
                </c:pt>
                <c:pt idx="17">
                  <c:v>707</c:v>
                </c:pt>
                <c:pt idx="18">
                  <c:v>708</c:v>
                </c:pt>
                <c:pt idx="19">
                  <c:v>709</c:v>
                </c:pt>
                <c:pt idx="20">
                  <c:v>710</c:v>
                </c:pt>
                <c:pt idx="21">
                  <c:v>711</c:v>
                </c:pt>
                <c:pt idx="22">
                  <c:v>712</c:v>
                </c:pt>
                <c:pt idx="23">
                  <c:v>713</c:v>
                </c:pt>
                <c:pt idx="24">
                  <c:v>714</c:v>
                </c:pt>
                <c:pt idx="25">
                  <c:v>715</c:v>
                </c:pt>
                <c:pt idx="26">
                  <c:v>716</c:v>
                </c:pt>
                <c:pt idx="27">
                  <c:v>717</c:v>
                </c:pt>
                <c:pt idx="28">
                  <c:v>718</c:v>
                </c:pt>
                <c:pt idx="29">
                  <c:v>719</c:v>
                </c:pt>
                <c:pt idx="30">
                  <c:v>720</c:v>
                </c:pt>
                <c:pt idx="31">
                  <c:v>721</c:v>
                </c:pt>
              </c:numCache>
            </c:numRef>
          </c:cat>
          <c:val>
            <c:numRef>
              <c:f>Sheet2!$N$107:$N$139</c:f>
              <c:numCache>
                <c:formatCode>General</c:formatCode>
                <c:ptCount val="33"/>
                <c:pt idx="0">
                  <c:v>1</c:v>
                </c:pt>
                <c:pt idx="1">
                  <c:v>1</c:v>
                </c:pt>
                <c:pt idx="2">
                  <c:v>1</c:v>
                </c:pt>
                <c:pt idx="3">
                  <c:v>6</c:v>
                </c:pt>
                <c:pt idx="4">
                  <c:v>12</c:v>
                </c:pt>
                <c:pt idx="5">
                  <c:v>39</c:v>
                </c:pt>
                <c:pt idx="6">
                  <c:v>69</c:v>
                </c:pt>
                <c:pt idx="7">
                  <c:v>165</c:v>
                </c:pt>
                <c:pt idx="8">
                  <c:v>351</c:v>
                </c:pt>
                <c:pt idx="9">
                  <c:v>590</c:v>
                </c:pt>
                <c:pt idx="10">
                  <c:v>987</c:v>
                </c:pt>
                <c:pt idx="11">
                  <c:v>1669</c:v>
                </c:pt>
                <c:pt idx="12">
                  <c:v>2271</c:v>
                </c:pt>
                <c:pt idx="13">
                  <c:v>3119</c:v>
                </c:pt>
                <c:pt idx="14">
                  <c:v>3647</c:v>
                </c:pt>
                <c:pt idx="15">
                  <c:v>4289</c:v>
                </c:pt>
                <c:pt idx="16">
                  <c:v>4491</c:v>
                </c:pt>
                <c:pt idx="17">
                  <c:v>4354</c:v>
                </c:pt>
                <c:pt idx="18">
                  <c:v>3996</c:v>
                </c:pt>
                <c:pt idx="19">
                  <c:v>3271</c:v>
                </c:pt>
                <c:pt idx="20">
                  <c:v>2474</c:v>
                </c:pt>
                <c:pt idx="21">
                  <c:v>1691</c:v>
                </c:pt>
                <c:pt idx="22">
                  <c:v>1151</c:v>
                </c:pt>
                <c:pt idx="23">
                  <c:v>643</c:v>
                </c:pt>
                <c:pt idx="24">
                  <c:v>421</c:v>
                </c:pt>
                <c:pt idx="25">
                  <c:v>169</c:v>
                </c:pt>
                <c:pt idx="26">
                  <c:v>74</c:v>
                </c:pt>
                <c:pt idx="27">
                  <c:v>30</c:v>
                </c:pt>
                <c:pt idx="28">
                  <c:v>7</c:v>
                </c:pt>
                <c:pt idx="29">
                  <c:v>4</c:v>
                </c:pt>
                <c:pt idx="30">
                  <c:v>1</c:v>
                </c:pt>
                <c:pt idx="31">
                  <c:v>1</c:v>
                </c:pt>
                <c:pt idx="32">
                  <c:v>0</c:v>
                </c:pt>
              </c:numCache>
            </c:numRef>
          </c:val>
          <c:smooth val="0"/>
        </c:ser>
        <c:dLbls>
          <c:showLegendKey val="0"/>
          <c:showVal val="0"/>
          <c:showCatName val="0"/>
          <c:showSerName val="0"/>
          <c:showPercent val="0"/>
          <c:showBubbleSize val="0"/>
        </c:dLbls>
        <c:marker val="1"/>
        <c:smooth val="0"/>
        <c:axId val="234804352"/>
        <c:axId val="234805888"/>
      </c:lineChart>
      <c:catAx>
        <c:axId val="234804352"/>
        <c:scaling>
          <c:orientation val="minMax"/>
        </c:scaling>
        <c:delete val="0"/>
        <c:axPos val="b"/>
        <c:numFmt formatCode="General" sourceLinked="1"/>
        <c:majorTickMark val="out"/>
        <c:minorTickMark val="none"/>
        <c:tickLblPos val="nextTo"/>
        <c:crossAx val="234805888"/>
        <c:crosses val="autoZero"/>
        <c:auto val="1"/>
        <c:lblAlgn val="ctr"/>
        <c:lblOffset val="100"/>
        <c:tickLblSkip val="5"/>
        <c:noMultiLvlLbl val="0"/>
      </c:catAx>
      <c:valAx>
        <c:axId val="234805888"/>
        <c:scaling>
          <c:orientation val="minMax"/>
        </c:scaling>
        <c:delete val="0"/>
        <c:axPos val="l"/>
        <c:majorGridlines/>
        <c:numFmt formatCode="General" sourceLinked="1"/>
        <c:majorTickMark val="out"/>
        <c:minorTickMark val="none"/>
        <c:tickLblPos val="nextTo"/>
        <c:crossAx val="234804352"/>
        <c:crosses val="autoZero"/>
        <c:crossBetween val="between"/>
      </c:valAx>
    </c:plotArea>
    <c:plotVisOnly val="1"/>
    <c:dispBlanksAs val="gap"/>
    <c:showDLblsOverMax val="0"/>
  </c:chart>
  <c:spPr>
    <a:solidFill>
      <a:schemeClr val="bg1"/>
    </a:solid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none"/>
          </c:marker>
          <c:val>
            <c:numRef>
              <c:f>Sheet1!$E$6:$E$905</c:f>
              <c:numCache>
                <c:formatCode>General</c:formatCode>
                <c:ptCount val="900"/>
                <c:pt idx="0">
                  <c:v>50</c:v>
                </c:pt>
                <c:pt idx="1">
                  <c:v>50</c:v>
                </c:pt>
                <c:pt idx="2">
                  <c:v>50</c:v>
                </c:pt>
                <c:pt idx="3">
                  <c:v>50</c:v>
                </c:pt>
                <c:pt idx="4">
                  <c:v>51</c:v>
                </c:pt>
                <c:pt idx="5">
                  <c:v>67</c:v>
                </c:pt>
                <c:pt idx="6">
                  <c:v>55</c:v>
                </c:pt>
                <c:pt idx="7">
                  <c:v>112</c:v>
                </c:pt>
                <c:pt idx="8">
                  <c:v>145</c:v>
                </c:pt>
                <c:pt idx="9">
                  <c:v>124</c:v>
                </c:pt>
                <c:pt idx="10">
                  <c:v>92</c:v>
                </c:pt>
                <c:pt idx="11">
                  <c:v>70</c:v>
                </c:pt>
                <c:pt idx="12">
                  <c:v>60</c:v>
                </c:pt>
                <c:pt idx="13">
                  <c:v>55</c:v>
                </c:pt>
                <c:pt idx="14">
                  <c:v>54</c:v>
                </c:pt>
                <c:pt idx="15">
                  <c:v>53</c:v>
                </c:pt>
                <c:pt idx="16">
                  <c:v>53</c:v>
                </c:pt>
                <c:pt idx="17">
                  <c:v>54</c:v>
                </c:pt>
                <c:pt idx="18">
                  <c:v>54</c:v>
                </c:pt>
                <c:pt idx="19">
                  <c:v>54</c:v>
                </c:pt>
                <c:pt idx="20">
                  <c:v>64</c:v>
                </c:pt>
                <c:pt idx="21">
                  <c:v>60</c:v>
                </c:pt>
                <c:pt idx="22">
                  <c:v>124</c:v>
                </c:pt>
                <c:pt idx="23">
                  <c:v>156</c:v>
                </c:pt>
                <c:pt idx="24">
                  <c:v>131</c:v>
                </c:pt>
                <c:pt idx="25">
                  <c:v>97</c:v>
                </c:pt>
                <c:pt idx="26">
                  <c:v>74</c:v>
                </c:pt>
                <c:pt idx="27">
                  <c:v>63</c:v>
                </c:pt>
                <c:pt idx="28">
                  <c:v>59</c:v>
                </c:pt>
                <c:pt idx="29">
                  <c:v>57</c:v>
                </c:pt>
                <c:pt idx="30">
                  <c:v>57</c:v>
                </c:pt>
                <c:pt idx="31">
                  <c:v>57</c:v>
                </c:pt>
                <c:pt idx="32">
                  <c:v>57</c:v>
                </c:pt>
                <c:pt idx="33">
                  <c:v>57</c:v>
                </c:pt>
                <c:pt idx="34">
                  <c:v>57</c:v>
                </c:pt>
                <c:pt idx="35">
                  <c:v>57</c:v>
                </c:pt>
                <c:pt idx="36">
                  <c:v>57</c:v>
                </c:pt>
                <c:pt idx="37">
                  <c:v>58</c:v>
                </c:pt>
                <c:pt idx="38">
                  <c:v>58</c:v>
                </c:pt>
                <c:pt idx="39">
                  <c:v>58</c:v>
                </c:pt>
                <c:pt idx="40">
                  <c:v>58</c:v>
                </c:pt>
                <c:pt idx="41">
                  <c:v>58</c:v>
                </c:pt>
                <c:pt idx="42">
                  <c:v>58</c:v>
                </c:pt>
                <c:pt idx="43">
                  <c:v>58</c:v>
                </c:pt>
                <c:pt idx="44">
                  <c:v>58</c:v>
                </c:pt>
                <c:pt idx="45">
                  <c:v>59</c:v>
                </c:pt>
                <c:pt idx="46">
                  <c:v>59</c:v>
                </c:pt>
                <c:pt idx="47">
                  <c:v>59</c:v>
                </c:pt>
                <c:pt idx="48">
                  <c:v>59</c:v>
                </c:pt>
                <c:pt idx="49">
                  <c:v>59</c:v>
                </c:pt>
                <c:pt idx="50">
                  <c:v>59</c:v>
                </c:pt>
                <c:pt idx="51">
                  <c:v>59</c:v>
                </c:pt>
                <c:pt idx="52">
                  <c:v>59</c:v>
                </c:pt>
                <c:pt idx="53">
                  <c:v>59</c:v>
                </c:pt>
                <c:pt idx="54">
                  <c:v>59</c:v>
                </c:pt>
                <c:pt idx="55">
                  <c:v>59</c:v>
                </c:pt>
                <c:pt idx="56">
                  <c:v>59</c:v>
                </c:pt>
                <c:pt idx="57">
                  <c:v>59</c:v>
                </c:pt>
                <c:pt idx="58">
                  <c:v>59</c:v>
                </c:pt>
                <c:pt idx="59">
                  <c:v>59</c:v>
                </c:pt>
                <c:pt idx="60">
                  <c:v>59</c:v>
                </c:pt>
                <c:pt idx="61">
                  <c:v>59</c:v>
                </c:pt>
                <c:pt idx="62">
                  <c:v>59</c:v>
                </c:pt>
                <c:pt idx="63">
                  <c:v>59</c:v>
                </c:pt>
                <c:pt idx="64">
                  <c:v>59</c:v>
                </c:pt>
                <c:pt idx="65">
                  <c:v>59</c:v>
                </c:pt>
                <c:pt idx="66">
                  <c:v>59</c:v>
                </c:pt>
                <c:pt idx="67">
                  <c:v>59</c:v>
                </c:pt>
                <c:pt idx="68">
                  <c:v>59</c:v>
                </c:pt>
                <c:pt idx="69">
                  <c:v>59</c:v>
                </c:pt>
                <c:pt idx="70">
                  <c:v>59</c:v>
                </c:pt>
                <c:pt idx="71">
                  <c:v>59</c:v>
                </c:pt>
                <c:pt idx="72">
                  <c:v>59</c:v>
                </c:pt>
                <c:pt idx="73">
                  <c:v>59</c:v>
                </c:pt>
                <c:pt idx="74">
                  <c:v>59</c:v>
                </c:pt>
                <c:pt idx="75">
                  <c:v>59</c:v>
                </c:pt>
                <c:pt idx="76">
                  <c:v>59</c:v>
                </c:pt>
                <c:pt idx="77">
                  <c:v>59</c:v>
                </c:pt>
                <c:pt idx="78">
                  <c:v>59</c:v>
                </c:pt>
                <c:pt idx="79">
                  <c:v>59</c:v>
                </c:pt>
                <c:pt idx="80">
                  <c:v>59</c:v>
                </c:pt>
                <c:pt idx="81">
                  <c:v>58</c:v>
                </c:pt>
                <c:pt idx="82">
                  <c:v>58</c:v>
                </c:pt>
                <c:pt idx="83">
                  <c:v>58</c:v>
                </c:pt>
                <c:pt idx="84">
                  <c:v>58</c:v>
                </c:pt>
                <c:pt idx="85">
                  <c:v>58</c:v>
                </c:pt>
                <c:pt idx="86">
                  <c:v>58</c:v>
                </c:pt>
                <c:pt idx="87">
                  <c:v>58</c:v>
                </c:pt>
                <c:pt idx="88">
                  <c:v>58</c:v>
                </c:pt>
                <c:pt idx="89">
                  <c:v>57</c:v>
                </c:pt>
                <c:pt idx="90">
                  <c:v>57</c:v>
                </c:pt>
                <c:pt idx="91">
                  <c:v>57</c:v>
                </c:pt>
                <c:pt idx="92">
                  <c:v>57</c:v>
                </c:pt>
                <c:pt idx="93">
                  <c:v>57</c:v>
                </c:pt>
                <c:pt idx="94">
                  <c:v>57</c:v>
                </c:pt>
                <c:pt idx="95">
                  <c:v>56</c:v>
                </c:pt>
                <c:pt idx="96">
                  <c:v>56</c:v>
                </c:pt>
                <c:pt idx="97">
                  <c:v>56</c:v>
                </c:pt>
                <c:pt idx="98">
                  <c:v>56</c:v>
                </c:pt>
                <c:pt idx="99">
                  <c:v>56</c:v>
                </c:pt>
                <c:pt idx="100">
                  <c:v>55</c:v>
                </c:pt>
                <c:pt idx="101">
                  <c:v>55</c:v>
                </c:pt>
                <c:pt idx="102">
                  <c:v>55</c:v>
                </c:pt>
                <c:pt idx="103">
                  <c:v>55</c:v>
                </c:pt>
                <c:pt idx="104">
                  <c:v>55</c:v>
                </c:pt>
                <c:pt idx="105">
                  <c:v>54</c:v>
                </c:pt>
                <c:pt idx="106">
                  <c:v>54</c:v>
                </c:pt>
                <c:pt idx="107">
                  <c:v>54</c:v>
                </c:pt>
                <c:pt idx="108">
                  <c:v>54</c:v>
                </c:pt>
                <c:pt idx="109">
                  <c:v>53</c:v>
                </c:pt>
                <c:pt idx="110">
                  <c:v>53</c:v>
                </c:pt>
                <c:pt idx="111">
                  <c:v>53</c:v>
                </c:pt>
                <c:pt idx="112">
                  <c:v>53</c:v>
                </c:pt>
                <c:pt idx="113">
                  <c:v>52</c:v>
                </c:pt>
                <c:pt idx="114">
                  <c:v>52</c:v>
                </c:pt>
                <c:pt idx="115">
                  <c:v>52</c:v>
                </c:pt>
                <c:pt idx="116">
                  <c:v>52</c:v>
                </c:pt>
                <c:pt idx="117">
                  <c:v>51</c:v>
                </c:pt>
                <c:pt idx="118">
                  <c:v>51</c:v>
                </c:pt>
                <c:pt idx="119">
                  <c:v>51</c:v>
                </c:pt>
                <c:pt idx="120">
                  <c:v>51</c:v>
                </c:pt>
                <c:pt idx="121">
                  <c:v>51</c:v>
                </c:pt>
                <c:pt idx="122">
                  <c:v>50</c:v>
                </c:pt>
                <c:pt idx="123">
                  <c:v>50</c:v>
                </c:pt>
                <c:pt idx="124">
                  <c:v>50</c:v>
                </c:pt>
                <c:pt idx="125">
                  <c:v>50</c:v>
                </c:pt>
                <c:pt idx="126">
                  <c:v>49</c:v>
                </c:pt>
                <c:pt idx="127">
                  <c:v>49</c:v>
                </c:pt>
                <c:pt idx="128">
                  <c:v>49</c:v>
                </c:pt>
                <c:pt idx="129">
                  <c:v>48</c:v>
                </c:pt>
                <c:pt idx="130">
                  <c:v>48</c:v>
                </c:pt>
                <c:pt idx="131">
                  <c:v>48</c:v>
                </c:pt>
                <c:pt idx="132">
                  <c:v>48</c:v>
                </c:pt>
                <c:pt idx="133">
                  <c:v>48</c:v>
                </c:pt>
                <c:pt idx="134">
                  <c:v>74</c:v>
                </c:pt>
                <c:pt idx="135">
                  <c:v>134</c:v>
                </c:pt>
                <c:pt idx="136">
                  <c:v>135</c:v>
                </c:pt>
                <c:pt idx="137">
                  <c:v>103</c:v>
                </c:pt>
                <c:pt idx="138">
                  <c:v>74</c:v>
                </c:pt>
                <c:pt idx="139">
                  <c:v>58</c:v>
                </c:pt>
                <c:pt idx="140">
                  <c:v>50</c:v>
                </c:pt>
                <c:pt idx="141">
                  <c:v>47</c:v>
                </c:pt>
                <c:pt idx="142">
                  <c:v>46</c:v>
                </c:pt>
                <c:pt idx="143">
                  <c:v>45</c:v>
                </c:pt>
                <c:pt idx="144">
                  <c:v>45</c:v>
                </c:pt>
                <c:pt idx="145">
                  <c:v>45</c:v>
                </c:pt>
                <c:pt idx="146">
                  <c:v>44</c:v>
                </c:pt>
                <c:pt idx="147">
                  <c:v>44</c:v>
                </c:pt>
                <c:pt idx="148">
                  <c:v>44</c:v>
                </c:pt>
                <c:pt idx="149">
                  <c:v>44</c:v>
                </c:pt>
                <c:pt idx="150">
                  <c:v>44</c:v>
                </c:pt>
                <c:pt idx="151">
                  <c:v>43</c:v>
                </c:pt>
                <c:pt idx="152">
                  <c:v>43</c:v>
                </c:pt>
                <c:pt idx="153">
                  <c:v>43</c:v>
                </c:pt>
                <c:pt idx="154">
                  <c:v>43</c:v>
                </c:pt>
                <c:pt idx="155">
                  <c:v>43</c:v>
                </c:pt>
                <c:pt idx="156">
                  <c:v>42</c:v>
                </c:pt>
                <c:pt idx="157">
                  <c:v>42</c:v>
                </c:pt>
                <c:pt idx="158">
                  <c:v>42</c:v>
                </c:pt>
                <c:pt idx="159">
                  <c:v>42</c:v>
                </c:pt>
                <c:pt idx="160">
                  <c:v>42</c:v>
                </c:pt>
                <c:pt idx="161">
                  <c:v>42</c:v>
                </c:pt>
                <c:pt idx="162">
                  <c:v>41</c:v>
                </c:pt>
                <c:pt idx="163">
                  <c:v>41</c:v>
                </c:pt>
                <c:pt idx="164">
                  <c:v>41</c:v>
                </c:pt>
                <c:pt idx="165">
                  <c:v>41</c:v>
                </c:pt>
                <c:pt idx="166">
                  <c:v>41</c:v>
                </c:pt>
                <c:pt idx="167">
                  <c:v>41</c:v>
                </c:pt>
                <c:pt idx="168">
                  <c:v>41</c:v>
                </c:pt>
                <c:pt idx="169">
                  <c:v>41</c:v>
                </c:pt>
                <c:pt idx="170">
                  <c:v>40</c:v>
                </c:pt>
                <c:pt idx="171">
                  <c:v>40</c:v>
                </c:pt>
                <c:pt idx="172">
                  <c:v>40</c:v>
                </c:pt>
                <c:pt idx="173">
                  <c:v>40</c:v>
                </c:pt>
                <c:pt idx="174">
                  <c:v>40</c:v>
                </c:pt>
                <c:pt idx="175">
                  <c:v>40</c:v>
                </c:pt>
                <c:pt idx="176">
                  <c:v>40</c:v>
                </c:pt>
                <c:pt idx="177">
                  <c:v>40</c:v>
                </c:pt>
                <c:pt idx="178">
                  <c:v>40</c:v>
                </c:pt>
                <c:pt idx="179">
                  <c:v>40</c:v>
                </c:pt>
                <c:pt idx="180">
                  <c:v>40</c:v>
                </c:pt>
                <c:pt idx="181">
                  <c:v>40</c:v>
                </c:pt>
                <c:pt idx="182">
                  <c:v>40</c:v>
                </c:pt>
                <c:pt idx="183">
                  <c:v>40</c:v>
                </c:pt>
                <c:pt idx="184">
                  <c:v>40</c:v>
                </c:pt>
                <c:pt idx="185">
                  <c:v>40</c:v>
                </c:pt>
                <c:pt idx="186">
                  <c:v>40</c:v>
                </c:pt>
                <c:pt idx="187">
                  <c:v>40</c:v>
                </c:pt>
                <c:pt idx="188">
                  <c:v>40</c:v>
                </c:pt>
                <c:pt idx="189">
                  <c:v>40</c:v>
                </c:pt>
                <c:pt idx="190">
                  <c:v>40</c:v>
                </c:pt>
                <c:pt idx="191">
                  <c:v>40</c:v>
                </c:pt>
                <c:pt idx="192">
                  <c:v>40</c:v>
                </c:pt>
                <c:pt idx="193">
                  <c:v>40</c:v>
                </c:pt>
                <c:pt idx="194">
                  <c:v>40</c:v>
                </c:pt>
                <c:pt idx="195">
                  <c:v>40</c:v>
                </c:pt>
                <c:pt idx="196">
                  <c:v>40</c:v>
                </c:pt>
                <c:pt idx="197">
                  <c:v>40</c:v>
                </c:pt>
                <c:pt idx="198">
                  <c:v>40</c:v>
                </c:pt>
                <c:pt idx="199">
                  <c:v>40</c:v>
                </c:pt>
                <c:pt idx="200">
                  <c:v>40</c:v>
                </c:pt>
                <c:pt idx="201">
                  <c:v>40</c:v>
                </c:pt>
                <c:pt idx="202">
                  <c:v>40</c:v>
                </c:pt>
                <c:pt idx="203">
                  <c:v>40</c:v>
                </c:pt>
                <c:pt idx="204">
                  <c:v>40</c:v>
                </c:pt>
                <c:pt idx="205">
                  <c:v>40</c:v>
                </c:pt>
                <c:pt idx="206">
                  <c:v>41</c:v>
                </c:pt>
                <c:pt idx="207">
                  <c:v>41</c:v>
                </c:pt>
                <c:pt idx="208">
                  <c:v>41</c:v>
                </c:pt>
                <c:pt idx="209">
                  <c:v>41</c:v>
                </c:pt>
                <c:pt idx="210">
                  <c:v>41</c:v>
                </c:pt>
                <c:pt idx="211">
                  <c:v>41</c:v>
                </c:pt>
                <c:pt idx="212">
                  <c:v>41</c:v>
                </c:pt>
                <c:pt idx="213">
                  <c:v>41</c:v>
                </c:pt>
                <c:pt idx="214">
                  <c:v>42</c:v>
                </c:pt>
                <c:pt idx="215">
                  <c:v>42</c:v>
                </c:pt>
                <c:pt idx="216">
                  <c:v>42</c:v>
                </c:pt>
                <c:pt idx="217">
                  <c:v>42</c:v>
                </c:pt>
                <c:pt idx="218">
                  <c:v>42</c:v>
                </c:pt>
                <c:pt idx="219">
                  <c:v>42</c:v>
                </c:pt>
                <c:pt idx="220">
                  <c:v>43</c:v>
                </c:pt>
                <c:pt idx="221">
                  <c:v>43</c:v>
                </c:pt>
                <c:pt idx="222">
                  <c:v>43</c:v>
                </c:pt>
                <c:pt idx="223">
                  <c:v>43</c:v>
                </c:pt>
                <c:pt idx="224">
                  <c:v>43</c:v>
                </c:pt>
                <c:pt idx="225">
                  <c:v>44</c:v>
                </c:pt>
                <c:pt idx="226">
                  <c:v>44</c:v>
                </c:pt>
                <c:pt idx="227">
                  <c:v>44</c:v>
                </c:pt>
                <c:pt idx="228">
                  <c:v>44</c:v>
                </c:pt>
                <c:pt idx="229">
                  <c:v>44</c:v>
                </c:pt>
                <c:pt idx="230">
                  <c:v>45</c:v>
                </c:pt>
                <c:pt idx="231">
                  <c:v>45</c:v>
                </c:pt>
                <c:pt idx="232">
                  <c:v>45</c:v>
                </c:pt>
                <c:pt idx="233">
                  <c:v>45</c:v>
                </c:pt>
                <c:pt idx="234">
                  <c:v>46</c:v>
                </c:pt>
                <c:pt idx="235">
                  <c:v>46</c:v>
                </c:pt>
                <c:pt idx="236">
                  <c:v>46</c:v>
                </c:pt>
                <c:pt idx="237">
                  <c:v>46</c:v>
                </c:pt>
                <c:pt idx="238">
                  <c:v>47</c:v>
                </c:pt>
                <c:pt idx="239">
                  <c:v>47</c:v>
                </c:pt>
                <c:pt idx="240">
                  <c:v>47</c:v>
                </c:pt>
                <c:pt idx="241">
                  <c:v>47</c:v>
                </c:pt>
                <c:pt idx="242">
                  <c:v>48</c:v>
                </c:pt>
                <c:pt idx="243">
                  <c:v>48</c:v>
                </c:pt>
                <c:pt idx="244">
                  <c:v>48</c:v>
                </c:pt>
                <c:pt idx="245">
                  <c:v>48</c:v>
                </c:pt>
                <c:pt idx="246">
                  <c:v>48</c:v>
                </c:pt>
                <c:pt idx="247">
                  <c:v>49</c:v>
                </c:pt>
                <c:pt idx="248">
                  <c:v>49</c:v>
                </c:pt>
                <c:pt idx="249">
                  <c:v>49</c:v>
                </c:pt>
                <c:pt idx="250">
                  <c:v>50</c:v>
                </c:pt>
                <c:pt idx="251">
                  <c:v>50</c:v>
                </c:pt>
                <c:pt idx="252">
                  <c:v>50</c:v>
                </c:pt>
                <c:pt idx="253">
                  <c:v>50</c:v>
                </c:pt>
                <c:pt idx="254">
                  <c:v>51</c:v>
                </c:pt>
                <c:pt idx="255">
                  <c:v>51</c:v>
                </c:pt>
                <c:pt idx="256">
                  <c:v>51</c:v>
                </c:pt>
                <c:pt idx="257">
                  <c:v>51</c:v>
                </c:pt>
                <c:pt idx="258">
                  <c:v>51</c:v>
                </c:pt>
                <c:pt idx="259">
                  <c:v>52</c:v>
                </c:pt>
                <c:pt idx="260">
                  <c:v>52</c:v>
                </c:pt>
                <c:pt idx="261">
                  <c:v>52</c:v>
                </c:pt>
                <c:pt idx="262">
                  <c:v>52</c:v>
                </c:pt>
                <c:pt idx="263">
                  <c:v>53</c:v>
                </c:pt>
                <c:pt idx="264">
                  <c:v>53</c:v>
                </c:pt>
                <c:pt idx="265">
                  <c:v>53</c:v>
                </c:pt>
                <c:pt idx="266">
                  <c:v>53</c:v>
                </c:pt>
                <c:pt idx="267">
                  <c:v>54</c:v>
                </c:pt>
                <c:pt idx="268">
                  <c:v>54</c:v>
                </c:pt>
                <c:pt idx="269">
                  <c:v>54</c:v>
                </c:pt>
                <c:pt idx="270">
                  <c:v>72</c:v>
                </c:pt>
                <c:pt idx="271">
                  <c:v>132</c:v>
                </c:pt>
                <c:pt idx="272">
                  <c:v>142</c:v>
                </c:pt>
                <c:pt idx="273">
                  <c:v>113</c:v>
                </c:pt>
                <c:pt idx="274">
                  <c:v>85</c:v>
                </c:pt>
                <c:pt idx="275">
                  <c:v>68</c:v>
                </c:pt>
                <c:pt idx="276">
                  <c:v>60</c:v>
                </c:pt>
                <c:pt idx="277">
                  <c:v>57</c:v>
                </c:pt>
                <c:pt idx="278">
                  <c:v>57</c:v>
                </c:pt>
                <c:pt idx="279">
                  <c:v>56</c:v>
                </c:pt>
                <c:pt idx="280">
                  <c:v>59</c:v>
                </c:pt>
                <c:pt idx="281">
                  <c:v>114</c:v>
                </c:pt>
                <c:pt idx="282">
                  <c:v>154</c:v>
                </c:pt>
                <c:pt idx="283">
                  <c:v>136</c:v>
                </c:pt>
                <c:pt idx="284">
                  <c:v>101</c:v>
                </c:pt>
                <c:pt idx="285">
                  <c:v>78</c:v>
                </c:pt>
                <c:pt idx="286">
                  <c:v>65</c:v>
                </c:pt>
                <c:pt idx="287">
                  <c:v>60</c:v>
                </c:pt>
                <c:pt idx="288">
                  <c:v>59</c:v>
                </c:pt>
                <c:pt idx="289">
                  <c:v>58</c:v>
                </c:pt>
                <c:pt idx="290">
                  <c:v>58</c:v>
                </c:pt>
                <c:pt idx="291">
                  <c:v>58</c:v>
                </c:pt>
                <c:pt idx="292">
                  <c:v>58</c:v>
                </c:pt>
                <c:pt idx="293">
                  <c:v>58</c:v>
                </c:pt>
                <c:pt idx="294">
                  <c:v>58</c:v>
                </c:pt>
                <c:pt idx="295">
                  <c:v>59</c:v>
                </c:pt>
                <c:pt idx="296">
                  <c:v>59</c:v>
                </c:pt>
                <c:pt idx="297">
                  <c:v>59</c:v>
                </c:pt>
                <c:pt idx="298">
                  <c:v>59</c:v>
                </c:pt>
                <c:pt idx="299">
                  <c:v>59</c:v>
                </c:pt>
                <c:pt idx="300">
                  <c:v>59</c:v>
                </c:pt>
                <c:pt idx="301">
                  <c:v>59</c:v>
                </c:pt>
                <c:pt idx="302">
                  <c:v>89</c:v>
                </c:pt>
                <c:pt idx="303">
                  <c:v>157</c:v>
                </c:pt>
                <c:pt idx="304">
                  <c:v>160</c:v>
                </c:pt>
                <c:pt idx="305">
                  <c:v>124</c:v>
                </c:pt>
                <c:pt idx="306">
                  <c:v>91</c:v>
                </c:pt>
                <c:pt idx="307">
                  <c:v>73</c:v>
                </c:pt>
                <c:pt idx="308">
                  <c:v>64</c:v>
                </c:pt>
                <c:pt idx="309">
                  <c:v>61</c:v>
                </c:pt>
                <c:pt idx="310">
                  <c:v>60</c:v>
                </c:pt>
                <c:pt idx="311">
                  <c:v>60</c:v>
                </c:pt>
                <c:pt idx="312">
                  <c:v>60</c:v>
                </c:pt>
                <c:pt idx="313">
                  <c:v>60</c:v>
                </c:pt>
                <c:pt idx="314">
                  <c:v>59</c:v>
                </c:pt>
                <c:pt idx="315">
                  <c:v>59</c:v>
                </c:pt>
                <c:pt idx="316">
                  <c:v>59</c:v>
                </c:pt>
                <c:pt idx="317">
                  <c:v>59</c:v>
                </c:pt>
                <c:pt idx="318">
                  <c:v>59</c:v>
                </c:pt>
                <c:pt idx="319">
                  <c:v>59</c:v>
                </c:pt>
                <c:pt idx="320">
                  <c:v>59</c:v>
                </c:pt>
                <c:pt idx="321">
                  <c:v>59</c:v>
                </c:pt>
                <c:pt idx="322">
                  <c:v>59</c:v>
                </c:pt>
                <c:pt idx="323">
                  <c:v>59</c:v>
                </c:pt>
                <c:pt idx="324">
                  <c:v>59</c:v>
                </c:pt>
                <c:pt idx="325">
                  <c:v>59</c:v>
                </c:pt>
                <c:pt idx="326">
                  <c:v>59</c:v>
                </c:pt>
                <c:pt idx="327">
                  <c:v>59</c:v>
                </c:pt>
                <c:pt idx="328">
                  <c:v>59</c:v>
                </c:pt>
                <c:pt idx="329">
                  <c:v>59</c:v>
                </c:pt>
                <c:pt idx="330">
                  <c:v>59</c:v>
                </c:pt>
                <c:pt idx="331">
                  <c:v>58</c:v>
                </c:pt>
                <c:pt idx="332">
                  <c:v>58</c:v>
                </c:pt>
                <c:pt idx="333">
                  <c:v>58</c:v>
                </c:pt>
                <c:pt idx="334">
                  <c:v>58</c:v>
                </c:pt>
                <c:pt idx="335">
                  <c:v>58</c:v>
                </c:pt>
                <c:pt idx="336">
                  <c:v>58</c:v>
                </c:pt>
                <c:pt idx="337">
                  <c:v>58</c:v>
                </c:pt>
                <c:pt idx="338">
                  <c:v>58</c:v>
                </c:pt>
                <c:pt idx="339">
                  <c:v>57</c:v>
                </c:pt>
                <c:pt idx="340">
                  <c:v>57</c:v>
                </c:pt>
                <c:pt idx="341">
                  <c:v>57</c:v>
                </c:pt>
                <c:pt idx="342">
                  <c:v>57</c:v>
                </c:pt>
                <c:pt idx="343">
                  <c:v>57</c:v>
                </c:pt>
                <c:pt idx="344">
                  <c:v>57</c:v>
                </c:pt>
                <c:pt idx="345">
                  <c:v>56</c:v>
                </c:pt>
                <c:pt idx="346">
                  <c:v>56</c:v>
                </c:pt>
                <c:pt idx="347">
                  <c:v>56</c:v>
                </c:pt>
                <c:pt idx="348">
                  <c:v>56</c:v>
                </c:pt>
                <c:pt idx="349">
                  <c:v>56</c:v>
                </c:pt>
                <c:pt idx="350">
                  <c:v>55</c:v>
                </c:pt>
                <c:pt idx="351">
                  <c:v>55</c:v>
                </c:pt>
                <c:pt idx="352">
                  <c:v>55</c:v>
                </c:pt>
                <c:pt idx="353">
                  <c:v>55</c:v>
                </c:pt>
                <c:pt idx="354">
                  <c:v>55</c:v>
                </c:pt>
                <c:pt idx="355">
                  <c:v>54</c:v>
                </c:pt>
                <c:pt idx="356">
                  <c:v>54</c:v>
                </c:pt>
                <c:pt idx="357">
                  <c:v>54</c:v>
                </c:pt>
                <c:pt idx="358">
                  <c:v>54</c:v>
                </c:pt>
                <c:pt idx="359">
                  <c:v>53</c:v>
                </c:pt>
                <c:pt idx="360">
                  <c:v>53</c:v>
                </c:pt>
                <c:pt idx="361">
                  <c:v>53</c:v>
                </c:pt>
                <c:pt idx="362">
                  <c:v>53</c:v>
                </c:pt>
                <c:pt idx="363">
                  <c:v>52</c:v>
                </c:pt>
                <c:pt idx="364">
                  <c:v>52</c:v>
                </c:pt>
                <c:pt idx="365">
                  <c:v>52</c:v>
                </c:pt>
                <c:pt idx="366">
                  <c:v>52</c:v>
                </c:pt>
                <c:pt idx="367">
                  <c:v>51</c:v>
                </c:pt>
                <c:pt idx="368">
                  <c:v>51</c:v>
                </c:pt>
                <c:pt idx="369">
                  <c:v>51</c:v>
                </c:pt>
                <c:pt idx="370">
                  <c:v>51</c:v>
                </c:pt>
                <c:pt idx="371">
                  <c:v>51</c:v>
                </c:pt>
                <c:pt idx="372">
                  <c:v>50</c:v>
                </c:pt>
                <c:pt idx="373">
                  <c:v>50</c:v>
                </c:pt>
                <c:pt idx="374">
                  <c:v>50</c:v>
                </c:pt>
                <c:pt idx="375">
                  <c:v>50</c:v>
                </c:pt>
                <c:pt idx="376">
                  <c:v>49</c:v>
                </c:pt>
                <c:pt idx="377">
                  <c:v>49</c:v>
                </c:pt>
                <c:pt idx="378">
                  <c:v>49</c:v>
                </c:pt>
                <c:pt idx="379">
                  <c:v>48</c:v>
                </c:pt>
                <c:pt idx="380">
                  <c:v>48</c:v>
                </c:pt>
                <c:pt idx="381">
                  <c:v>48</c:v>
                </c:pt>
                <c:pt idx="382">
                  <c:v>48</c:v>
                </c:pt>
                <c:pt idx="383">
                  <c:v>48</c:v>
                </c:pt>
                <c:pt idx="384">
                  <c:v>47</c:v>
                </c:pt>
                <c:pt idx="385">
                  <c:v>47</c:v>
                </c:pt>
                <c:pt idx="386">
                  <c:v>47</c:v>
                </c:pt>
                <c:pt idx="387">
                  <c:v>47</c:v>
                </c:pt>
                <c:pt idx="388">
                  <c:v>46</c:v>
                </c:pt>
                <c:pt idx="389">
                  <c:v>46</c:v>
                </c:pt>
                <c:pt idx="390">
                  <c:v>46</c:v>
                </c:pt>
                <c:pt idx="391">
                  <c:v>46</c:v>
                </c:pt>
                <c:pt idx="392">
                  <c:v>45</c:v>
                </c:pt>
                <c:pt idx="393">
                  <c:v>45</c:v>
                </c:pt>
                <c:pt idx="394">
                  <c:v>45</c:v>
                </c:pt>
                <c:pt idx="395">
                  <c:v>45</c:v>
                </c:pt>
                <c:pt idx="396">
                  <c:v>44</c:v>
                </c:pt>
                <c:pt idx="397">
                  <c:v>44</c:v>
                </c:pt>
                <c:pt idx="398">
                  <c:v>44</c:v>
                </c:pt>
                <c:pt idx="399">
                  <c:v>44</c:v>
                </c:pt>
                <c:pt idx="400">
                  <c:v>44</c:v>
                </c:pt>
                <c:pt idx="401">
                  <c:v>43</c:v>
                </c:pt>
                <c:pt idx="402">
                  <c:v>43</c:v>
                </c:pt>
                <c:pt idx="403">
                  <c:v>43</c:v>
                </c:pt>
                <c:pt idx="404">
                  <c:v>43</c:v>
                </c:pt>
                <c:pt idx="405">
                  <c:v>43</c:v>
                </c:pt>
                <c:pt idx="406">
                  <c:v>42</c:v>
                </c:pt>
                <c:pt idx="407">
                  <c:v>42</c:v>
                </c:pt>
                <c:pt idx="408">
                  <c:v>42</c:v>
                </c:pt>
                <c:pt idx="409">
                  <c:v>42</c:v>
                </c:pt>
                <c:pt idx="410">
                  <c:v>42</c:v>
                </c:pt>
                <c:pt idx="411">
                  <c:v>42</c:v>
                </c:pt>
                <c:pt idx="412">
                  <c:v>41</c:v>
                </c:pt>
                <c:pt idx="413">
                  <c:v>41</c:v>
                </c:pt>
                <c:pt idx="414">
                  <c:v>41</c:v>
                </c:pt>
                <c:pt idx="415">
                  <c:v>41</c:v>
                </c:pt>
                <c:pt idx="416">
                  <c:v>41</c:v>
                </c:pt>
                <c:pt idx="417">
                  <c:v>41</c:v>
                </c:pt>
                <c:pt idx="418">
                  <c:v>41</c:v>
                </c:pt>
                <c:pt idx="419">
                  <c:v>41</c:v>
                </c:pt>
                <c:pt idx="420">
                  <c:v>40</c:v>
                </c:pt>
                <c:pt idx="421">
                  <c:v>40</c:v>
                </c:pt>
                <c:pt idx="422">
                  <c:v>40</c:v>
                </c:pt>
                <c:pt idx="423">
                  <c:v>40</c:v>
                </c:pt>
                <c:pt idx="424">
                  <c:v>40</c:v>
                </c:pt>
                <c:pt idx="425">
                  <c:v>40</c:v>
                </c:pt>
                <c:pt idx="426">
                  <c:v>40</c:v>
                </c:pt>
                <c:pt idx="427">
                  <c:v>40</c:v>
                </c:pt>
                <c:pt idx="428">
                  <c:v>40</c:v>
                </c:pt>
                <c:pt idx="429">
                  <c:v>40</c:v>
                </c:pt>
                <c:pt idx="430">
                  <c:v>40</c:v>
                </c:pt>
                <c:pt idx="431">
                  <c:v>40</c:v>
                </c:pt>
                <c:pt idx="432">
                  <c:v>40</c:v>
                </c:pt>
                <c:pt idx="433">
                  <c:v>40</c:v>
                </c:pt>
                <c:pt idx="434">
                  <c:v>40</c:v>
                </c:pt>
                <c:pt idx="435">
                  <c:v>40</c:v>
                </c:pt>
                <c:pt idx="436">
                  <c:v>40</c:v>
                </c:pt>
                <c:pt idx="437">
                  <c:v>40</c:v>
                </c:pt>
                <c:pt idx="438">
                  <c:v>40</c:v>
                </c:pt>
                <c:pt idx="439">
                  <c:v>40</c:v>
                </c:pt>
                <c:pt idx="440">
                  <c:v>40</c:v>
                </c:pt>
                <c:pt idx="441">
                  <c:v>40</c:v>
                </c:pt>
                <c:pt idx="442">
                  <c:v>40</c:v>
                </c:pt>
                <c:pt idx="443">
                  <c:v>40</c:v>
                </c:pt>
                <c:pt idx="444">
                  <c:v>40</c:v>
                </c:pt>
                <c:pt idx="445">
                  <c:v>40</c:v>
                </c:pt>
                <c:pt idx="446">
                  <c:v>40</c:v>
                </c:pt>
                <c:pt idx="447">
                  <c:v>40</c:v>
                </c:pt>
                <c:pt idx="448">
                  <c:v>40</c:v>
                </c:pt>
                <c:pt idx="449">
                  <c:v>40</c:v>
                </c:pt>
                <c:pt idx="450">
                  <c:v>40</c:v>
                </c:pt>
                <c:pt idx="451">
                  <c:v>40</c:v>
                </c:pt>
                <c:pt idx="452">
                  <c:v>40</c:v>
                </c:pt>
                <c:pt idx="453">
                  <c:v>40</c:v>
                </c:pt>
                <c:pt idx="454">
                  <c:v>40</c:v>
                </c:pt>
                <c:pt idx="455">
                  <c:v>40</c:v>
                </c:pt>
                <c:pt idx="456">
                  <c:v>41</c:v>
                </c:pt>
                <c:pt idx="457">
                  <c:v>41</c:v>
                </c:pt>
                <c:pt idx="458">
                  <c:v>41</c:v>
                </c:pt>
                <c:pt idx="459">
                  <c:v>41</c:v>
                </c:pt>
                <c:pt idx="460">
                  <c:v>41</c:v>
                </c:pt>
                <c:pt idx="461">
                  <c:v>41</c:v>
                </c:pt>
                <c:pt idx="462">
                  <c:v>41</c:v>
                </c:pt>
                <c:pt idx="463">
                  <c:v>41</c:v>
                </c:pt>
                <c:pt idx="464">
                  <c:v>42</c:v>
                </c:pt>
                <c:pt idx="465">
                  <c:v>42</c:v>
                </c:pt>
                <c:pt idx="466">
                  <c:v>42</c:v>
                </c:pt>
                <c:pt idx="467">
                  <c:v>42</c:v>
                </c:pt>
                <c:pt idx="468">
                  <c:v>42</c:v>
                </c:pt>
                <c:pt idx="469">
                  <c:v>42</c:v>
                </c:pt>
                <c:pt idx="470">
                  <c:v>43</c:v>
                </c:pt>
                <c:pt idx="471">
                  <c:v>43</c:v>
                </c:pt>
                <c:pt idx="472">
                  <c:v>43</c:v>
                </c:pt>
                <c:pt idx="473">
                  <c:v>43</c:v>
                </c:pt>
                <c:pt idx="474">
                  <c:v>43</c:v>
                </c:pt>
                <c:pt idx="475">
                  <c:v>44</c:v>
                </c:pt>
                <c:pt idx="476">
                  <c:v>44</c:v>
                </c:pt>
                <c:pt idx="477">
                  <c:v>44</c:v>
                </c:pt>
                <c:pt idx="478">
                  <c:v>44</c:v>
                </c:pt>
                <c:pt idx="479">
                  <c:v>44</c:v>
                </c:pt>
                <c:pt idx="480">
                  <c:v>45</c:v>
                </c:pt>
                <c:pt idx="481">
                  <c:v>45</c:v>
                </c:pt>
                <c:pt idx="482">
                  <c:v>45</c:v>
                </c:pt>
                <c:pt idx="483">
                  <c:v>45</c:v>
                </c:pt>
                <c:pt idx="484">
                  <c:v>46</c:v>
                </c:pt>
                <c:pt idx="485">
                  <c:v>46</c:v>
                </c:pt>
                <c:pt idx="486">
                  <c:v>46</c:v>
                </c:pt>
                <c:pt idx="487">
                  <c:v>46</c:v>
                </c:pt>
                <c:pt idx="488">
                  <c:v>47</c:v>
                </c:pt>
                <c:pt idx="489">
                  <c:v>47</c:v>
                </c:pt>
                <c:pt idx="490">
                  <c:v>47</c:v>
                </c:pt>
                <c:pt idx="491">
                  <c:v>47</c:v>
                </c:pt>
                <c:pt idx="492">
                  <c:v>48</c:v>
                </c:pt>
                <c:pt idx="493">
                  <c:v>48</c:v>
                </c:pt>
                <c:pt idx="494">
                  <c:v>48</c:v>
                </c:pt>
                <c:pt idx="495">
                  <c:v>48</c:v>
                </c:pt>
                <c:pt idx="496">
                  <c:v>48</c:v>
                </c:pt>
                <c:pt idx="497">
                  <c:v>49</c:v>
                </c:pt>
                <c:pt idx="498">
                  <c:v>49</c:v>
                </c:pt>
                <c:pt idx="499">
                  <c:v>49</c:v>
                </c:pt>
                <c:pt idx="500">
                  <c:v>49</c:v>
                </c:pt>
                <c:pt idx="501">
                  <c:v>50</c:v>
                </c:pt>
                <c:pt idx="502">
                  <c:v>50</c:v>
                </c:pt>
                <c:pt idx="503">
                  <c:v>50</c:v>
                </c:pt>
                <c:pt idx="504">
                  <c:v>51</c:v>
                </c:pt>
                <c:pt idx="505">
                  <c:v>51</c:v>
                </c:pt>
                <c:pt idx="506">
                  <c:v>51</c:v>
                </c:pt>
                <c:pt idx="507">
                  <c:v>51</c:v>
                </c:pt>
                <c:pt idx="508">
                  <c:v>51</c:v>
                </c:pt>
                <c:pt idx="509">
                  <c:v>52</c:v>
                </c:pt>
                <c:pt idx="510">
                  <c:v>52</c:v>
                </c:pt>
                <c:pt idx="511">
                  <c:v>52</c:v>
                </c:pt>
                <c:pt idx="512">
                  <c:v>52</c:v>
                </c:pt>
                <c:pt idx="513">
                  <c:v>53</c:v>
                </c:pt>
                <c:pt idx="514">
                  <c:v>53</c:v>
                </c:pt>
                <c:pt idx="515">
                  <c:v>53</c:v>
                </c:pt>
                <c:pt idx="516">
                  <c:v>53</c:v>
                </c:pt>
                <c:pt idx="517">
                  <c:v>54</c:v>
                </c:pt>
                <c:pt idx="518">
                  <c:v>54</c:v>
                </c:pt>
                <c:pt idx="519">
                  <c:v>54</c:v>
                </c:pt>
                <c:pt idx="520">
                  <c:v>54</c:v>
                </c:pt>
                <c:pt idx="521">
                  <c:v>55</c:v>
                </c:pt>
                <c:pt idx="522">
                  <c:v>55</c:v>
                </c:pt>
                <c:pt idx="523">
                  <c:v>55</c:v>
                </c:pt>
                <c:pt idx="524">
                  <c:v>55</c:v>
                </c:pt>
                <c:pt idx="525">
                  <c:v>55</c:v>
                </c:pt>
                <c:pt idx="526">
                  <c:v>56</c:v>
                </c:pt>
                <c:pt idx="527">
                  <c:v>56</c:v>
                </c:pt>
                <c:pt idx="528">
                  <c:v>56</c:v>
                </c:pt>
                <c:pt idx="529">
                  <c:v>56</c:v>
                </c:pt>
                <c:pt idx="530">
                  <c:v>56</c:v>
                </c:pt>
                <c:pt idx="531">
                  <c:v>57</c:v>
                </c:pt>
                <c:pt idx="532">
                  <c:v>57</c:v>
                </c:pt>
                <c:pt idx="533">
                  <c:v>57</c:v>
                </c:pt>
                <c:pt idx="534">
                  <c:v>57</c:v>
                </c:pt>
                <c:pt idx="535">
                  <c:v>57</c:v>
                </c:pt>
                <c:pt idx="536">
                  <c:v>57</c:v>
                </c:pt>
                <c:pt idx="537">
                  <c:v>58</c:v>
                </c:pt>
                <c:pt idx="538">
                  <c:v>58</c:v>
                </c:pt>
                <c:pt idx="539">
                  <c:v>58</c:v>
                </c:pt>
                <c:pt idx="540">
                  <c:v>58</c:v>
                </c:pt>
                <c:pt idx="541">
                  <c:v>58</c:v>
                </c:pt>
                <c:pt idx="542">
                  <c:v>58</c:v>
                </c:pt>
                <c:pt idx="543">
                  <c:v>58</c:v>
                </c:pt>
                <c:pt idx="544">
                  <c:v>58</c:v>
                </c:pt>
                <c:pt idx="545">
                  <c:v>59</c:v>
                </c:pt>
                <c:pt idx="546">
                  <c:v>59</c:v>
                </c:pt>
                <c:pt idx="547">
                  <c:v>59</c:v>
                </c:pt>
                <c:pt idx="548">
                  <c:v>59</c:v>
                </c:pt>
                <c:pt idx="549">
                  <c:v>59</c:v>
                </c:pt>
                <c:pt idx="550">
                  <c:v>59</c:v>
                </c:pt>
                <c:pt idx="551">
                  <c:v>59</c:v>
                </c:pt>
                <c:pt idx="552">
                  <c:v>59</c:v>
                </c:pt>
                <c:pt idx="553">
                  <c:v>73</c:v>
                </c:pt>
                <c:pt idx="554">
                  <c:v>64</c:v>
                </c:pt>
                <c:pt idx="555">
                  <c:v>125</c:v>
                </c:pt>
                <c:pt idx="556">
                  <c:v>158</c:v>
                </c:pt>
                <c:pt idx="557">
                  <c:v>135</c:v>
                </c:pt>
                <c:pt idx="558">
                  <c:v>101</c:v>
                </c:pt>
                <c:pt idx="559">
                  <c:v>78</c:v>
                </c:pt>
                <c:pt idx="560">
                  <c:v>67</c:v>
                </c:pt>
                <c:pt idx="561">
                  <c:v>62</c:v>
                </c:pt>
                <c:pt idx="562">
                  <c:v>60</c:v>
                </c:pt>
                <c:pt idx="563">
                  <c:v>60</c:v>
                </c:pt>
                <c:pt idx="564">
                  <c:v>60</c:v>
                </c:pt>
                <c:pt idx="565">
                  <c:v>60</c:v>
                </c:pt>
                <c:pt idx="566">
                  <c:v>59</c:v>
                </c:pt>
                <c:pt idx="567">
                  <c:v>59</c:v>
                </c:pt>
                <c:pt idx="568">
                  <c:v>59</c:v>
                </c:pt>
                <c:pt idx="569">
                  <c:v>59</c:v>
                </c:pt>
                <c:pt idx="570">
                  <c:v>59</c:v>
                </c:pt>
                <c:pt idx="571">
                  <c:v>59</c:v>
                </c:pt>
                <c:pt idx="572">
                  <c:v>59</c:v>
                </c:pt>
                <c:pt idx="573">
                  <c:v>59</c:v>
                </c:pt>
                <c:pt idx="574">
                  <c:v>59</c:v>
                </c:pt>
                <c:pt idx="575">
                  <c:v>59</c:v>
                </c:pt>
                <c:pt idx="576">
                  <c:v>59</c:v>
                </c:pt>
                <c:pt idx="577">
                  <c:v>59</c:v>
                </c:pt>
                <c:pt idx="578">
                  <c:v>59</c:v>
                </c:pt>
                <c:pt idx="579">
                  <c:v>59</c:v>
                </c:pt>
                <c:pt idx="580">
                  <c:v>59</c:v>
                </c:pt>
                <c:pt idx="581">
                  <c:v>58</c:v>
                </c:pt>
                <c:pt idx="582">
                  <c:v>58</c:v>
                </c:pt>
                <c:pt idx="583">
                  <c:v>58</c:v>
                </c:pt>
                <c:pt idx="584">
                  <c:v>58</c:v>
                </c:pt>
                <c:pt idx="585">
                  <c:v>58</c:v>
                </c:pt>
                <c:pt idx="586">
                  <c:v>58</c:v>
                </c:pt>
                <c:pt idx="587">
                  <c:v>58</c:v>
                </c:pt>
                <c:pt idx="588">
                  <c:v>58</c:v>
                </c:pt>
                <c:pt idx="589">
                  <c:v>57</c:v>
                </c:pt>
                <c:pt idx="590">
                  <c:v>57</c:v>
                </c:pt>
                <c:pt idx="591">
                  <c:v>57</c:v>
                </c:pt>
                <c:pt idx="592">
                  <c:v>57</c:v>
                </c:pt>
                <c:pt idx="593">
                  <c:v>57</c:v>
                </c:pt>
                <c:pt idx="594">
                  <c:v>57</c:v>
                </c:pt>
                <c:pt idx="595">
                  <c:v>56</c:v>
                </c:pt>
                <c:pt idx="596">
                  <c:v>56</c:v>
                </c:pt>
                <c:pt idx="597">
                  <c:v>56</c:v>
                </c:pt>
                <c:pt idx="598">
                  <c:v>56</c:v>
                </c:pt>
                <c:pt idx="599">
                  <c:v>56</c:v>
                </c:pt>
                <c:pt idx="600">
                  <c:v>55</c:v>
                </c:pt>
                <c:pt idx="601">
                  <c:v>55</c:v>
                </c:pt>
                <c:pt idx="602">
                  <c:v>55</c:v>
                </c:pt>
                <c:pt idx="603">
                  <c:v>55</c:v>
                </c:pt>
                <c:pt idx="604">
                  <c:v>55</c:v>
                </c:pt>
                <c:pt idx="605">
                  <c:v>54</c:v>
                </c:pt>
                <c:pt idx="606">
                  <c:v>54</c:v>
                </c:pt>
                <c:pt idx="607">
                  <c:v>54</c:v>
                </c:pt>
                <c:pt idx="608">
                  <c:v>55</c:v>
                </c:pt>
                <c:pt idx="609">
                  <c:v>65</c:v>
                </c:pt>
                <c:pt idx="610">
                  <c:v>124</c:v>
                </c:pt>
                <c:pt idx="611">
                  <c:v>142</c:v>
                </c:pt>
                <c:pt idx="612">
                  <c:v>115</c:v>
                </c:pt>
                <c:pt idx="613">
                  <c:v>85</c:v>
                </c:pt>
                <c:pt idx="614">
                  <c:v>66</c:v>
                </c:pt>
                <c:pt idx="615">
                  <c:v>57</c:v>
                </c:pt>
                <c:pt idx="616">
                  <c:v>54</c:v>
                </c:pt>
                <c:pt idx="617">
                  <c:v>52</c:v>
                </c:pt>
                <c:pt idx="618">
                  <c:v>51</c:v>
                </c:pt>
                <c:pt idx="619">
                  <c:v>51</c:v>
                </c:pt>
                <c:pt idx="620">
                  <c:v>51</c:v>
                </c:pt>
                <c:pt idx="621">
                  <c:v>51</c:v>
                </c:pt>
                <c:pt idx="622">
                  <c:v>50</c:v>
                </c:pt>
                <c:pt idx="623">
                  <c:v>50</c:v>
                </c:pt>
                <c:pt idx="624">
                  <c:v>50</c:v>
                </c:pt>
                <c:pt idx="625">
                  <c:v>49</c:v>
                </c:pt>
                <c:pt idx="626">
                  <c:v>49</c:v>
                </c:pt>
                <c:pt idx="627">
                  <c:v>49</c:v>
                </c:pt>
                <c:pt idx="628">
                  <c:v>49</c:v>
                </c:pt>
                <c:pt idx="629">
                  <c:v>48</c:v>
                </c:pt>
                <c:pt idx="630">
                  <c:v>48</c:v>
                </c:pt>
                <c:pt idx="631">
                  <c:v>48</c:v>
                </c:pt>
                <c:pt idx="632">
                  <c:v>48</c:v>
                </c:pt>
                <c:pt idx="633">
                  <c:v>48</c:v>
                </c:pt>
                <c:pt idx="634">
                  <c:v>47</c:v>
                </c:pt>
                <c:pt idx="635">
                  <c:v>47</c:v>
                </c:pt>
                <c:pt idx="636">
                  <c:v>47</c:v>
                </c:pt>
                <c:pt idx="637">
                  <c:v>47</c:v>
                </c:pt>
                <c:pt idx="638">
                  <c:v>46</c:v>
                </c:pt>
                <c:pt idx="639">
                  <c:v>46</c:v>
                </c:pt>
                <c:pt idx="640">
                  <c:v>46</c:v>
                </c:pt>
                <c:pt idx="641">
                  <c:v>46</c:v>
                </c:pt>
                <c:pt idx="642">
                  <c:v>45</c:v>
                </c:pt>
                <c:pt idx="643">
                  <c:v>45</c:v>
                </c:pt>
                <c:pt idx="644">
                  <c:v>45</c:v>
                </c:pt>
                <c:pt idx="645">
                  <c:v>45</c:v>
                </c:pt>
                <c:pt idx="646">
                  <c:v>44</c:v>
                </c:pt>
                <c:pt idx="647">
                  <c:v>44</c:v>
                </c:pt>
                <c:pt idx="648">
                  <c:v>44</c:v>
                </c:pt>
                <c:pt idx="649">
                  <c:v>44</c:v>
                </c:pt>
                <c:pt idx="650">
                  <c:v>44</c:v>
                </c:pt>
                <c:pt idx="651">
                  <c:v>43</c:v>
                </c:pt>
                <c:pt idx="652">
                  <c:v>43</c:v>
                </c:pt>
                <c:pt idx="653">
                  <c:v>43</c:v>
                </c:pt>
                <c:pt idx="654">
                  <c:v>43</c:v>
                </c:pt>
                <c:pt idx="655">
                  <c:v>43</c:v>
                </c:pt>
                <c:pt idx="656">
                  <c:v>42</c:v>
                </c:pt>
                <c:pt idx="657">
                  <c:v>42</c:v>
                </c:pt>
                <c:pt idx="658">
                  <c:v>42</c:v>
                </c:pt>
                <c:pt idx="659">
                  <c:v>42</c:v>
                </c:pt>
                <c:pt idx="660">
                  <c:v>42</c:v>
                </c:pt>
                <c:pt idx="661">
                  <c:v>42</c:v>
                </c:pt>
                <c:pt idx="662">
                  <c:v>41</c:v>
                </c:pt>
                <c:pt idx="663">
                  <c:v>41</c:v>
                </c:pt>
                <c:pt idx="664">
                  <c:v>41</c:v>
                </c:pt>
                <c:pt idx="665">
                  <c:v>41</c:v>
                </c:pt>
                <c:pt idx="666">
                  <c:v>41</c:v>
                </c:pt>
                <c:pt idx="667">
                  <c:v>41</c:v>
                </c:pt>
                <c:pt idx="668">
                  <c:v>41</c:v>
                </c:pt>
                <c:pt idx="669">
                  <c:v>41</c:v>
                </c:pt>
                <c:pt idx="670">
                  <c:v>40</c:v>
                </c:pt>
                <c:pt idx="671">
                  <c:v>40</c:v>
                </c:pt>
                <c:pt idx="672">
                  <c:v>40</c:v>
                </c:pt>
                <c:pt idx="673">
                  <c:v>40</c:v>
                </c:pt>
                <c:pt idx="674">
                  <c:v>40</c:v>
                </c:pt>
                <c:pt idx="675">
                  <c:v>40</c:v>
                </c:pt>
                <c:pt idx="676">
                  <c:v>40</c:v>
                </c:pt>
                <c:pt idx="677">
                  <c:v>40</c:v>
                </c:pt>
                <c:pt idx="678">
                  <c:v>40</c:v>
                </c:pt>
                <c:pt idx="679">
                  <c:v>40</c:v>
                </c:pt>
                <c:pt idx="680">
                  <c:v>40</c:v>
                </c:pt>
                <c:pt idx="681">
                  <c:v>40</c:v>
                </c:pt>
                <c:pt idx="682">
                  <c:v>40</c:v>
                </c:pt>
                <c:pt idx="683">
                  <c:v>40</c:v>
                </c:pt>
                <c:pt idx="684">
                  <c:v>40</c:v>
                </c:pt>
                <c:pt idx="685">
                  <c:v>40</c:v>
                </c:pt>
                <c:pt idx="686">
                  <c:v>40</c:v>
                </c:pt>
                <c:pt idx="687">
                  <c:v>40</c:v>
                </c:pt>
                <c:pt idx="688">
                  <c:v>40</c:v>
                </c:pt>
                <c:pt idx="689">
                  <c:v>40</c:v>
                </c:pt>
                <c:pt idx="690">
                  <c:v>40</c:v>
                </c:pt>
                <c:pt idx="691">
                  <c:v>40</c:v>
                </c:pt>
                <c:pt idx="692">
                  <c:v>40</c:v>
                </c:pt>
                <c:pt idx="693">
                  <c:v>40</c:v>
                </c:pt>
                <c:pt idx="694">
                  <c:v>40</c:v>
                </c:pt>
                <c:pt idx="695">
                  <c:v>40</c:v>
                </c:pt>
                <c:pt idx="696">
                  <c:v>40</c:v>
                </c:pt>
                <c:pt idx="697">
                  <c:v>40</c:v>
                </c:pt>
                <c:pt idx="698">
                  <c:v>40</c:v>
                </c:pt>
                <c:pt idx="699">
                  <c:v>40</c:v>
                </c:pt>
                <c:pt idx="700">
                  <c:v>40</c:v>
                </c:pt>
                <c:pt idx="701">
                  <c:v>40</c:v>
                </c:pt>
                <c:pt idx="702">
                  <c:v>40</c:v>
                </c:pt>
                <c:pt idx="703">
                  <c:v>40</c:v>
                </c:pt>
                <c:pt idx="704">
                  <c:v>40</c:v>
                </c:pt>
                <c:pt idx="705">
                  <c:v>40</c:v>
                </c:pt>
                <c:pt idx="706">
                  <c:v>41</c:v>
                </c:pt>
                <c:pt idx="707">
                  <c:v>41</c:v>
                </c:pt>
                <c:pt idx="708">
                  <c:v>41</c:v>
                </c:pt>
                <c:pt idx="709">
                  <c:v>41</c:v>
                </c:pt>
                <c:pt idx="710">
                  <c:v>41</c:v>
                </c:pt>
                <c:pt idx="711">
                  <c:v>41</c:v>
                </c:pt>
                <c:pt idx="712">
                  <c:v>41</c:v>
                </c:pt>
                <c:pt idx="713">
                  <c:v>41</c:v>
                </c:pt>
                <c:pt idx="714">
                  <c:v>42</c:v>
                </c:pt>
                <c:pt idx="715">
                  <c:v>42</c:v>
                </c:pt>
                <c:pt idx="716">
                  <c:v>42</c:v>
                </c:pt>
                <c:pt idx="717">
                  <c:v>42</c:v>
                </c:pt>
                <c:pt idx="718">
                  <c:v>42</c:v>
                </c:pt>
                <c:pt idx="719">
                  <c:v>43</c:v>
                </c:pt>
                <c:pt idx="720">
                  <c:v>57</c:v>
                </c:pt>
                <c:pt idx="721">
                  <c:v>124</c:v>
                </c:pt>
                <c:pt idx="722">
                  <c:v>140</c:v>
                </c:pt>
                <c:pt idx="723">
                  <c:v>110</c:v>
                </c:pt>
                <c:pt idx="724">
                  <c:v>78</c:v>
                </c:pt>
                <c:pt idx="725">
                  <c:v>59</c:v>
                </c:pt>
                <c:pt idx="726">
                  <c:v>50</c:v>
                </c:pt>
                <c:pt idx="727">
                  <c:v>46</c:v>
                </c:pt>
                <c:pt idx="728">
                  <c:v>45</c:v>
                </c:pt>
                <c:pt idx="729">
                  <c:v>45</c:v>
                </c:pt>
                <c:pt idx="730">
                  <c:v>45</c:v>
                </c:pt>
                <c:pt idx="731">
                  <c:v>45</c:v>
                </c:pt>
                <c:pt idx="732">
                  <c:v>45</c:v>
                </c:pt>
                <c:pt idx="733">
                  <c:v>45</c:v>
                </c:pt>
                <c:pt idx="734">
                  <c:v>46</c:v>
                </c:pt>
                <c:pt idx="735">
                  <c:v>46</c:v>
                </c:pt>
                <c:pt idx="736">
                  <c:v>46</c:v>
                </c:pt>
                <c:pt idx="737">
                  <c:v>46</c:v>
                </c:pt>
                <c:pt idx="738">
                  <c:v>47</c:v>
                </c:pt>
                <c:pt idx="739">
                  <c:v>47</c:v>
                </c:pt>
                <c:pt idx="740">
                  <c:v>47</c:v>
                </c:pt>
                <c:pt idx="741">
                  <c:v>47</c:v>
                </c:pt>
                <c:pt idx="742">
                  <c:v>48</c:v>
                </c:pt>
                <c:pt idx="743">
                  <c:v>48</c:v>
                </c:pt>
                <c:pt idx="744">
                  <c:v>48</c:v>
                </c:pt>
                <c:pt idx="745">
                  <c:v>48</c:v>
                </c:pt>
                <c:pt idx="746">
                  <c:v>48</c:v>
                </c:pt>
                <c:pt idx="747">
                  <c:v>49</c:v>
                </c:pt>
                <c:pt idx="748">
                  <c:v>49</c:v>
                </c:pt>
                <c:pt idx="749">
                  <c:v>49</c:v>
                </c:pt>
                <c:pt idx="750">
                  <c:v>49</c:v>
                </c:pt>
                <c:pt idx="751">
                  <c:v>50</c:v>
                </c:pt>
                <c:pt idx="752">
                  <c:v>50</c:v>
                </c:pt>
                <c:pt idx="753">
                  <c:v>50</c:v>
                </c:pt>
                <c:pt idx="754">
                  <c:v>51</c:v>
                </c:pt>
                <c:pt idx="755">
                  <c:v>51</c:v>
                </c:pt>
                <c:pt idx="756">
                  <c:v>51</c:v>
                </c:pt>
                <c:pt idx="757">
                  <c:v>51</c:v>
                </c:pt>
                <c:pt idx="758">
                  <c:v>51</c:v>
                </c:pt>
                <c:pt idx="759">
                  <c:v>52</c:v>
                </c:pt>
                <c:pt idx="760">
                  <c:v>52</c:v>
                </c:pt>
                <c:pt idx="761">
                  <c:v>52</c:v>
                </c:pt>
                <c:pt idx="762">
                  <c:v>52</c:v>
                </c:pt>
                <c:pt idx="763">
                  <c:v>53</c:v>
                </c:pt>
                <c:pt idx="764">
                  <c:v>53</c:v>
                </c:pt>
                <c:pt idx="765">
                  <c:v>53</c:v>
                </c:pt>
                <c:pt idx="766">
                  <c:v>53</c:v>
                </c:pt>
                <c:pt idx="767">
                  <c:v>54</c:v>
                </c:pt>
                <c:pt idx="768">
                  <c:v>54</c:v>
                </c:pt>
                <c:pt idx="769">
                  <c:v>54</c:v>
                </c:pt>
                <c:pt idx="770">
                  <c:v>54</c:v>
                </c:pt>
                <c:pt idx="771">
                  <c:v>55</c:v>
                </c:pt>
                <c:pt idx="772">
                  <c:v>55</c:v>
                </c:pt>
                <c:pt idx="773">
                  <c:v>55</c:v>
                </c:pt>
                <c:pt idx="774">
                  <c:v>55</c:v>
                </c:pt>
                <c:pt idx="775">
                  <c:v>55</c:v>
                </c:pt>
                <c:pt idx="776">
                  <c:v>56</c:v>
                </c:pt>
                <c:pt idx="777">
                  <c:v>56</c:v>
                </c:pt>
                <c:pt idx="778">
                  <c:v>56</c:v>
                </c:pt>
                <c:pt idx="779">
                  <c:v>56</c:v>
                </c:pt>
                <c:pt idx="780">
                  <c:v>56</c:v>
                </c:pt>
                <c:pt idx="781">
                  <c:v>57</c:v>
                </c:pt>
                <c:pt idx="782">
                  <c:v>57</c:v>
                </c:pt>
                <c:pt idx="783">
                  <c:v>57</c:v>
                </c:pt>
                <c:pt idx="784">
                  <c:v>57</c:v>
                </c:pt>
                <c:pt idx="785">
                  <c:v>57</c:v>
                </c:pt>
                <c:pt idx="786">
                  <c:v>57</c:v>
                </c:pt>
                <c:pt idx="787">
                  <c:v>58</c:v>
                </c:pt>
                <c:pt idx="788">
                  <c:v>58</c:v>
                </c:pt>
                <c:pt idx="789">
                  <c:v>58</c:v>
                </c:pt>
                <c:pt idx="790">
                  <c:v>58</c:v>
                </c:pt>
                <c:pt idx="791">
                  <c:v>58</c:v>
                </c:pt>
                <c:pt idx="792">
                  <c:v>58</c:v>
                </c:pt>
                <c:pt idx="793">
                  <c:v>58</c:v>
                </c:pt>
                <c:pt idx="794">
                  <c:v>58</c:v>
                </c:pt>
                <c:pt idx="795">
                  <c:v>59</c:v>
                </c:pt>
                <c:pt idx="796">
                  <c:v>59</c:v>
                </c:pt>
                <c:pt idx="797">
                  <c:v>59</c:v>
                </c:pt>
                <c:pt idx="798">
                  <c:v>59</c:v>
                </c:pt>
                <c:pt idx="799">
                  <c:v>59</c:v>
                </c:pt>
                <c:pt idx="800">
                  <c:v>59</c:v>
                </c:pt>
                <c:pt idx="801">
                  <c:v>59</c:v>
                </c:pt>
                <c:pt idx="802">
                  <c:v>59</c:v>
                </c:pt>
                <c:pt idx="803">
                  <c:v>59</c:v>
                </c:pt>
                <c:pt idx="804">
                  <c:v>59</c:v>
                </c:pt>
                <c:pt idx="805">
                  <c:v>59</c:v>
                </c:pt>
                <c:pt idx="806">
                  <c:v>59</c:v>
                </c:pt>
                <c:pt idx="807">
                  <c:v>59</c:v>
                </c:pt>
                <c:pt idx="808">
                  <c:v>59</c:v>
                </c:pt>
                <c:pt idx="809">
                  <c:v>59</c:v>
                </c:pt>
                <c:pt idx="810">
                  <c:v>59</c:v>
                </c:pt>
                <c:pt idx="811">
                  <c:v>59</c:v>
                </c:pt>
                <c:pt idx="812">
                  <c:v>59</c:v>
                </c:pt>
                <c:pt idx="813">
                  <c:v>59</c:v>
                </c:pt>
                <c:pt idx="814">
                  <c:v>59</c:v>
                </c:pt>
                <c:pt idx="815">
                  <c:v>59</c:v>
                </c:pt>
                <c:pt idx="816">
                  <c:v>59</c:v>
                </c:pt>
                <c:pt idx="817">
                  <c:v>59</c:v>
                </c:pt>
                <c:pt idx="818">
                  <c:v>59</c:v>
                </c:pt>
                <c:pt idx="819">
                  <c:v>59</c:v>
                </c:pt>
                <c:pt idx="820">
                  <c:v>59</c:v>
                </c:pt>
                <c:pt idx="821">
                  <c:v>59</c:v>
                </c:pt>
                <c:pt idx="822">
                  <c:v>59</c:v>
                </c:pt>
                <c:pt idx="823">
                  <c:v>59</c:v>
                </c:pt>
                <c:pt idx="824">
                  <c:v>59</c:v>
                </c:pt>
                <c:pt idx="825">
                  <c:v>59</c:v>
                </c:pt>
                <c:pt idx="826">
                  <c:v>59</c:v>
                </c:pt>
                <c:pt idx="827">
                  <c:v>59</c:v>
                </c:pt>
                <c:pt idx="828">
                  <c:v>59</c:v>
                </c:pt>
                <c:pt idx="829">
                  <c:v>59</c:v>
                </c:pt>
                <c:pt idx="830">
                  <c:v>59</c:v>
                </c:pt>
                <c:pt idx="831">
                  <c:v>58</c:v>
                </c:pt>
                <c:pt idx="832">
                  <c:v>58</c:v>
                </c:pt>
                <c:pt idx="833">
                  <c:v>58</c:v>
                </c:pt>
                <c:pt idx="834">
                  <c:v>58</c:v>
                </c:pt>
                <c:pt idx="835">
                  <c:v>58</c:v>
                </c:pt>
                <c:pt idx="836">
                  <c:v>58</c:v>
                </c:pt>
                <c:pt idx="837">
                  <c:v>58</c:v>
                </c:pt>
                <c:pt idx="838">
                  <c:v>58</c:v>
                </c:pt>
                <c:pt idx="839">
                  <c:v>57</c:v>
                </c:pt>
                <c:pt idx="840">
                  <c:v>57</c:v>
                </c:pt>
                <c:pt idx="841">
                  <c:v>57</c:v>
                </c:pt>
                <c:pt idx="842">
                  <c:v>57</c:v>
                </c:pt>
                <c:pt idx="843">
                  <c:v>57</c:v>
                </c:pt>
                <c:pt idx="844">
                  <c:v>57</c:v>
                </c:pt>
                <c:pt idx="845">
                  <c:v>56</c:v>
                </c:pt>
                <c:pt idx="846">
                  <c:v>56</c:v>
                </c:pt>
                <c:pt idx="847">
                  <c:v>56</c:v>
                </c:pt>
                <c:pt idx="848">
                  <c:v>56</c:v>
                </c:pt>
                <c:pt idx="849">
                  <c:v>56</c:v>
                </c:pt>
                <c:pt idx="850">
                  <c:v>55</c:v>
                </c:pt>
                <c:pt idx="851">
                  <c:v>55</c:v>
                </c:pt>
                <c:pt idx="852">
                  <c:v>55</c:v>
                </c:pt>
                <c:pt idx="853">
                  <c:v>55</c:v>
                </c:pt>
                <c:pt idx="854">
                  <c:v>55</c:v>
                </c:pt>
                <c:pt idx="855">
                  <c:v>54</c:v>
                </c:pt>
                <c:pt idx="856">
                  <c:v>54</c:v>
                </c:pt>
                <c:pt idx="857">
                  <c:v>54</c:v>
                </c:pt>
                <c:pt idx="858">
                  <c:v>54</c:v>
                </c:pt>
                <c:pt idx="859">
                  <c:v>53</c:v>
                </c:pt>
                <c:pt idx="860">
                  <c:v>53</c:v>
                </c:pt>
                <c:pt idx="861">
                  <c:v>53</c:v>
                </c:pt>
                <c:pt idx="862">
                  <c:v>53</c:v>
                </c:pt>
                <c:pt idx="863">
                  <c:v>52</c:v>
                </c:pt>
                <c:pt idx="864">
                  <c:v>52</c:v>
                </c:pt>
                <c:pt idx="865">
                  <c:v>52</c:v>
                </c:pt>
                <c:pt idx="866">
                  <c:v>52</c:v>
                </c:pt>
                <c:pt idx="867">
                  <c:v>51</c:v>
                </c:pt>
                <c:pt idx="868">
                  <c:v>51</c:v>
                </c:pt>
                <c:pt idx="869">
                  <c:v>51</c:v>
                </c:pt>
                <c:pt idx="870">
                  <c:v>51</c:v>
                </c:pt>
                <c:pt idx="871">
                  <c:v>51</c:v>
                </c:pt>
                <c:pt idx="872">
                  <c:v>50</c:v>
                </c:pt>
                <c:pt idx="873">
                  <c:v>50</c:v>
                </c:pt>
                <c:pt idx="874">
                  <c:v>50</c:v>
                </c:pt>
                <c:pt idx="875">
                  <c:v>50</c:v>
                </c:pt>
                <c:pt idx="876">
                  <c:v>49</c:v>
                </c:pt>
                <c:pt idx="877">
                  <c:v>49</c:v>
                </c:pt>
                <c:pt idx="878">
                  <c:v>49</c:v>
                </c:pt>
                <c:pt idx="879">
                  <c:v>48</c:v>
                </c:pt>
                <c:pt idx="880">
                  <c:v>48</c:v>
                </c:pt>
                <c:pt idx="881">
                  <c:v>48</c:v>
                </c:pt>
                <c:pt idx="882">
                  <c:v>48</c:v>
                </c:pt>
                <c:pt idx="883">
                  <c:v>48</c:v>
                </c:pt>
                <c:pt idx="884">
                  <c:v>47</c:v>
                </c:pt>
                <c:pt idx="885">
                  <c:v>47</c:v>
                </c:pt>
                <c:pt idx="886">
                  <c:v>47</c:v>
                </c:pt>
                <c:pt idx="887">
                  <c:v>47</c:v>
                </c:pt>
                <c:pt idx="888">
                  <c:v>46</c:v>
                </c:pt>
                <c:pt idx="889">
                  <c:v>46</c:v>
                </c:pt>
                <c:pt idx="890">
                  <c:v>46</c:v>
                </c:pt>
                <c:pt idx="891">
                  <c:v>46</c:v>
                </c:pt>
                <c:pt idx="892">
                  <c:v>45</c:v>
                </c:pt>
                <c:pt idx="893">
                  <c:v>45</c:v>
                </c:pt>
                <c:pt idx="894">
                  <c:v>45</c:v>
                </c:pt>
                <c:pt idx="895">
                  <c:v>45</c:v>
                </c:pt>
                <c:pt idx="896">
                  <c:v>44</c:v>
                </c:pt>
                <c:pt idx="897">
                  <c:v>44</c:v>
                </c:pt>
                <c:pt idx="898">
                  <c:v>44</c:v>
                </c:pt>
                <c:pt idx="899">
                  <c:v>44</c:v>
                </c:pt>
              </c:numCache>
            </c:numRef>
          </c:val>
          <c:smooth val="0"/>
        </c:ser>
        <c:ser>
          <c:idx val="1"/>
          <c:order val="1"/>
          <c:marker>
            <c:symbol val="none"/>
          </c:marker>
          <c:val>
            <c:numRef>
              <c:f>Sheet1!$F$6:$F$905</c:f>
              <c:numCache>
                <c:formatCode>General</c:formatCode>
                <c:ptCount val="900"/>
                <c:pt idx="0">
                  <c:v>145</c:v>
                </c:pt>
                <c:pt idx="1">
                  <c:v>145</c:v>
                </c:pt>
                <c:pt idx="2">
                  <c:v>145</c:v>
                </c:pt>
                <c:pt idx="3">
                  <c:v>145</c:v>
                </c:pt>
                <c:pt idx="4">
                  <c:v>146</c:v>
                </c:pt>
                <c:pt idx="5">
                  <c:v>162</c:v>
                </c:pt>
                <c:pt idx="6">
                  <c:v>150</c:v>
                </c:pt>
                <c:pt idx="7">
                  <c:v>207</c:v>
                </c:pt>
                <c:pt idx="8">
                  <c:v>240</c:v>
                </c:pt>
                <c:pt idx="9">
                  <c:v>219</c:v>
                </c:pt>
                <c:pt idx="10">
                  <c:v>187</c:v>
                </c:pt>
                <c:pt idx="11">
                  <c:v>165</c:v>
                </c:pt>
                <c:pt idx="12">
                  <c:v>155</c:v>
                </c:pt>
                <c:pt idx="13">
                  <c:v>150</c:v>
                </c:pt>
                <c:pt idx="14">
                  <c:v>149</c:v>
                </c:pt>
                <c:pt idx="15">
                  <c:v>148</c:v>
                </c:pt>
                <c:pt idx="16">
                  <c:v>148</c:v>
                </c:pt>
                <c:pt idx="17">
                  <c:v>149</c:v>
                </c:pt>
                <c:pt idx="18">
                  <c:v>149</c:v>
                </c:pt>
                <c:pt idx="19">
                  <c:v>149</c:v>
                </c:pt>
                <c:pt idx="20">
                  <c:v>159</c:v>
                </c:pt>
                <c:pt idx="21">
                  <c:v>155</c:v>
                </c:pt>
                <c:pt idx="22">
                  <c:v>219</c:v>
                </c:pt>
                <c:pt idx="23">
                  <c:v>251</c:v>
                </c:pt>
                <c:pt idx="24">
                  <c:v>226</c:v>
                </c:pt>
                <c:pt idx="25">
                  <c:v>192</c:v>
                </c:pt>
                <c:pt idx="26">
                  <c:v>169</c:v>
                </c:pt>
                <c:pt idx="27">
                  <c:v>158</c:v>
                </c:pt>
                <c:pt idx="28">
                  <c:v>154</c:v>
                </c:pt>
                <c:pt idx="29">
                  <c:v>152</c:v>
                </c:pt>
                <c:pt idx="30">
                  <c:v>152</c:v>
                </c:pt>
                <c:pt idx="31">
                  <c:v>152</c:v>
                </c:pt>
                <c:pt idx="32">
                  <c:v>152</c:v>
                </c:pt>
                <c:pt idx="33">
                  <c:v>152</c:v>
                </c:pt>
                <c:pt idx="34">
                  <c:v>152</c:v>
                </c:pt>
                <c:pt idx="35">
                  <c:v>152</c:v>
                </c:pt>
                <c:pt idx="36">
                  <c:v>152</c:v>
                </c:pt>
                <c:pt idx="37">
                  <c:v>153</c:v>
                </c:pt>
                <c:pt idx="38">
                  <c:v>153</c:v>
                </c:pt>
                <c:pt idx="39">
                  <c:v>153</c:v>
                </c:pt>
                <c:pt idx="40">
                  <c:v>153</c:v>
                </c:pt>
                <c:pt idx="41">
                  <c:v>153</c:v>
                </c:pt>
                <c:pt idx="42">
                  <c:v>153</c:v>
                </c:pt>
                <c:pt idx="43">
                  <c:v>153</c:v>
                </c:pt>
                <c:pt idx="44">
                  <c:v>153</c:v>
                </c:pt>
                <c:pt idx="45">
                  <c:v>154</c:v>
                </c:pt>
                <c:pt idx="46">
                  <c:v>154</c:v>
                </c:pt>
                <c:pt idx="47">
                  <c:v>154</c:v>
                </c:pt>
                <c:pt idx="48">
                  <c:v>154</c:v>
                </c:pt>
                <c:pt idx="49">
                  <c:v>154</c:v>
                </c:pt>
                <c:pt idx="50">
                  <c:v>154</c:v>
                </c:pt>
                <c:pt idx="51">
                  <c:v>154</c:v>
                </c:pt>
                <c:pt idx="52">
                  <c:v>154</c:v>
                </c:pt>
                <c:pt idx="53">
                  <c:v>154</c:v>
                </c:pt>
                <c:pt idx="54">
                  <c:v>154</c:v>
                </c:pt>
                <c:pt idx="55">
                  <c:v>154</c:v>
                </c:pt>
                <c:pt idx="56">
                  <c:v>154</c:v>
                </c:pt>
                <c:pt idx="57">
                  <c:v>154</c:v>
                </c:pt>
                <c:pt idx="58">
                  <c:v>154</c:v>
                </c:pt>
                <c:pt idx="59">
                  <c:v>154</c:v>
                </c:pt>
                <c:pt idx="60">
                  <c:v>154</c:v>
                </c:pt>
                <c:pt idx="61">
                  <c:v>154</c:v>
                </c:pt>
                <c:pt idx="62">
                  <c:v>154</c:v>
                </c:pt>
                <c:pt idx="63">
                  <c:v>154</c:v>
                </c:pt>
                <c:pt idx="64">
                  <c:v>154</c:v>
                </c:pt>
                <c:pt idx="65">
                  <c:v>154</c:v>
                </c:pt>
                <c:pt idx="66">
                  <c:v>154</c:v>
                </c:pt>
                <c:pt idx="67">
                  <c:v>154</c:v>
                </c:pt>
                <c:pt idx="68">
                  <c:v>154</c:v>
                </c:pt>
                <c:pt idx="69">
                  <c:v>154</c:v>
                </c:pt>
                <c:pt idx="70">
                  <c:v>154</c:v>
                </c:pt>
                <c:pt idx="71">
                  <c:v>154</c:v>
                </c:pt>
                <c:pt idx="72">
                  <c:v>154</c:v>
                </c:pt>
                <c:pt idx="73">
                  <c:v>154</c:v>
                </c:pt>
                <c:pt idx="74">
                  <c:v>154</c:v>
                </c:pt>
                <c:pt idx="75">
                  <c:v>154</c:v>
                </c:pt>
                <c:pt idx="76">
                  <c:v>154</c:v>
                </c:pt>
                <c:pt idx="77">
                  <c:v>154</c:v>
                </c:pt>
                <c:pt idx="78">
                  <c:v>154</c:v>
                </c:pt>
                <c:pt idx="79">
                  <c:v>154</c:v>
                </c:pt>
                <c:pt idx="80">
                  <c:v>154</c:v>
                </c:pt>
                <c:pt idx="81">
                  <c:v>153</c:v>
                </c:pt>
                <c:pt idx="82">
                  <c:v>153</c:v>
                </c:pt>
                <c:pt idx="83">
                  <c:v>153</c:v>
                </c:pt>
                <c:pt idx="84">
                  <c:v>153</c:v>
                </c:pt>
                <c:pt idx="85">
                  <c:v>153</c:v>
                </c:pt>
                <c:pt idx="86">
                  <c:v>153</c:v>
                </c:pt>
                <c:pt idx="87">
                  <c:v>153</c:v>
                </c:pt>
                <c:pt idx="88">
                  <c:v>153</c:v>
                </c:pt>
                <c:pt idx="89">
                  <c:v>152</c:v>
                </c:pt>
                <c:pt idx="90">
                  <c:v>152</c:v>
                </c:pt>
                <c:pt idx="91">
                  <c:v>152</c:v>
                </c:pt>
                <c:pt idx="92">
                  <c:v>152</c:v>
                </c:pt>
                <c:pt idx="93">
                  <c:v>152</c:v>
                </c:pt>
                <c:pt idx="94">
                  <c:v>152</c:v>
                </c:pt>
                <c:pt idx="95">
                  <c:v>151</c:v>
                </c:pt>
                <c:pt idx="96">
                  <c:v>151</c:v>
                </c:pt>
                <c:pt idx="97">
                  <c:v>151</c:v>
                </c:pt>
                <c:pt idx="98">
                  <c:v>151</c:v>
                </c:pt>
                <c:pt idx="99">
                  <c:v>151</c:v>
                </c:pt>
                <c:pt idx="100">
                  <c:v>150</c:v>
                </c:pt>
                <c:pt idx="101">
                  <c:v>150</c:v>
                </c:pt>
                <c:pt idx="102">
                  <c:v>150</c:v>
                </c:pt>
                <c:pt idx="103">
                  <c:v>150</c:v>
                </c:pt>
                <c:pt idx="104">
                  <c:v>150</c:v>
                </c:pt>
                <c:pt idx="105">
                  <c:v>149</c:v>
                </c:pt>
                <c:pt idx="106">
                  <c:v>149</c:v>
                </c:pt>
                <c:pt idx="107">
                  <c:v>149</c:v>
                </c:pt>
                <c:pt idx="108">
                  <c:v>149</c:v>
                </c:pt>
                <c:pt idx="109">
                  <c:v>148</c:v>
                </c:pt>
                <c:pt idx="110">
                  <c:v>148</c:v>
                </c:pt>
                <c:pt idx="111">
                  <c:v>148</c:v>
                </c:pt>
                <c:pt idx="112">
                  <c:v>148</c:v>
                </c:pt>
                <c:pt idx="113">
                  <c:v>147</c:v>
                </c:pt>
                <c:pt idx="114">
                  <c:v>147</c:v>
                </c:pt>
                <c:pt idx="115">
                  <c:v>147</c:v>
                </c:pt>
                <c:pt idx="116">
                  <c:v>147</c:v>
                </c:pt>
                <c:pt idx="117">
                  <c:v>146</c:v>
                </c:pt>
                <c:pt idx="118">
                  <c:v>146</c:v>
                </c:pt>
                <c:pt idx="119">
                  <c:v>146</c:v>
                </c:pt>
                <c:pt idx="120">
                  <c:v>146</c:v>
                </c:pt>
                <c:pt idx="121">
                  <c:v>146</c:v>
                </c:pt>
                <c:pt idx="122">
                  <c:v>145</c:v>
                </c:pt>
                <c:pt idx="123">
                  <c:v>145</c:v>
                </c:pt>
                <c:pt idx="124">
                  <c:v>145</c:v>
                </c:pt>
                <c:pt idx="125">
                  <c:v>145</c:v>
                </c:pt>
                <c:pt idx="126">
                  <c:v>144</c:v>
                </c:pt>
                <c:pt idx="127">
                  <c:v>144</c:v>
                </c:pt>
                <c:pt idx="128">
                  <c:v>144</c:v>
                </c:pt>
                <c:pt idx="129">
                  <c:v>143</c:v>
                </c:pt>
                <c:pt idx="130">
                  <c:v>143</c:v>
                </c:pt>
                <c:pt idx="131">
                  <c:v>143</c:v>
                </c:pt>
                <c:pt idx="132">
                  <c:v>143</c:v>
                </c:pt>
                <c:pt idx="133">
                  <c:v>143</c:v>
                </c:pt>
                <c:pt idx="134">
                  <c:v>169</c:v>
                </c:pt>
                <c:pt idx="135">
                  <c:v>229</c:v>
                </c:pt>
                <c:pt idx="136">
                  <c:v>230</c:v>
                </c:pt>
                <c:pt idx="137">
                  <c:v>198</c:v>
                </c:pt>
                <c:pt idx="138">
                  <c:v>169</c:v>
                </c:pt>
                <c:pt idx="139">
                  <c:v>153</c:v>
                </c:pt>
                <c:pt idx="140">
                  <c:v>145</c:v>
                </c:pt>
                <c:pt idx="141">
                  <c:v>142</c:v>
                </c:pt>
                <c:pt idx="142">
                  <c:v>141</c:v>
                </c:pt>
                <c:pt idx="143">
                  <c:v>140</c:v>
                </c:pt>
                <c:pt idx="144">
                  <c:v>140</c:v>
                </c:pt>
                <c:pt idx="145">
                  <c:v>140</c:v>
                </c:pt>
                <c:pt idx="146">
                  <c:v>139</c:v>
                </c:pt>
                <c:pt idx="147">
                  <c:v>139</c:v>
                </c:pt>
                <c:pt idx="148">
                  <c:v>139</c:v>
                </c:pt>
                <c:pt idx="149">
                  <c:v>139</c:v>
                </c:pt>
                <c:pt idx="150">
                  <c:v>139</c:v>
                </c:pt>
                <c:pt idx="151">
                  <c:v>138</c:v>
                </c:pt>
                <c:pt idx="152">
                  <c:v>138</c:v>
                </c:pt>
                <c:pt idx="153">
                  <c:v>138</c:v>
                </c:pt>
                <c:pt idx="154">
                  <c:v>138</c:v>
                </c:pt>
                <c:pt idx="155">
                  <c:v>138</c:v>
                </c:pt>
                <c:pt idx="156">
                  <c:v>137</c:v>
                </c:pt>
                <c:pt idx="157">
                  <c:v>137</c:v>
                </c:pt>
                <c:pt idx="158">
                  <c:v>137</c:v>
                </c:pt>
                <c:pt idx="159">
                  <c:v>137</c:v>
                </c:pt>
                <c:pt idx="160">
                  <c:v>137</c:v>
                </c:pt>
                <c:pt idx="161">
                  <c:v>137</c:v>
                </c:pt>
                <c:pt idx="162">
                  <c:v>136</c:v>
                </c:pt>
                <c:pt idx="163">
                  <c:v>136</c:v>
                </c:pt>
                <c:pt idx="164">
                  <c:v>136</c:v>
                </c:pt>
                <c:pt idx="165">
                  <c:v>136</c:v>
                </c:pt>
                <c:pt idx="166">
                  <c:v>136</c:v>
                </c:pt>
                <c:pt idx="167">
                  <c:v>136</c:v>
                </c:pt>
                <c:pt idx="168">
                  <c:v>136</c:v>
                </c:pt>
                <c:pt idx="169">
                  <c:v>136</c:v>
                </c:pt>
                <c:pt idx="170">
                  <c:v>135</c:v>
                </c:pt>
                <c:pt idx="171">
                  <c:v>135</c:v>
                </c:pt>
                <c:pt idx="172">
                  <c:v>135</c:v>
                </c:pt>
                <c:pt idx="173">
                  <c:v>135</c:v>
                </c:pt>
                <c:pt idx="174">
                  <c:v>135</c:v>
                </c:pt>
                <c:pt idx="175">
                  <c:v>135</c:v>
                </c:pt>
                <c:pt idx="176">
                  <c:v>135</c:v>
                </c:pt>
                <c:pt idx="177">
                  <c:v>135</c:v>
                </c:pt>
                <c:pt idx="178">
                  <c:v>135</c:v>
                </c:pt>
                <c:pt idx="179">
                  <c:v>135</c:v>
                </c:pt>
                <c:pt idx="180">
                  <c:v>135</c:v>
                </c:pt>
                <c:pt idx="181">
                  <c:v>135</c:v>
                </c:pt>
                <c:pt idx="182">
                  <c:v>135</c:v>
                </c:pt>
                <c:pt idx="183">
                  <c:v>135</c:v>
                </c:pt>
                <c:pt idx="184">
                  <c:v>135</c:v>
                </c:pt>
                <c:pt idx="185">
                  <c:v>135</c:v>
                </c:pt>
                <c:pt idx="186">
                  <c:v>135</c:v>
                </c:pt>
                <c:pt idx="187">
                  <c:v>135</c:v>
                </c:pt>
                <c:pt idx="188">
                  <c:v>135</c:v>
                </c:pt>
                <c:pt idx="189">
                  <c:v>135</c:v>
                </c:pt>
                <c:pt idx="190">
                  <c:v>135</c:v>
                </c:pt>
                <c:pt idx="191">
                  <c:v>135</c:v>
                </c:pt>
                <c:pt idx="192">
                  <c:v>135</c:v>
                </c:pt>
                <c:pt idx="193">
                  <c:v>135</c:v>
                </c:pt>
                <c:pt idx="194">
                  <c:v>135</c:v>
                </c:pt>
                <c:pt idx="195">
                  <c:v>135</c:v>
                </c:pt>
                <c:pt idx="196">
                  <c:v>135</c:v>
                </c:pt>
                <c:pt idx="197">
                  <c:v>135</c:v>
                </c:pt>
                <c:pt idx="198">
                  <c:v>135</c:v>
                </c:pt>
                <c:pt idx="199">
                  <c:v>135</c:v>
                </c:pt>
                <c:pt idx="200">
                  <c:v>135</c:v>
                </c:pt>
                <c:pt idx="201">
                  <c:v>135</c:v>
                </c:pt>
                <c:pt idx="202">
                  <c:v>135</c:v>
                </c:pt>
                <c:pt idx="203">
                  <c:v>135</c:v>
                </c:pt>
                <c:pt idx="204">
                  <c:v>135</c:v>
                </c:pt>
                <c:pt idx="205">
                  <c:v>135</c:v>
                </c:pt>
                <c:pt idx="206">
                  <c:v>136</c:v>
                </c:pt>
                <c:pt idx="207">
                  <c:v>136</c:v>
                </c:pt>
                <c:pt idx="208">
                  <c:v>136</c:v>
                </c:pt>
                <c:pt idx="209">
                  <c:v>136</c:v>
                </c:pt>
                <c:pt idx="210">
                  <c:v>136</c:v>
                </c:pt>
                <c:pt idx="211">
                  <c:v>136</c:v>
                </c:pt>
                <c:pt idx="212">
                  <c:v>136</c:v>
                </c:pt>
                <c:pt idx="213">
                  <c:v>136</c:v>
                </c:pt>
                <c:pt idx="214">
                  <c:v>137</c:v>
                </c:pt>
                <c:pt idx="215">
                  <c:v>137</c:v>
                </c:pt>
                <c:pt idx="216">
                  <c:v>137</c:v>
                </c:pt>
                <c:pt idx="217">
                  <c:v>137</c:v>
                </c:pt>
                <c:pt idx="218">
                  <c:v>137</c:v>
                </c:pt>
                <c:pt idx="219">
                  <c:v>137</c:v>
                </c:pt>
                <c:pt idx="220">
                  <c:v>138</c:v>
                </c:pt>
                <c:pt idx="221">
                  <c:v>138</c:v>
                </c:pt>
                <c:pt idx="222">
                  <c:v>138</c:v>
                </c:pt>
                <c:pt idx="223">
                  <c:v>138</c:v>
                </c:pt>
                <c:pt idx="224">
                  <c:v>138</c:v>
                </c:pt>
                <c:pt idx="225">
                  <c:v>139</c:v>
                </c:pt>
                <c:pt idx="226">
                  <c:v>139</c:v>
                </c:pt>
                <c:pt idx="227">
                  <c:v>139</c:v>
                </c:pt>
                <c:pt idx="228">
                  <c:v>139</c:v>
                </c:pt>
                <c:pt idx="229">
                  <c:v>139</c:v>
                </c:pt>
                <c:pt idx="230">
                  <c:v>140</c:v>
                </c:pt>
                <c:pt idx="231">
                  <c:v>140</c:v>
                </c:pt>
                <c:pt idx="232">
                  <c:v>140</c:v>
                </c:pt>
                <c:pt idx="233">
                  <c:v>140</c:v>
                </c:pt>
                <c:pt idx="234">
                  <c:v>141</c:v>
                </c:pt>
                <c:pt idx="235">
                  <c:v>141</c:v>
                </c:pt>
                <c:pt idx="236">
                  <c:v>141</c:v>
                </c:pt>
                <c:pt idx="237">
                  <c:v>141</c:v>
                </c:pt>
                <c:pt idx="238">
                  <c:v>142</c:v>
                </c:pt>
                <c:pt idx="239">
                  <c:v>142</c:v>
                </c:pt>
                <c:pt idx="240">
                  <c:v>142</c:v>
                </c:pt>
                <c:pt idx="241">
                  <c:v>142</c:v>
                </c:pt>
                <c:pt idx="242">
                  <c:v>143</c:v>
                </c:pt>
                <c:pt idx="243">
                  <c:v>143</c:v>
                </c:pt>
                <c:pt idx="244">
                  <c:v>143</c:v>
                </c:pt>
                <c:pt idx="245">
                  <c:v>143</c:v>
                </c:pt>
                <c:pt idx="246">
                  <c:v>143</c:v>
                </c:pt>
                <c:pt idx="247">
                  <c:v>144</c:v>
                </c:pt>
                <c:pt idx="248">
                  <c:v>144</c:v>
                </c:pt>
                <c:pt idx="249">
                  <c:v>144</c:v>
                </c:pt>
                <c:pt idx="250">
                  <c:v>145</c:v>
                </c:pt>
                <c:pt idx="251">
                  <c:v>145</c:v>
                </c:pt>
                <c:pt idx="252">
                  <c:v>145</c:v>
                </c:pt>
                <c:pt idx="253">
                  <c:v>145</c:v>
                </c:pt>
                <c:pt idx="254">
                  <c:v>146</c:v>
                </c:pt>
                <c:pt idx="255">
                  <c:v>146</c:v>
                </c:pt>
                <c:pt idx="256">
                  <c:v>146</c:v>
                </c:pt>
                <c:pt idx="257">
                  <c:v>146</c:v>
                </c:pt>
                <c:pt idx="258">
                  <c:v>146</c:v>
                </c:pt>
                <c:pt idx="259">
                  <c:v>147</c:v>
                </c:pt>
                <c:pt idx="260">
                  <c:v>147</c:v>
                </c:pt>
                <c:pt idx="261">
                  <c:v>147</c:v>
                </c:pt>
                <c:pt idx="262">
                  <c:v>147</c:v>
                </c:pt>
                <c:pt idx="263">
                  <c:v>148</c:v>
                </c:pt>
                <c:pt idx="264">
                  <c:v>148</c:v>
                </c:pt>
                <c:pt idx="265">
                  <c:v>148</c:v>
                </c:pt>
                <c:pt idx="266">
                  <c:v>148</c:v>
                </c:pt>
                <c:pt idx="267">
                  <c:v>149</c:v>
                </c:pt>
                <c:pt idx="268">
                  <c:v>149</c:v>
                </c:pt>
                <c:pt idx="269">
                  <c:v>149</c:v>
                </c:pt>
                <c:pt idx="270">
                  <c:v>167</c:v>
                </c:pt>
                <c:pt idx="271">
                  <c:v>227</c:v>
                </c:pt>
                <c:pt idx="272">
                  <c:v>237</c:v>
                </c:pt>
                <c:pt idx="273">
                  <c:v>208</c:v>
                </c:pt>
                <c:pt idx="274">
                  <c:v>180</c:v>
                </c:pt>
                <c:pt idx="275">
                  <c:v>163</c:v>
                </c:pt>
                <c:pt idx="276">
                  <c:v>155</c:v>
                </c:pt>
                <c:pt idx="277">
                  <c:v>152</c:v>
                </c:pt>
                <c:pt idx="278">
                  <c:v>152</c:v>
                </c:pt>
                <c:pt idx="279">
                  <c:v>151</c:v>
                </c:pt>
                <c:pt idx="280">
                  <c:v>154</c:v>
                </c:pt>
                <c:pt idx="281">
                  <c:v>209</c:v>
                </c:pt>
                <c:pt idx="282">
                  <c:v>249</c:v>
                </c:pt>
                <c:pt idx="283">
                  <c:v>231</c:v>
                </c:pt>
                <c:pt idx="284">
                  <c:v>196</c:v>
                </c:pt>
                <c:pt idx="285">
                  <c:v>173</c:v>
                </c:pt>
                <c:pt idx="286">
                  <c:v>160</c:v>
                </c:pt>
                <c:pt idx="287">
                  <c:v>155</c:v>
                </c:pt>
                <c:pt idx="288">
                  <c:v>154</c:v>
                </c:pt>
                <c:pt idx="289">
                  <c:v>153</c:v>
                </c:pt>
                <c:pt idx="290">
                  <c:v>153</c:v>
                </c:pt>
                <c:pt idx="291">
                  <c:v>153</c:v>
                </c:pt>
                <c:pt idx="292">
                  <c:v>153</c:v>
                </c:pt>
                <c:pt idx="293">
                  <c:v>153</c:v>
                </c:pt>
                <c:pt idx="294">
                  <c:v>153</c:v>
                </c:pt>
                <c:pt idx="295">
                  <c:v>154</c:v>
                </c:pt>
                <c:pt idx="296">
                  <c:v>154</c:v>
                </c:pt>
                <c:pt idx="297">
                  <c:v>154</c:v>
                </c:pt>
                <c:pt idx="298">
                  <c:v>154</c:v>
                </c:pt>
                <c:pt idx="299">
                  <c:v>154</c:v>
                </c:pt>
                <c:pt idx="300">
                  <c:v>154</c:v>
                </c:pt>
                <c:pt idx="301">
                  <c:v>154</c:v>
                </c:pt>
                <c:pt idx="302">
                  <c:v>184</c:v>
                </c:pt>
                <c:pt idx="303">
                  <c:v>252</c:v>
                </c:pt>
                <c:pt idx="304">
                  <c:v>255</c:v>
                </c:pt>
                <c:pt idx="305">
                  <c:v>219</c:v>
                </c:pt>
                <c:pt idx="306">
                  <c:v>186</c:v>
                </c:pt>
                <c:pt idx="307">
                  <c:v>168</c:v>
                </c:pt>
                <c:pt idx="308">
                  <c:v>159</c:v>
                </c:pt>
                <c:pt idx="309">
                  <c:v>156</c:v>
                </c:pt>
                <c:pt idx="310">
                  <c:v>155</c:v>
                </c:pt>
                <c:pt idx="311">
                  <c:v>155</c:v>
                </c:pt>
                <c:pt idx="312">
                  <c:v>155</c:v>
                </c:pt>
                <c:pt idx="313">
                  <c:v>155</c:v>
                </c:pt>
                <c:pt idx="314">
                  <c:v>154</c:v>
                </c:pt>
                <c:pt idx="315">
                  <c:v>154</c:v>
                </c:pt>
                <c:pt idx="316">
                  <c:v>154</c:v>
                </c:pt>
                <c:pt idx="317">
                  <c:v>154</c:v>
                </c:pt>
                <c:pt idx="318">
                  <c:v>154</c:v>
                </c:pt>
                <c:pt idx="319">
                  <c:v>154</c:v>
                </c:pt>
                <c:pt idx="320">
                  <c:v>154</c:v>
                </c:pt>
                <c:pt idx="321">
                  <c:v>154</c:v>
                </c:pt>
                <c:pt idx="322">
                  <c:v>154</c:v>
                </c:pt>
                <c:pt idx="323">
                  <c:v>154</c:v>
                </c:pt>
                <c:pt idx="324">
                  <c:v>154</c:v>
                </c:pt>
                <c:pt idx="325">
                  <c:v>154</c:v>
                </c:pt>
                <c:pt idx="326">
                  <c:v>154</c:v>
                </c:pt>
                <c:pt idx="327">
                  <c:v>154</c:v>
                </c:pt>
                <c:pt idx="328">
                  <c:v>154</c:v>
                </c:pt>
                <c:pt idx="329">
                  <c:v>154</c:v>
                </c:pt>
                <c:pt idx="330">
                  <c:v>154</c:v>
                </c:pt>
                <c:pt idx="331">
                  <c:v>153</c:v>
                </c:pt>
                <c:pt idx="332">
                  <c:v>153</c:v>
                </c:pt>
                <c:pt idx="333">
                  <c:v>153</c:v>
                </c:pt>
                <c:pt idx="334">
                  <c:v>153</c:v>
                </c:pt>
                <c:pt idx="335">
                  <c:v>153</c:v>
                </c:pt>
                <c:pt idx="336">
                  <c:v>153</c:v>
                </c:pt>
                <c:pt idx="337">
                  <c:v>153</c:v>
                </c:pt>
                <c:pt idx="338">
                  <c:v>153</c:v>
                </c:pt>
                <c:pt idx="339">
                  <c:v>152</c:v>
                </c:pt>
                <c:pt idx="340">
                  <c:v>152</c:v>
                </c:pt>
                <c:pt idx="341">
                  <c:v>152</c:v>
                </c:pt>
                <c:pt idx="342">
                  <c:v>152</c:v>
                </c:pt>
                <c:pt idx="343">
                  <c:v>152</c:v>
                </c:pt>
                <c:pt idx="344">
                  <c:v>152</c:v>
                </c:pt>
                <c:pt idx="345">
                  <c:v>151</c:v>
                </c:pt>
                <c:pt idx="346">
                  <c:v>151</c:v>
                </c:pt>
                <c:pt idx="347">
                  <c:v>151</c:v>
                </c:pt>
                <c:pt idx="348">
                  <c:v>151</c:v>
                </c:pt>
                <c:pt idx="349">
                  <c:v>151</c:v>
                </c:pt>
                <c:pt idx="350">
                  <c:v>150</c:v>
                </c:pt>
                <c:pt idx="351">
                  <c:v>150</c:v>
                </c:pt>
                <c:pt idx="352">
                  <c:v>150</c:v>
                </c:pt>
                <c:pt idx="353">
                  <c:v>150</c:v>
                </c:pt>
                <c:pt idx="354">
                  <c:v>150</c:v>
                </c:pt>
                <c:pt idx="355">
                  <c:v>149</c:v>
                </c:pt>
                <c:pt idx="356">
                  <c:v>149</c:v>
                </c:pt>
                <c:pt idx="357">
                  <c:v>149</c:v>
                </c:pt>
                <c:pt idx="358">
                  <c:v>149</c:v>
                </c:pt>
                <c:pt idx="359">
                  <c:v>148</c:v>
                </c:pt>
                <c:pt idx="360">
                  <c:v>148</c:v>
                </c:pt>
                <c:pt idx="361">
                  <c:v>148</c:v>
                </c:pt>
                <c:pt idx="362">
                  <c:v>148</c:v>
                </c:pt>
                <c:pt idx="363">
                  <c:v>147</c:v>
                </c:pt>
                <c:pt idx="364">
                  <c:v>147</c:v>
                </c:pt>
                <c:pt idx="365">
                  <c:v>147</c:v>
                </c:pt>
                <c:pt idx="366">
                  <c:v>147</c:v>
                </c:pt>
                <c:pt idx="367">
                  <c:v>146</c:v>
                </c:pt>
                <c:pt idx="368">
                  <c:v>146</c:v>
                </c:pt>
                <c:pt idx="369">
                  <c:v>146</c:v>
                </c:pt>
                <c:pt idx="370">
                  <c:v>146</c:v>
                </c:pt>
                <c:pt idx="371">
                  <c:v>146</c:v>
                </c:pt>
                <c:pt idx="372">
                  <c:v>145</c:v>
                </c:pt>
                <c:pt idx="373">
                  <c:v>145</c:v>
                </c:pt>
                <c:pt idx="374">
                  <c:v>145</c:v>
                </c:pt>
                <c:pt idx="375">
                  <c:v>145</c:v>
                </c:pt>
                <c:pt idx="376">
                  <c:v>144</c:v>
                </c:pt>
                <c:pt idx="377">
                  <c:v>144</c:v>
                </c:pt>
                <c:pt idx="378">
                  <c:v>144</c:v>
                </c:pt>
                <c:pt idx="379">
                  <c:v>143</c:v>
                </c:pt>
                <c:pt idx="380">
                  <c:v>143</c:v>
                </c:pt>
                <c:pt idx="381">
                  <c:v>143</c:v>
                </c:pt>
                <c:pt idx="382">
                  <c:v>143</c:v>
                </c:pt>
                <c:pt idx="383">
                  <c:v>143</c:v>
                </c:pt>
                <c:pt idx="384">
                  <c:v>142</c:v>
                </c:pt>
                <c:pt idx="385">
                  <c:v>142</c:v>
                </c:pt>
                <c:pt idx="386">
                  <c:v>142</c:v>
                </c:pt>
                <c:pt idx="387">
                  <c:v>142</c:v>
                </c:pt>
                <c:pt idx="388">
                  <c:v>141</c:v>
                </c:pt>
                <c:pt idx="389">
                  <c:v>141</c:v>
                </c:pt>
                <c:pt idx="390">
                  <c:v>141</c:v>
                </c:pt>
                <c:pt idx="391">
                  <c:v>141</c:v>
                </c:pt>
                <c:pt idx="392">
                  <c:v>140</c:v>
                </c:pt>
                <c:pt idx="393">
                  <c:v>140</c:v>
                </c:pt>
                <c:pt idx="394">
                  <c:v>140</c:v>
                </c:pt>
                <c:pt idx="395">
                  <c:v>140</c:v>
                </c:pt>
                <c:pt idx="396">
                  <c:v>139</c:v>
                </c:pt>
                <c:pt idx="397">
                  <c:v>139</c:v>
                </c:pt>
                <c:pt idx="398">
                  <c:v>139</c:v>
                </c:pt>
                <c:pt idx="399">
                  <c:v>139</c:v>
                </c:pt>
                <c:pt idx="400">
                  <c:v>139</c:v>
                </c:pt>
                <c:pt idx="401">
                  <c:v>138</c:v>
                </c:pt>
                <c:pt idx="402">
                  <c:v>138</c:v>
                </c:pt>
                <c:pt idx="403">
                  <c:v>138</c:v>
                </c:pt>
                <c:pt idx="404">
                  <c:v>138</c:v>
                </c:pt>
                <c:pt idx="405">
                  <c:v>138</c:v>
                </c:pt>
                <c:pt idx="406">
                  <c:v>137</c:v>
                </c:pt>
                <c:pt idx="407">
                  <c:v>137</c:v>
                </c:pt>
                <c:pt idx="408">
                  <c:v>137</c:v>
                </c:pt>
                <c:pt idx="409">
                  <c:v>137</c:v>
                </c:pt>
                <c:pt idx="410">
                  <c:v>137</c:v>
                </c:pt>
                <c:pt idx="411">
                  <c:v>137</c:v>
                </c:pt>
                <c:pt idx="412">
                  <c:v>136</c:v>
                </c:pt>
                <c:pt idx="413">
                  <c:v>136</c:v>
                </c:pt>
                <c:pt idx="414">
                  <c:v>136</c:v>
                </c:pt>
                <c:pt idx="415">
                  <c:v>136</c:v>
                </c:pt>
                <c:pt idx="416">
                  <c:v>136</c:v>
                </c:pt>
                <c:pt idx="417">
                  <c:v>136</c:v>
                </c:pt>
                <c:pt idx="418">
                  <c:v>136</c:v>
                </c:pt>
                <c:pt idx="419">
                  <c:v>136</c:v>
                </c:pt>
                <c:pt idx="420">
                  <c:v>135</c:v>
                </c:pt>
                <c:pt idx="421">
                  <c:v>135</c:v>
                </c:pt>
                <c:pt idx="422">
                  <c:v>135</c:v>
                </c:pt>
                <c:pt idx="423">
                  <c:v>135</c:v>
                </c:pt>
                <c:pt idx="424">
                  <c:v>135</c:v>
                </c:pt>
                <c:pt idx="425">
                  <c:v>135</c:v>
                </c:pt>
                <c:pt idx="426">
                  <c:v>135</c:v>
                </c:pt>
                <c:pt idx="427">
                  <c:v>135</c:v>
                </c:pt>
                <c:pt idx="428">
                  <c:v>135</c:v>
                </c:pt>
                <c:pt idx="429">
                  <c:v>135</c:v>
                </c:pt>
                <c:pt idx="430">
                  <c:v>135</c:v>
                </c:pt>
                <c:pt idx="431">
                  <c:v>135</c:v>
                </c:pt>
                <c:pt idx="432">
                  <c:v>135</c:v>
                </c:pt>
                <c:pt idx="433">
                  <c:v>135</c:v>
                </c:pt>
                <c:pt idx="434">
                  <c:v>135</c:v>
                </c:pt>
                <c:pt idx="435">
                  <c:v>135</c:v>
                </c:pt>
                <c:pt idx="436">
                  <c:v>135</c:v>
                </c:pt>
                <c:pt idx="437">
                  <c:v>135</c:v>
                </c:pt>
                <c:pt idx="438">
                  <c:v>135</c:v>
                </c:pt>
                <c:pt idx="439">
                  <c:v>135</c:v>
                </c:pt>
                <c:pt idx="440">
                  <c:v>135</c:v>
                </c:pt>
                <c:pt idx="441">
                  <c:v>135</c:v>
                </c:pt>
                <c:pt idx="442">
                  <c:v>135</c:v>
                </c:pt>
                <c:pt idx="443">
                  <c:v>135</c:v>
                </c:pt>
                <c:pt idx="444">
                  <c:v>135</c:v>
                </c:pt>
                <c:pt idx="445">
                  <c:v>135</c:v>
                </c:pt>
                <c:pt idx="446">
                  <c:v>135</c:v>
                </c:pt>
                <c:pt idx="447">
                  <c:v>135</c:v>
                </c:pt>
                <c:pt idx="448">
                  <c:v>135</c:v>
                </c:pt>
                <c:pt idx="449">
                  <c:v>135</c:v>
                </c:pt>
                <c:pt idx="450">
                  <c:v>135</c:v>
                </c:pt>
                <c:pt idx="451">
                  <c:v>135</c:v>
                </c:pt>
                <c:pt idx="452">
                  <c:v>135</c:v>
                </c:pt>
                <c:pt idx="453">
                  <c:v>135</c:v>
                </c:pt>
                <c:pt idx="454">
                  <c:v>135</c:v>
                </c:pt>
                <c:pt idx="455">
                  <c:v>135</c:v>
                </c:pt>
                <c:pt idx="456">
                  <c:v>136</c:v>
                </c:pt>
                <c:pt idx="457">
                  <c:v>136</c:v>
                </c:pt>
                <c:pt idx="458">
                  <c:v>136</c:v>
                </c:pt>
                <c:pt idx="459">
                  <c:v>136</c:v>
                </c:pt>
                <c:pt idx="460">
                  <c:v>136</c:v>
                </c:pt>
                <c:pt idx="461">
                  <c:v>136</c:v>
                </c:pt>
                <c:pt idx="462">
                  <c:v>136</c:v>
                </c:pt>
                <c:pt idx="463">
                  <c:v>136</c:v>
                </c:pt>
                <c:pt idx="464">
                  <c:v>137</c:v>
                </c:pt>
                <c:pt idx="465">
                  <c:v>137</c:v>
                </c:pt>
                <c:pt idx="466">
                  <c:v>137</c:v>
                </c:pt>
                <c:pt idx="467">
                  <c:v>137</c:v>
                </c:pt>
                <c:pt idx="468">
                  <c:v>137</c:v>
                </c:pt>
                <c:pt idx="469">
                  <c:v>137</c:v>
                </c:pt>
                <c:pt idx="470">
                  <c:v>138</c:v>
                </c:pt>
                <c:pt idx="471">
                  <c:v>138</c:v>
                </c:pt>
                <c:pt idx="472">
                  <c:v>138</c:v>
                </c:pt>
                <c:pt idx="473">
                  <c:v>138</c:v>
                </c:pt>
                <c:pt idx="474">
                  <c:v>138</c:v>
                </c:pt>
                <c:pt idx="475">
                  <c:v>139</c:v>
                </c:pt>
                <c:pt idx="476">
                  <c:v>139</c:v>
                </c:pt>
                <c:pt idx="477">
                  <c:v>139</c:v>
                </c:pt>
                <c:pt idx="478">
                  <c:v>139</c:v>
                </c:pt>
                <c:pt idx="479">
                  <c:v>139</c:v>
                </c:pt>
                <c:pt idx="480">
                  <c:v>140</c:v>
                </c:pt>
                <c:pt idx="481">
                  <c:v>140</c:v>
                </c:pt>
                <c:pt idx="482">
                  <c:v>140</c:v>
                </c:pt>
                <c:pt idx="483">
                  <c:v>140</c:v>
                </c:pt>
                <c:pt idx="484">
                  <c:v>141</c:v>
                </c:pt>
                <c:pt idx="485">
                  <c:v>141</c:v>
                </c:pt>
                <c:pt idx="486">
                  <c:v>141</c:v>
                </c:pt>
                <c:pt idx="487">
                  <c:v>141</c:v>
                </c:pt>
                <c:pt idx="488">
                  <c:v>142</c:v>
                </c:pt>
                <c:pt idx="489">
                  <c:v>142</c:v>
                </c:pt>
                <c:pt idx="490">
                  <c:v>142</c:v>
                </c:pt>
                <c:pt idx="491">
                  <c:v>142</c:v>
                </c:pt>
                <c:pt idx="492">
                  <c:v>143</c:v>
                </c:pt>
                <c:pt idx="493">
                  <c:v>143</c:v>
                </c:pt>
                <c:pt idx="494">
                  <c:v>143</c:v>
                </c:pt>
                <c:pt idx="495">
                  <c:v>143</c:v>
                </c:pt>
                <c:pt idx="496">
                  <c:v>143</c:v>
                </c:pt>
                <c:pt idx="497">
                  <c:v>144</c:v>
                </c:pt>
                <c:pt idx="498">
                  <c:v>144</c:v>
                </c:pt>
                <c:pt idx="499">
                  <c:v>144</c:v>
                </c:pt>
                <c:pt idx="500">
                  <c:v>144</c:v>
                </c:pt>
                <c:pt idx="501">
                  <c:v>145</c:v>
                </c:pt>
                <c:pt idx="502">
                  <c:v>145</c:v>
                </c:pt>
                <c:pt idx="503">
                  <c:v>145</c:v>
                </c:pt>
                <c:pt idx="504">
                  <c:v>146</c:v>
                </c:pt>
                <c:pt idx="505">
                  <c:v>146</c:v>
                </c:pt>
                <c:pt idx="506">
                  <c:v>146</c:v>
                </c:pt>
                <c:pt idx="507">
                  <c:v>146</c:v>
                </c:pt>
                <c:pt idx="508">
                  <c:v>146</c:v>
                </c:pt>
                <c:pt idx="509">
                  <c:v>147</c:v>
                </c:pt>
                <c:pt idx="510">
                  <c:v>147</c:v>
                </c:pt>
                <c:pt idx="511">
                  <c:v>147</c:v>
                </c:pt>
                <c:pt idx="512">
                  <c:v>147</c:v>
                </c:pt>
                <c:pt idx="513">
                  <c:v>148</c:v>
                </c:pt>
                <c:pt idx="514">
                  <c:v>148</c:v>
                </c:pt>
                <c:pt idx="515">
                  <c:v>148</c:v>
                </c:pt>
                <c:pt idx="516">
                  <c:v>148</c:v>
                </c:pt>
                <c:pt idx="517">
                  <c:v>149</c:v>
                </c:pt>
                <c:pt idx="518">
                  <c:v>149</c:v>
                </c:pt>
                <c:pt idx="519">
                  <c:v>149</c:v>
                </c:pt>
                <c:pt idx="520">
                  <c:v>149</c:v>
                </c:pt>
                <c:pt idx="521">
                  <c:v>150</c:v>
                </c:pt>
                <c:pt idx="522">
                  <c:v>150</c:v>
                </c:pt>
                <c:pt idx="523">
                  <c:v>150</c:v>
                </c:pt>
                <c:pt idx="524">
                  <c:v>150</c:v>
                </c:pt>
                <c:pt idx="525">
                  <c:v>150</c:v>
                </c:pt>
                <c:pt idx="526">
                  <c:v>151</c:v>
                </c:pt>
                <c:pt idx="527">
                  <c:v>151</c:v>
                </c:pt>
                <c:pt idx="528">
                  <c:v>151</c:v>
                </c:pt>
                <c:pt idx="529">
                  <c:v>151</c:v>
                </c:pt>
                <c:pt idx="530">
                  <c:v>151</c:v>
                </c:pt>
                <c:pt idx="531">
                  <c:v>152</c:v>
                </c:pt>
                <c:pt idx="532">
                  <c:v>152</c:v>
                </c:pt>
                <c:pt idx="533">
                  <c:v>152</c:v>
                </c:pt>
                <c:pt idx="534">
                  <c:v>152</c:v>
                </c:pt>
                <c:pt idx="535">
                  <c:v>152</c:v>
                </c:pt>
                <c:pt idx="536">
                  <c:v>152</c:v>
                </c:pt>
                <c:pt idx="537">
                  <c:v>153</c:v>
                </c:pt>
                <c:pt idx="538">
                  <c:v>153</c:v>
                </c:pt>
                <c:pt idx="539">
                  <c:v>153</c:v>
                </c:pt>
                <c:pt idx="540">
                  <c:v>153</c:v>
                </c:pt>
                <c:pt idx="541">
                  <c:v>153</c:v>
                </c:pt>
                <c:pt idx="542">
                  <c:v>153</c:v>
                </c:pt>
                <c:pt idx="543">
                  <c:v>153</c:v>
                </c:pt>
                <c:pt idx="544">
                  <c:v>153</c:v>
                </c:pt>
                <c:pt idx="545">
                  <c:v>154</c:v>
                </c:pt>
                <c:pt idx="546">
                  <c:v>154</c:v>
                </c:pt>
                <c:pt idx="547">
                  <c:v>154</c:v>
                </c:pt>
                <c:pt idx="548">
                  <c:v>154</c:v>
                </c:pt>
                <c:pt idx="549">
                  <c:v>154</c:v>
                </c:pt>
                <c:pt idx="550">
                  <c:v>154</c:v>
                </c:pt>
                <c:pt idx="551">
                  <c:v>154</c:v>
                </c:pt>
                <c:pt idx="552">
                  <c:v>154</c:v>
                </c:pt>
                <c:pt idx="553">
                  <c:v>168</c:v>
                </c:pt>
                <c:pt idx="554">
                  <c:v>159</c:v>
                </c:pt>
                <c:pt idx="555">
                  <c:v>220</c:v>
                </c:pt>
                <c:pt idx="556">
                  <c:v>253</c:v>
                </c:pt>
                <c:pt idx="557">
                  <c:v>230</c:v>
                </c:pt>
                <c:pt idx="558">
                  <c:v>196</c:v>
                </c:pt>
                <c:pt idx="559">
                  <c:v>173</c:v>
                </c:pt>
                <c:pt idx="560">
                  <c:v>162</c:v>
                </c:pt>
                <c:pt idx="561">
                  <c:v>157</c:v>
                </c:pt>
                <c:pt idx="562">
                  <c:v>155</c:v>
                </c:pt>
                <c:pt idx="563">
                  <c:v>155</c:v>
                </c:pt>
                <c:pt idx="564">
                  <c:v>155</c:v>
                </c:pt>
                <c:pt idx="565">
                  <c:v>155</c:v>
                </c:pt>
                <c:pt idx="566">
                  <c:v>154</c:v>
                </c:pt>
                <c:pt idx="567">
                  <c:v>154</c:v>
                </c:pt>
                <c:pt idx="568">
                  <c:v>154</c:v>
                </c:pt>
                <c:pt idx="569">
                  <c:v>154</c:v>
                </c:pt>
                <c:pt idx="570">
                  <c:v>154</c:v>
                </c:pt>
                <c:pt idx="571">
                  <c:v>154</c:v>
                </c:pt>
                <c:pt idx="572">
                  <c:v>154</c:v>
                </c:pt>
                <c:pt idx="573">
                  <c:v>154</c:v>
                </c:pt>
                <c:pt idx="574">
                  <c:v>154</c:v>
                </c:pt>
                <c:pt idx="575">
                  <c:v>154</c:v>
                </c:pt>
                <c:pt idx="576">
                  <c:v>154</c:v>
                </c:pt>
                <c:pt idx="577">
                  <c:v>154</c:v>
                </c:pt>
                <c:pt idx="578">
                  <c:v>154</c:v>
                </c:pt>
                <c:pt idx="579">
                  <c:v>154</c:v>
                </c:pt>
                <c:pt idx="580">
                  <c:v>154</c:v>
                </c:pt>
                <c:pt idx="581">
                  <c:v>153</c:v>
                </c:pt>
                <c:pt idx="582">
                  <c:v>153</c:v>
                </c:pt>
                <c:pt idx="583">
                  <c:v>153</c:v>
                </c:pt>
                <c:pt idx="584">
                  <c:v>153</c:v>
                </c:pt>
                <c:pt idx="585">
                  <c:v>153</c:v>
                </c:pt>
                <c:pt idx="586">
                  <c:v>153</c:v>
                </c:pt>
                <c:pt idx="587">
                  <c:v>153</c:v>
                </c:pt>
                <c:pt idx="588">
                  <c:v>153</c:v>
                </c:pt>
                <c:pt idx="589">
                  <c:v>152</c:v>
                </c:pt>
                <c:pt idx="590">
                  <c:v>152</c:v>
                </c:pt>
                <c:pt idx="591">
                  <c:v>152</c:v>
                </c:pt>
                <c:pt idx="592">
                  <c:v>152</c:v>
                </c:pt>
                <c:pt idx="593">
                  <c:v>152</c:v>
                </c:pt>
                <c:pt idx="594">
                  <c:v>152</c:v>
                </c:pt>
                <c:pt idx="595">
                  <c:v>151</c:v>
                </c:pt>
                <c:pt idx="596">
                  <c:v>151</c:v>
                </c:pt>
                <c:pt idx="597">
                  <c:v>151</c:v>
                </c:pt>
                <c:pt idx="598">
                  <c:v>151</c:v>
                </c:pt>
                <c:pt idx="599">
                  <c:v>151</c:v>
                </c:pt>
                <c:pt idx="600">
                  <c:v>150</c:v>
                </c:pt>
                <c:pt idx="601">
                  <c:v>150</c:v>
                </c:pt>
                <c:pt idx="602">
                  <c:v>150</c:v>
                </c:pt>
                <c:pt idx="603">
                  <c:v>150</c:v>
                </c:pt>
                <c:pt idx="604">
                  <c:v>150</c:v>
                </c:pt>
                <c:pt idx="605">
                  <c:v>149</c:v>
                </c:pt>
                <c:pt idx="606">
                  <c:v>149</c:v>
                </c:pt>
                <c:pt idx="607">
                  <c:v>149</c:v>
                </c:pt>
                <c:pt idx="608">
                  <c:v>150</c:v>
                </c:pt>
                <c:pt idx="609">
                  <c:v>160</c:v>
                </c:pt>
                <c:pt idx="610">
                  <c:v>219</c:v>
                </c:pt>
                <c:pt idx="611">
                  <c:v>237</c:v>
                </c:pt>
                <c:pt idx="612">
                  <c:v>210</c:v>
                </c:pt>
                <c:pt idx="613">
                  <c:v>180</c:v>
                </c:pt>
                <c:pt idx="614">
                  <c:v>161</c:v>
                </c:pt>
                <c:pt idx="615">
                  <c:v>152</c:v>
                </c:pt>
                <c:pt idx="616">
                  <c:v>149</c:v>
                </c:pt>
                <c:pt idx="617">
                  <c:v>147</c:v>
                </c:pt>
                <c:pt idx="618">
                  <c:v>146</c:v>
                </c:pt>
                <c:pt idx="619">
                  <c:v>146</c:v>
                </c:pt>
                <c:pt idx="620">
                  <c:v>146</c:v>
                </c:pt>
                <c:pt idx="621">
                  <c:v>146</c:v>
                </c:pt>
                <c:pt idx="622">
                  <c:v>145</c:v>
                </c:pt>
                <c:pt idx="623">
                  <c:v>145</c:v>
                </c:pt>
                <c:pt idx="624">
                  <c:v>145</c:v>
                </c:pt>
                <c:pt idx="625">
                  <c:v>144</c:v>
                </c:pt>
                <c:pt idx="626">
                  <c:v>144</c:v>
                </c:pt>
                <c:pt idx="627">
                  <c:v>144</c:v>
                </c:pt>
                <c:pt idx="628">
                  <c:v>144</c:v>
                </c:pt>
                <c:pt idx="629">
                  <c:v>143</c:v>
                </c:pt>
                <c:pt idx="630">
                  <c:v>143</c:v>
                </c:pt>
                <c:pt idx="631">
                  <c:v>143</c:v>
                </c:pt>
                <c:pt idx="632">
                  <c:v>143</c:v>
                </c:pt>
                <c:pt idx="633">
                  <c:v>143</c:v>
                </c:pt>
                <c:pt idx="634">
                  <c:v>142</c:v>
                </c:pt>
                <c:pt idx="635">
                  <c:v>142</c:v>
                </c:pt>
                <c:pt idx="636">
                  <c:v>142</c:v>
                </c:pt>
                <c:pt idx="637">
                  <c:v>142</c:v>
                </c:pt>
                <c:pt idx="638">
                  <c:v>141</c:v>
                </c:pt>
                <c:pt idx="639">
                  <c:v>141</c:v>
                </c:pt>
                <c:pt idx="640">
                  <c:v>141</c:v>
                </c:pt>
                <c:pt idx="641">
                  <c:v>141</c:v>
                </c:pt>
                <c:pt idx="642">
                  <c:v>140</c:v>
                </c:pt>
                <c:pt idx="643">
                  <c:v>140</c:v>
                </c:pt>
                <c:pt idx="644">
                  <c:v>140</c:v>
                </c:pt>
                <c:pt idx="645">
                  <c:v>140</c:v>
                </c:pt>
                <c:pt idx="646">
                  <c:v>139</c:v>
                </c:pt>
                <c:pt idx="647">
                  <c:v>139</c:v>
                </c:pt>
                <c:pt idx="648">
                  <c:v>139</c:v>
                </c:pt>
                <c:pt idx="649">
                  <c:v>139</c:v>
                </c:pt>
                <c:pt idx="650">
                  <c:v>139</c:v>
                </c:pt>
                <c:pt idx="651">
                  <c:v>138</c:v>
                </c:pt>
                <c:pt idx="652">
                  <c:v>138</c:v>
                </c:pt>
                <c:pt idx="653">
                  <c:v>138</c:v>
                </c:pt>
                <c:pt idx="654">
                  <c:v>138</c:v>
                </c:pt>
                <c:pt idx="655">
                  <c:v>138</c:v>
                </c:pt>
                <c:pt idx="656">
                  <c:v>137</c:v>
                </c:pt>
                <c:pt idx="657">
                  <c:v>137</c:v>
                </c:pt>
                <c:pt idx="658">
                  <c:v>137</c:v>
                </c:pt>
                <c:pt idx="659">
                  <c:v>137</c:v>
                </c:pt>
                <c:pt idx="660">
                  <c:v>137</c:v>
                </c:pt>
                <c:pt idx="661">
                  <c:v>137</c:v>
                </c:pt>
                <c:pt idx="662">
                  <c:v>136</c:v>
                </c:pt>
                <c:pt idx="663">
                  <c:v>136</c:v>
                </c:pt>
                <c:pt idx="664">
                  <c:v>136</c:v>
                </c:pt>
                <c:pt idx="665">
                  <c:v>136</c:v>
                </c:pt>
                <c:pt idx="666">
                  <c:v>136</c:v>
                </c:pt>
                <c:pt idx="667">
                  <c:v>136</c:v>
                </c:pt>
                <c:pt idx="668">
                  <c:v>136</c:v>
                </c:pt>
                <c:pt idx="669">
                  <c:v>136</c:v>
                </c:pt>
                <c:pt idx="670">
                  <c:v>135</c:v>
                </c:pt>
                <c:pt idx="671">
                  <c:v>135</c:v>
                </c:pt>
                <c:pt idx="672">
                  <c:v>135</c:v>
                </c:pt>
                <c:pt idx="673">
                  <c:v>135</c:v>
                </c:pt>
                <c:pt idx="674">
                  <c:v>135</c:v>
                </c:pt>
                <c:pt idx="675">
                  <c:v>135</c:v>
                </c:pt>
                <c:pt idx="676">
                  <c:v>135</c:v>
                </c:pt>
                <c:pt idx="677">
                  <c:v>135</c:v>
                </c:pt>
                <c:pt idx="678">
                  <c:v>135</c:v>
                </c:pt>
                <c:pt idx="679">
                  <c:v>135</c:v>
                </c:pt>
                <c:pt idx="680">
                  <c:v>135</c:v>
                </c:pt>
                <c:pt idx="681">
                  <c:v>135</c:v>
                </c:pt>
                <c:pt idx="682">
                  <c:v>135</c:v>
                </c:pt>
                <c:pt idx="683">
                  <c:v>135</c:v>
                </c:pt>
                <c:pt idx="684">
                  <c:v>135</c:v>
                </c:pt>
                <c:pt idx="685">
                  <c:v>135</c:v>
                </c:pt>
                <c:pt idx="686">
                  <c:v>135</c:v>
                </c:pt>
                <c:pt idx="687">
                  <c:v>135</c:v>
                </c:pt>
                <c:pt idx="688">
                  <c:v>135</c:v>
                </c:pt>
                <c:pt idx="689">
                  <c:v>135</c:v>
                </c:pt>
                <c:pt idx="690">
                  <c:v>135</c:v>
                </c:pt>
                <c:pt idx="691">
                  <c:v>135</c:v>
                </c:pt>
                <c:pt idx="692">
                  <c:v>135</c:v>
                </c:pt>
                <c:pt idx="693">
                  <c:v>135</c:v>
                </c:pt>
                <c:pt idx="694">
                  <c:v>135</c:v>
                </c:pt>
                <c:pt idx="695">
                  <c:v>135</c:v>
                </c:pt>
                <c:pt idx="696">
                  <c:v>135</c:v>
                </c:pt>
                <c:pt idx="697">
                  <c:v>135</c:v>
                </c:pt>
                <c:pt idx="698">
                  <c:v>135</c:v>
                </c:pt>
                <c:pt idx="699">
                  <c:v>135</c:v>
                </c:pt>
                <c:pt idx="700">
                  <c:v>135</c:v>
                </c:pt>
                <c:pt idx="701">
                  <c:v>135</c:v>
                </c:pt>
                <c:pt idx="702">
                  <c:v>135</c:v>
                </c:pt>
                <c:pt idx="703">
                  <c:v>135</c:v>
                </c:pt>
                <c:pt idx="704">
                  <c:v>135</c:v>
                </c:pt>
                <c:pt idx="705">
                  <c:v>135</c:v>
                </c:pt>
                <c:pt idx="706">
                  <c:v>136</c:v>
                </c:pt>
                <c:pt idx="707">
                  <c:v>136</c:v>
                </c:pt>
                <c:pt idx="708">
                  <c:v>136</c:v>
                </c:pt>
                <c:pt idx="709">
                  <c:v>136</c:v>
                </c:pt>
                <c:pt idx="710">
                  <c:v>136</c:v>
                </c:pt>
                <c:pt idx="711">
                  <c:v>136</c:v>
                </c:pt>
                <c:pt idx="712">
                  <c:v>136</c:v>
                </c:pt>
                <c:pt idx="713">
                  <c:v>136</c:v>
                </c:pt>
                <c:pt idx="714">
                  <c:v>137</c:v>
                </c:pt>
                <c:pt idx="715">
                  <c:v>137</c:v>
                </c:pt>
                <c:pt idx="716">
                  <c:v>137</c:v>
                </c:pt>
                <c:pt idx="717">
                  <c:v>137</c:v>
                </c:pt>
                <c:pt idx="718">
                  <c:v>137</c:v>
                </c:pt>
                <c:pt idx="719">
                  <c:v>138</c:v>
                </c:pt>
                <c:pt idx="720">
                  <c:v>152</c:v>
                </c:pt>
                <c:pt idx="721">
                  <c:v>219</c:v>
                </c:pt>
                <c:pt idx="722">
                  <c:v>235</c:v>
                </c:pt>
                <c:pt idx="723">
                  <c:v>205</c:v>
                </c:pt>
                <c:pt idx="724">
                  <c:v>173</c:v>
                </c:pt>
                <c:pt idx="725">
                  <c:v>154</c:v>
                </c:pt>
                <c:pt idx="726">
                  <c:v>145</c:v>
                </c:pt>
                <c:pt idx="727">
                  <c:v>141</c:v>
                </c:pt>
                <c:pt idx="728">
                  <c:v>140</c:v>
                </c:pt>
                <c:pt idx="729">
                  <c:v>140</c:v>
                </c:pt>
                <c:pt idx="730">
                  <c:v>140</c:v>
                </c:pt>
                <c:pt idx="731">
                  <c:v>140</c:v>
                </c:pt>
                <c:pt idx="732">
                  <c:v>140</c:v>
                </c:pt>
                <c:pt idx="733">
                  <c:v>140</c:v>
                </c:pt>
                <c:pt idx="734">
                  <c:v>141</c:v>
                </c:pt>
                <c:pt idx="735">
                  <c:v>141</c:v>
                </c:pt>
                <c:pt idx="736">
                  <c:v>141</c:v>
                </c:pt>
                <c:pt idx="737">
                  <c:v>141</c:v>
                </c:pt>
                <c:pt idx="738">
                  <c:v>142</c:v>
                </c:pt>
                <c:pt idx="739">
                  <c:v>142</c:v>
                </c:pt>
                <c:pt idx="740">
                  <c:v>142</c:v>
                </c:pt>
                <c:pt idx="741">
                  <c:v>142</c:v>
                </c:pt>
                <c:pt idx="742">
                  <c:v>143</c:v>
                </c:pt>
                <c:pt idx="743">
                  <c:v>143</c:v>
                </c:pt>
                <c:pt idx="744">
                  <c:v>143</c:v>
                </c:pt>
                <c:pt idx="745">
                  <c:v>143</c:v>
                </c:pt>
                <c:pt idx="746">
                  <c:v>143</c:v>
                </c:pt>
                <c:pt idx="747">
                  <c:v>144</c:v>
                </c:pt>
                <c:pt idx="748">
                  <c:v>144</c:v>
                </c:pt>
                <c:pt idx="749">
                  <c:v>144</c:v>
                </c:pt>
                <c:pt idx="750">
                  <c:v>144</c:v>
                </c:pt>
                <c:pt idx="751">
                  <c:v>145</c:v>
                </c:pt>
                <c:pt idx="752">
                  <c:v>145</c:v>
                </c:pt>
                <c:pt idx="753">
                  <c:v>145</c:v>
                </c:pt>
                <c:pt idx="754">
                  <c:v>146</c:v>
                </c:pt>
                <c:pt idx="755">
                  <c:v>146</c:v>
                </c:pt>
                <c:pt idx="756">
                  <c:v>146</c:v>
                </c:pt>
                <c:pt idx="757">
                  <c:v>146</c:v>
                </c:pt>
                <c:pt idx="758">
                  <c:v>146</c:v>
                </c:pt>
                <c:pt idx="759">
                  <c:v>147</c:v>
                </c:pt>
                <c:pt idx="760">
                  <c:v>147</c:v>
                </c:pt>
                <c:pt idx="761">
                  <c:v>147</c:v>
                </c:pt>
                <c:pt idx="762">
                  <c:v>147</c:v>
                </c:pt>
                <c:pt idx="763">
                  <c:v>148</c:v>
                </c:pt>
                <c:pt idx="764">
                  <c:v>148</c:v>
                </c:pt>
                <c:pt idx="765">
                  <c:v>148</c:v>
                </c:pt>
                <c:pt idx="766">
                  <c:v>148</c:v>
                </c:pt>
                <c:pt idx="767">
                  <c:v>149</c:v>
                </c:pt>
                <c:pt idx="768">
                  <c:v>149</c:v>
                </c:pt>
                <c:pt idx="769">
                  <c:v>149</c:v>
                </c:pt>
                <c:pt idx="770">
                  <c:v>149</c:v>
                </c:pt>
                <c:pt idx="771">
                  <c:v>150</c:v>
                </c:pt>
                <c:pt idx="772">
                  <c:v>150</c:v>
                </c:pt>
                <c:pt idx="773">
                  <c:v>150</c:v>
                </c:pt>
                <c:pt idx="774">
                  <c:v>150</c:v>
                </c:pt>
                <c:pt idx="775">
                  <c:v>150</c:v>
                </c:pt>
                <c:pt idx="776">
                  <c:v>151</c:v>
                </c:pt>
                <c:pt idx="777">
                  <c:v>151</c:v>
                </c:pt>
                <c:pt idx="778">
                  <c:v>151</c:v>
                </c:pt>
                <c:pt idx="779">
                  <c:v>151</c:v>
                </c:pt>
                <c:pt idx="780">
                  <c:v>151</c:v>
                </c:pt>
                <c:pt idx="781">
                  <c:v>152</c:v>
                </c:pt>
                <c:pt idx="782">
                  <c:v>152</c:v>
                </c:pt>
                <c:pt idx="783">
                  <c:v>152</c:v>
                </c:pt>
                <c:pt idx="784">
                  <c:v>152</c:v>
                </c:pt>
                <c:pt idx="785">
                  <c:v>152</c:v>
                </c:pt>
                <c:pt idx="786">
                  <c:v>152</c:v>
                </c:pt>
                <c:pt idx="787">
                  <c:v>153</c:v>
                </c:pt>
                <c:pt idx="788">
                  <c:v>153</c:v>
                </c:pt>
                <c:pt idx="789">
                  <c:v>153</c:v>
                </c:pt>
                <c:pt idx="790">
                  <c:v>153</c:v>
                </c:pt>
                <c:pt idx="791">
                  <c:v>153</c:v>
                </c:pt>
                <c:pt idx="792">
                  <c:v>153</c:v>
                </c:pt>
                <c:pt idx="793">
                  <c:v>153</c:v>
                </c:pt>
                <c:pt idx="794">
                  <c:v>153</c:v>
                </c:pt>
                <c:pt idx="795">
                  <c:v>154</c:v>
                </c:pt>
                <c:pt idx="796">
                  <c:v>154</c:v>
                </c:pt>
                <c:pt idx="797">
                  <c:v>154</c:v>
                </c:pt>
                <c:pt idx="798">
                  <c:v>154</c:v>
                </c:pt>
                <c:pt idx="799">
                  <c:v>154</c:v>
                </c:pt>
                <c:pt idx="800">
                  <c:v>154</c:v>
                </c:pt>
                <c:pt idx="801">
                  <c:v>154</c:v>
                </c:pt>
                <c:pt idx="802">
                  <c:v>154</c:v>
                </c:pt>
                <c:pt idx="803">
                  <c:v>154</c:v>
                </c:pt>
                <c:pt idx="804">
                  <c:v>154</c:v>
                </c:pt>
                <c:pt idx="805">
                  <c:v>154</c:v>
                </c:pt>
                <c:pt idx="806">
                  <c:v>154</c:v>
                </c:pt>
                <c:pt idx="807">
                  <c:v>154</c:v>
                </c:pt>
                <c:pt idx="808">
                  <c:v>154</c:v>
                </c:pt>
                <c:pt idx="809">
                  <c:v>154</c:v>
                </c:pt>
                <c:pt idx="810">
                  <c:v>154</c:v>
                </c:pt>
                <c:pt idx="811">
                  <c:v>154</c:v>
                </c:pt>
                <c:pt idx="812">
                  <c:v>154</c:v>
                </c:pt>
                <c:pt idx="813">
                  <c:v>154</c:v>
                </c:pt>
                <c:pt idx="814">
                  <c:v>154</c:v>
                </c:pt>
                <c:pt idx="815">
                  <c:v>154</c:v>
                </c:pt>
                <c:pt idx="816">
                  <c:v>154</c:v>
                </c:pt>
                <c:pt idx="817">
                  <c:v>154</c:v>
                </c:pt>
                <c:pt idx="818">
                  <c:v>154</c:v>
                </c:pt>
                <c:pt idx="819">
                  <c:v>154</c:v>
                </c:pt>
                <c:pt idx="820">
                  <c:v>154</c:v>
                </c:pt>
                <c:pt idx="821">
                  <c:v>154</c:v>
                </c:pt>
                <c:pt idx="822">
                  <c:v>154</c:v>
                </c:pt>
                <c:pt idx="823">
                  <c:v>154</c:v>
                </c:pt>
                <c:pt idx="824">
                  <c:v>154</c:v>
                </c:pt>
                <c:pt idx="825">
                  <c:v>154</c:v>
                </c:pt>
                <c:pt idx="826">
                  <c:v>154</c:v>
                </c:pt>
                <c:pt idx="827">
                  <c:v>154</c:v>
                </c:pt>
                <c:pt idx="828">
                  <c:v>154</c:v>
                </c:pt>
                <c:pt idx="829">
                  <c:v>154</c:v>
                </c:pt>
                <c:pt idx="830">
                  <c:v>154</c:v>
                </c:pt>
                <c:pt idx="831">
                  <c:v>153</c:v>
                </c:pt>
                <c:pt idx="832">
                  <c:v>153</c:v>
                </c:pt>
                <c:pt idx="833">
                  <c:v>153</c:v>
                </c:pt>
                <c:pt idx="834">
                  <c:v>153</c:v>
                </c:pt>
                <c:pt idx="835">
                  <c:v>153</c:v>
                </c:pt>
                <c:pt idx="836">
                  <c:v>153</c:v>
                </c:pt>
                <c:pt idx="837">
                  <c:v>153</c:v>
                </c:pt>
                <c:pt idx="838">
                  <c:v>153</c:v>
                </c:pt>
                <c:pt idx="839">
                  <c:v>152</c:v>
                </c:pt>
                <c:pt idx="840">
                  <c:v>152</c:v>
                </c:pt>
                <c:pt idx="841">
                  <c:v>152</c:v>
                </c:pt>
                <c:pt idx="842">
                  <c:v>152</c:v>
                </c:pt>
                <c:pt idx="843">
                  <c:v>152</c:v>
                </c:pt>
                <c:pt idx="844">
                  <c:v>152</c:v>
                </c:pt>
                <c:pt idx="845">
                  <c:v>151</c:v>
                </c:pt>
                <c:pt idx="846">
                  <c:v>151</c:v>
                </c:pt>
                <c:pt idx="847">
                  <c:v>151</c:v>
                </c:pt>
                <c:pt idx="848">
                  <c:v>151</c:v>
                </c:pt>
                <c:pt idx="849">
                  <c:v>151</c:v>
                </c:pt>
                <c:pt idx="850">
                  <c:v>150</c:v>
                </c:pt>
                <c:pt idx="851">
                  <c:v>150</c:v>
                </c:pt>
                <c:pt idx="852">
                  <c:v>150</c:v>
                </c:pt>
                <c:pt idx="853">
                  <c:v>150</c:v>
                </c:pt>
                <c:pt idx="854">
                  <c:v>150</c:v>
                </c:pt>
                <c:pt idx="855">
                  <c:v>149</c:v>
                </c:pt>
                <c:pt idx="856">
                  <c:v>149</c:v>
                </c:pt>
                <c:pt idx="857">
                  <c:v>149</c:v>
                </c:pt>
                <c:pt idx="858">
                  <c:v>149</c:v>
                </c:pt>
                <c:pt idx="859">
                  <c:v>148</c:v>
                </c:pt>
                <c:pt idx="860">
                  <c:v>148</c:v>
                </c:pt>
                <c:pt idx="861">
                  <c:v>148</c:v>
                </c:pt>
                <c:pt idx="862">
                  <c:v>148</c:v>
                </c:pt>
                <c:pt idx="863">
                  <c:v>147</c:v>
                </c:pt>
                <c:pt idx="864">
                  <c:v>147</c:v>
                </c:pt>
                <c:pt idx="865">
                  <c:v>147</c:v>
                </c:pt>
                <c:pt idx="866">
                  <c:v>147</c:v>
                </c:pt>
                <c:pt idx="867">
                  <c:v>146</c:v>
                </c:pt>
                <c:pt idx="868">
                  <c:v>146</c:v>
                </c:pt>
                <c:pt idx="869">
                  <c:v>146</c:v>
                </c:pt>
                <c:pt idx="870">
                  <c:v>146</c:v>
                </c:pt>
                <c:pt idx="871">
                  <c:v>146</c:v>
                </c:pt>
                <c:pt idx="872">
                  <c:v>145</c:v>
                </c:pt>
                <c:pt idx="873">
                  <c:v>145</c:v>
                </c:pt>
                <c:pt idx="874">
                  <c:v>145</c:v>
                </c:pt>
                <c:pt idx="875">
                  <c:v>145</c:v>
                </c:pt>
                <c:pt idx="876">
                  <c:v>144</c:v>
                </c:pt>
                <c:pt idx="877">
                  <c:v>144</c:v>
                </c:pt>
                <c:pt idx="878">
                  <c:v>144</c:v>
                </c:pt>
                <c:pt idx="879">
                  <c:v>143</c:v>
                </c:pt>
                <c:pt idx="880">
                  <c:v>143</c:v>
                </c:pt>
                <c:pt idx="881">
                  <c:v>143</c:v>
                </c:pt>
                <c:pt idx="882">
                  <c:v>143</c:v>
                </c:pt>
                <c:pt idx="883">
                  <c:v>143</c:v>
                </c:pt>
                <c:pt idx="884">
                  <c:v>142</c:v>
                </c:pt>
                <c:pt idx="885">
                  <c:v>142</c:v>
                </c:pt>
                <c:pt idx="886">
                  <c:v>142</c:v>
                </c:pt>
                <c:pt idx="887">
                  <c:v>142</c:v>
                </c:pt>
                <c:pt idx="888">
                  <c:v>141</c:v>
                </c:pt>
                <c:pt idx="889">
                  <c:v>141</c:v>
                </c:pt>
                <c:pt idx="890">
                  <c:v>141</c:v>
                </c:pt>
                <c:pt idx="891">
                  <c:v>141</c:v>
                </c:pt>
                <c:pt idx="892">
                  <c:v>140</c:v>
                </c:pt>
                <c:pt idx="893">
                  <c:v>140</c:v>
                </c:pt>
                <c:pt idx="894">
                  <c:v>140</c:v>
                </c:pt>
                <c:pt idx="895">
                  <c:v>140</c:v>
                </c:pt>
                <c:pt idx="896">
                  <c:v>139</c:v>
                </c:pt>
                <c:pt idx="897">
                  <c:v>139</c:v>
                </c:pt>
                <c:pt idx="898">
                  <c:v>139</c:v>
                </c:pt>
                <c:pt idx="899">
                  <c:v>139</c:v>
                </c:pt>
              </c:numCache>
            </c:numRef>
          </c:val>
          <c:smooth val="0"/>
        </c:ser>
        <c:dLbls>
          <c:showLegendKey val="0"/>
          <c:showVal val="0"/>
          <c:showCatName val="0"/>
          <c:showSerName val="0"/>
          <c:showPercent val="0"/>
          <c:showBubbleSize val="0"/>
        </c:dLbls>
        <c:marker val="1"/>
        <c:smooth val="0"/>
        <c:axId val="242443008"/>
        <c:axId val="242444544"/>
      </c:lineChart>
      <c:catAx>
        <c:axId val="242443008"/>
        <c:scaling>
          <c:orientation val="minMax"/>
        </c:scaling>
        <c:delete val="0"/>
        <c:axPos val="b"/>
        <c:majorTickMark val="out"/>
        <c:minorTickMark val="none"/>
        <c:tickLblPos val="nextTo"/>
        <c:crossAx val="242444544"/>
        <c:crosses val="autoZero"/>
        <c:auto val="1"/>
        <c:lblAlgn val="ctr"/>
        <c:lblOffset val="100"/>
        <c:noMultiLvlLbl val="0"/>
      </c:catAx>
      <c:valAx>
        <c:axId val="242444544"/>
        <c:scaling>
          <c:orientation val="minMax"/>
        </c:scaling>
        <c:delete val="0"/>
        <c:axPos val="l"/>
        <c:majorGridlines/>
        <c:numFmt formatCode="General" sourceLinked="1"/>
        <c:majorTickMark val="out"/>
        <c:minorTickMark val="none"/>
        <c:tickLblPos val="nextTo"/>
        <c:crossAx val="242443008"/>
        <c:crosses val="autoZero"/>
        <c:crossBetween val="between"/>
      </c:valAx>
    </c:plotArea>
    <c:plotVisOnly val="1"/>
    <c:dispBlanksAs val="gap"/>
    <c:showDLblsOverMax val="0"/>
  </c:chart>
  <c:spPr>
    <a:ln>
      <a:solidFill>
        <a:schemeClr val="tx1"/>
      </a:solid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48F986-0C18-4803-83B1-B8D952436248}" type="datetime1">
              <a:rPr kumimoji="1" lang="ja-JP" altLang="en-US" smtClean="0"/>
              <a:t>2015/12/22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57DF6F-118C-449F-835D-457CCB71107B}" type="slidenum">
              <a:rPr kumimoji="1" lang="ja-JP" altLang="en-US" smtClean="0"/>
              <a:t>‹#›</a:t>
            </a:fld>
            <a:endParaRPr kumimoji="1" lang="ja-JP" altLang="en-US"/>
          </a:p>
        </p:txBody>
      </p:sp>
    </p:spTree>
    <p:extLst>
      <p:ext uri="{BB962C8B-B14F-4D97-AF65-F5344CB8AC3E}">
        <p14:creationId xmlns:p14="http://schemas.microsoft.com/office/powerpoint/2010/main" val="308345035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8E9E92-14C2-4735-9014-92C6285B1A54}" type="datetime1">
              <a:rPr kumimoji="1" lang="ja-JP" altLang="en-US" smtClean="0"/>
              <a:t>2015/12/22</a:t>
            </a:fld>
            <a:endParaRPr kumimoji="1"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9F60FE-0315-4554-9D5C-A8C7CF153EBD}" type="slidenum">
              <a:rPr kumimoji="1" lang="ja-JP" altLang="en-US" smtClean="0"/>
              <a:t>‹#›</a:t>
            </a:fld>
            <a:endParaRPr kumimoji="1" lang="ja-JP" altLang="en-US"/>
          </a:p>
        </p:txBody>
      </p:sp>
      <p:sp>
        <p:nvSpPr>
          <p:cNvPr id="8" name="スライド イメージ プレースホルダー 7"/>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Tree>
    <p:extLst>
      <p:ext uri="{BB962C8B-B14F-4D97-AF65-F5344CB8AC3E}">
        <p14:creationId xmlns:p14="http://schemas.microsoft.com/office/powerpoint/2010/main" val="294494105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ILD-TPC</a:t>
            </a:r>
            <a:r>
              <a:rPr kumimoji="1" lang="ja-JP" altLang="en-US" dirty="0" err="1" smtClean="0"/>
              <a:t>での</a:t>
            </a:r>
            <a:r>
              <a:rPr kumimoji="1" lang="ja-JP" altLang="en-US" dirty="0" smtClean="0"/>
              <a:t>トリガーは？</a:t>
            </a:r>
            <a:endParaRPr kumimoji="1" lang="en-US" altLang="ja-JP" dirty="0" smtClean="0"/>
          </a:p>
          <a:p>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1</a:t>
            </a:fld>
            <a:endParaRPr kumimoji="1" lang="ja-JP" altLang="en-US"/>
          </a:p>
        </p:txBody>
      </p:sp>
    </p:spTree>
    <p:extLst>
      <p:ext uri="{BB962C8B-B14F-4D97-AF65-F5344CB8AC3E}">
        <p14:creationId xmlns:p14="http://schemas.microsoft.com/office/powerpoint/2010/main" val="232202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軟</a:t>
            </a:r>
            <a:r>
              <a:rPr kumimoji="1" lang="en-US" altLang="ja-JP" dirty="0" smtClean="0"/>
              <a:t>X</a:t>
            </a:r>
            <a:r>
              <a:rPr kumimoji="1" lang="ja-JP" altLang="en-US" dirty="0" smtClean="0"/>
              <a:t>線感度のいいイメージングセンサー</a:t>
            </a:r>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11</a:t>
            </a:fld>
            <a:endParaRPr kumimoji="1" lang="ja-JP" altLang="en-US"/>
          </a:p>
        </p:txBody>
      </p:sp>
    </p:spTree>
    <p:extLst>
      <p:ext uri="{BB962C8B-B14F-4D97-AF65-F5344CB8AC3E}">
        <p14:creationId xmlns:p14="http://schemas.microsoft.com/office/powerpoint/2010/main" val="88914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20</a:t>
            </a:fld>
            <a:endParaRPr kumimoji="1" lang="ja-JP" altLang="en-US"/>
          </a:p>
        </p:txBody>
      </p:sp>
    </p:spTree>
    <p:extLst>
      <p:ext uri="{BB962C8B-B14F-4D97-AF65-F5344CB8AC3E}">
        <p14:creationId xmlns:p14="http://schemas.microsoft.com/office/powerpoint/2010/main" val="2946126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MATLAB</a:t>
            </a:r>
            <a:r>
              <a:rPr kumimoji="1" lang="ja-JP" altLang="en-US" dirty="0" smtClean="0"/>
              <a:t>特徴</a:t>
            </a:r>
            <a:endParaRPr kumimoji="1" lang="en-US" altLang="ja-JP" dirty="0" smtClean="0"/>
          </a:p>
          <a:p>
            <a:r>
              <a:rPr kumimoji="1" lang="ja-JP" altLang="en-US" dirty="0" smtClean="0"/>
              <a:t>変数の型の宣言や配列の宣言等が不要</a:t>
            </a:r>
            <a:endParaRPr kumimoji="1" lang="en-US" altLang="ja-JP" dirty="0" smtClean="0"/>
          </a:p>
          <a:p>
            <a:endParaRPr kumimoji="1" lang="en-US" altLang="ja-JP" dirty="0" smtClean="0"/>
          </a:p>
          <a:p>
            <a:r>
              <a:rPr kumimoji="1" lang="ja-JP" altLang="en-US" dirty="0" smtClean="0"/>
              <a:t>数値計算</a:t>
            </a:r>
          </a:p>
          <a:p>
            <a:r>
              <a:rPr kumimoji="1" lang="en-US" altLang="ja-JP" dirty="0" smtClean="0"/>
              <a:t>MATLAB </a:t>
            </a:r>
            <a:r>
              <a:rPr kumimoji="1" lang="ja-JP" altLang="en-US" dirty="0" smtClean="0"/>
              <a:t>には、データ解析、アルゴリズム開発、モデル作成のための、さまざまな数値計算手段が用意されています。</a:t>
            </a:r>
            <a:r>
              <a:rPr kumimoji="1" lang="en-US" altLang="ja-JP" dirty="0" smtClean="0"/>
              <a:t>MATLAB </a:t>
            </a:r>
            <a:r>
              <a:rPr kumimoji="1" lang="ja-JP" altLang="en-US" dirty="0" smtClean="0"/>
              <a:t>言語では、一般的なエンジニアリングと科学計算に対応した数学関数がサポートされています。中核となる数学関数は、プロセッサに最適化されたライブラリを使用してベクトル計算や行列計算を高速で実行します。</a:t>
            </a:r>
          </a:p>
          <a:p>
            <a:endParaRPr kumimoji="1" lang="en-US" altLang="ja-JP" dirty="0" smtClean="0"/>
          </a:p>
          <a:p>
            <a:r>
              <a:rPr kumimoji="1" lang="ja-JP" altLang="en-US" dirty="0" smtClean="0"/>
              <a:t>データ解析と可視化</a:t>
            </a:r>
          </a:p>
          <a:p>
            <a:r>
              <a:rPr kumimoji="1" lang="en-US" altLang="ja-JP" dirty="0" smtClean="0"/>
              <a:t>MATLAB</a:t>
            </a:r>
            <a:r>
              <a:rPr kumimoji="1" lang="ja-JP" altLang="en-US" dirty="0" smtClean="0"/>
              <a:t>ではデータを取得、解析、可視化するツールが用意され、スプレッドシートや従来のプログラミング言語よりもはるかに短い時間でデータを詳しく分析できます。得られた結果は、プロットおよびレポートとして、または </a:t>
            </a:r>
            <a:r>
              <a:rPr kumimoji="1" lang="en-US" altLang="ja-JP" dirty="0" smtClean="0"/>
              <a:t>MATLAB </a:t>
            </a:r>
            <a:r>
              <a:rPr kumimoji="1" lang="ja-JP" altLang="en-US" dirty="0" smtClean="0"/>
              <a:t>コードとしてパブリッシュすることで、ドキュメント化し、共有できます。</a:t>
            </a:r>
          </a:p>
          <a:p>
            <a:endParaRPr kumimoji="1" lang="en-US" altLang="ja-JP" dirty="0" smtClean="0"/>
          </a:p>
          <a:p>
            <a:r>
              <a:rPr kumimoji="1" lang="ja-JP" altLang="en-US" dirty="0" smtClean="0"/>
              <a:t>プログラミングとアルゴリズム開発</a:t>
            </a:r>
          </a:p>
          <a:p>
            <a:r>
              <a:rPr kumimoji="1" lang="en-US" altLang="ja-JP" dirty="0" smtClean="0"/>
              <a:t>MATLAB</a:t>
            </a:r>
            <a:r>
              <a:rPr kumimoji="1" lang="ja-JP" altLang="en-US" dirty="0" smtClean="0"/>
              <a:t>では高水準言語と各種開発ツールが用意されており、アルゴリズムやアプリケーションを簡単に開発、分析できます。</a:t>
            </a:r>
            <a:endParaRPr kumimoji="1" lang="en-US" altLang="ja-JP" dirty="0" smtClean="0"/>
          </a:p>
          <a:p>
            <a:endParaRPr kumimoji="1" lang="en-US" altLang="ja-JP" dirty="0" smtClean="0"/>
          </a:p>
          <a:p>
            <a:r>
              <a:rPr kumimoji="1" lang="ja-JP" altLang="en-US" dirty="0" smtClean="0"/>
              <a:t>モデルの作成</a:t>
            </a:r>
          </a:p>
          <a:p>
            <a:r>
              <a:rPr kumimoji="1" lang="en-US" altLang="ja-JP" dirty="0" smtClean="0"/>
              <a:t>Simulink® </a:t>
            </a:r>
            <a:r>
              <a:rPr kumimoji="1" lang="ja-JP" altLang="en-US" dirty="0" err="1" smtClean="0"/>
              <a:t>には</a:t>
            </a:r>
            <a:r>
              <a:rPr kumimoji="1" lang="ja-JP" altLang="en-US" dirty="0" smtClean="0"/>
              <a:t>一連のあらかじめ定義されたブロックが用意されており、これらのブロックを組み合わせてシステムの詳細なブロック線図を作成できます。階層的なモデルの作成、データ管理、サブシステムのカスタマイズのためのツールを使用して、複雑なシステムを簡潔かつ正確に表現することが可能です。</a:t>
            </a:r>
          </a:p>
          <a:p>
            <a:endParaRPr kumimoji="1" lang="en-US" altLang="ja-JP" dirty="0" smtClean="0"/>
          </a:p>
          <a:p>
            <a:r>
              <a:rPr kumimoji="1" lang="ja-JP" altLang="en-US" dirty="0" smtClean="0"/>
              <a:t>モデルのシミュレーション</a:t>
            </a:r>
          </a:p>
          <a:p>
            <a:r>
              <a:rPr kumimoji="1" lang="ja-JP" altLang="en-US" dirty="0" smtClean="0"/>
              <a:t>システムの動的な動作のシミュレーションとシミュレーションの実行結果を表示することができます。高速で正確にシミュレーションするために、</a:t>
            </a:r>
            <a:r>
              <a:rPr kumimoji="1" lang="en-US" altLang="ja-JP" dirty="0" smtClean="0"/>
              <a:t>Simulink </a:t>
            </a:r>
            <a:r>
              <a:rPr kumimoji="1" lang="ja-JP" altLang="en-US" dirty="0" err="1" smtClean="0"/>
              <a:t>には</a:t>
            </a:r>
            <a:r>
              <a:rPr kumimoji="1" lang="ja-JP" altLang="en-US" dirty="0" smtClean="0"/>
              <a:t>固定ステップと可変ステップの </a:t>
            </a:r>
            <a:r>
              <a:rPr kumimoji="1" lang="en-US" altLang="ja-JP" dirty="0" smtClean="0"/>
              <a:t>ODE </a:t>
            </a:r>
            <a:r>
              <a:rPr kumimoji="1" lang="ja-JP" altLang="en-US" dirty="0" smtClean="0"/>
              <a:t>ソルバー、グラフィカル デバッガーおよびモデル プロファイラーが装備されています</a:t>
            </a:r>
          </a:p>
          <a:p>
            <a:endParaRPr kumimoji="1" lang="en-US" altLang="ja-JP" dirty="0" smtClean="0"/>
          </a:p>
          <a:p>
            <a:r>
              <a:rPr kumimoji="1" lang="ja-JP" altLang="en-US" dirty="0" smtClean="0"/>
              <a:t>シミュレーション結果の解析</a:t>
            </a:r>
          </a:p>
          <a:p>
            <a:r>
              <a:rPr kumimoji="1" lang="ja-JP" altLang="en-US" dirty="0" smtClean="0"/>
              <a:t>シミュレーションの実行後、</a:t>
            </a:r>
            <a:r>
              <a:rPr kumimoji="1" lang="en-US" altLang="ja-JP" dirty="0" smtClean="0"/>
              <a:t>MATLAB </a:t>
            </a:r>
            <a:r>
              <a:rPr kumimoji="1" lang="ja-JP" altLang="en-US" dirty="0" smtClean="0"/>
              <a:t>と </a:t>
            </a:r>
            <a:r>
              <a:rPr kumimoji="1" lang="en-US" altLang="ja-JP" dirty="0" smtClean="0"/>
              <a:t>Simulink </a:t>
            </a:r>
            <a:r>
              <a:rPr kumimoji="1" lang="ja-JP" altLang="en-US" dirty="0" smtClean="0"/>
              <a:t>でシミュレーション結果を解析することができます。</a:t>
            </a:r>
            <a:r>
              <a:rPr kumimoji="1" lang="en-US" altLang="ja-JP" dirty="0" smtClean="0"/>
              <a:t>Simulink </a:t>
            </a:r>
            <a:r>
              <a:rPr kumimoji="1" lang="ja-JP" altLang="en-US" dirty="0" err="1" smtClean="0"/>
              <a:t>には</a:t>
            </a:r>
            <a:r>
              <a:rPr kumimoji="1" lang="ja-JP" altLang="en-US" dirty="0" smtClean="0"/>
              <a:t>デバッグ ツールが用意されており、シミュレーションの動作を理解するのに役立ちます。</a:t>
            </a:r>
            <a:endParaRPr kumimoji="1" lang="en-US" altLang="ja-JP" dirty="0" smtClean="0"/>
          </a:p>
          <a:p>
            <a:endParaRPr kumimoji="1" lang="en-US" altLang="ja-JP" dirty="0" smtClean="0"/>
          </a:p>
          <a:p>
            <a:r>
              <a:rPr kumimoji="1" lang="ja-JP" altLang="en-US" dirty="0" smtClean="0"/>
              <a:t>プロジェクトの管理</a:t>
            </a:r>
          </a:p>
          <a:p>
            <a:r>
              <a:rPr kumimoji="1" lang="en-US" altLang="ja-JP" dirty="0" smtClean="0"/>
              <a:t>Simulink </a:t>
            </a:r>
            <a:r>
              <a:rPr kumimoji="1" lang="ja-JP" altLang="en-US" dirty="0" err="1" smtClean="0"/>
              <a:t>には</a:t>
            </a:r>
            <a:r>
              <a:rPr kumimoji="1" lang="ja-JP" altLang="en-US" dirty="0" smtClean="0"/>
              <a:t>プロジェクトに関連するファイル、コンポーネントおよび大量のデータを管理するためのツールが用意されています。</a:t>
            </a:r>
            <a:endParaRPr kumimoji="1" lang="en-US" altLang="ja-JP" dirty="0" smtClean="0"/>
          </a:p>
          <a:p>
            <a:endParaRPr kumimoji="1" lang="en-US" altLang="ja-JP" dirty="0" smtClean="0"/>
          </a:p>
          <a:p>
            <a:r>
              <a:rPr kumimoji="1" lang="ja-JP" altLang="en-US" dirty="0" smtClean="0"/>
              <a:t>ハードウェアへの接続</a:t>
            </a:r>
          </a:p>
          <a:p>
            <a:r>
              <a:rPr kumimoji="1" lang="ja-JP" altLang="en-US" dirty="0" smtClean="0"/>
              <a:t>ラピッド プロトタイピング、ハードウェアインザループ </a:t>
            </a:r>
            <a:r>
              <a:rPr kumimoji="1" lang="en-US" altLang="ja-JP" dirty="0" smtClean="0"/>
              <a:t>(HIL) </a:t>
            </a:r>
            <a:r>
              <a:rPr kumimoji="1" lang="ja-JP" altLang="en-US" dirty="0" smtClean="0"/>
              <a:t>シミュレーション、組み込みシステム上での配布のために、</a:t>
            </a:r>
            <a:r>
              <a:rPr kumimoji="1" lang="en-US" altLang="ja-JP" dirty="0" smtClean="0"/>
              <a:t>Simulink </a:t>
            </a:r>
            <a:r>
              <a:rPr kumimoji="1" lang="ja-JP" altLang="en-US" dirty="0" smtClean="0"/>
              <a:t>モデルをハードウェアに接続することができます。</a:t>
            </a:r>
            <a:endParaRPr kumimoji="1" lang="en-US" altLang="ja-JP" dirty="0" smtClean="0"/>
          </a:p>
          <a:p>
            <a:endParaRPr kumimoji="1" lang="ja-JP" altLang="en-US" dirty="0" smtClean="0"/>
          </a:p>
          <a:p>
            <a:endParaRPr kumimoji="1" lang="ja-JP" altLang="en-US" dirty="0" smtClean="0"/>
          </a:p>
          <a:p>
            <a:endParaRPr kumimoji="1" lang="ja-JP" altLang="en-US" dirty="0" smtClean="0"/>
          </a:p>
          <a:p>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25</a:t>
            </a:fld>
            <a:endParaRPr kumimoji="1" lang="ja-JP" altLang="en-US"/>
          </a:p>
        </p:txBody>
      </p:sp>
    </p:spTree>
    <p:extLst>
      <p:ext uri="{BB962C8B-B14F-4D97-AF65-F5344CB8AC3E}">
        <p14:creationId xmlns:p14="http://schemas.microsoft.com/office/powerpoint/2010/main" val="1597316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外部トリガーを用いることで</a:t>
            </a:r>
            <a:r>
              <a:rPr kumimoji="1" lang="en-US" altLang="ja-JP" dirty="0" smtClean="0"/>
              <a:t>3</a:t>
            </a:r>
            <a:r>
              <a:rPr kumimoji="1" lang="ja-JP" altLang="en-US" dirty="0" smtClean="0"/>
              <a:t>次元の飛跡検出ができる</a:t>
            </a:r>
            <a:endParaRPr kumimoji="1" lang="en-US" altLang="ja-JP" dirty="0" smtClean="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3</a:t>
            </a:fld>
            <a:endParaRPr kumimoji="1" lang="ja-JP" altLang="en-US"/>
          </a:p>
        </p:txBody>
      </p:sp>
    </p:spTree>
    <p:extLst>
      <p:ext uri="{BB962C8B-B14F-4D97-AF65-F5344CB8AC3E}">
        <p14:creationId xmlns:p14="http://schemas.microsoft.com/office/powerpoint/2010/main" val="372678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これまでのストリップではｓｎ日が悪くてｘｙのバランス、ピクセルにすることの利点</a:t>
            </a:r>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4</a:t>
            </a:fld>
            <a:endParaRPr kumimoji="1" lang="ja-JP" altLang="en-US"/>
          </a:p>
        </p:txBody>
      </p:sp>
    </p:spTree>
    <p:extLst>
      <p:ext uri="{BB962C8B-B14F-4D97-AF65-F5344CB8AC3E}">
        <p14:creationId xmlns:p14="http://schemas.microsoft.com/office/powerpoint/2010/main" val="239137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5</a:t>
            </a:fld>
            <a:endParaRPr kumimoji="1" lang="ja-JP" altLang="en-US"/>
          </a:p>
        </p:txBody>
      </p:sp>
    </p:spTree>
    <p:extLst>
      <p:ext uri="{BB962C8B-B14F-4D97-AF65-F5344CB8AC3E}">
        <p14:creationId xmlns:p14="http://schemas.microsoft.com/office/powerpoint/2010/main" val="3740635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チェンバー採寸　内径</a:t>
            </a:r>
            <a:r>
              <a:rPr kumimoji="1" lang="en-US" altLang="ja-JP" dirty="0" smtClean="0"/>
              <a:t>60mm</a:t>
            </a:r>
            <a:r>
              <a:rPr kumimoji="1" lang="ja-JP" altLang="en-US" dirty="0" smtClean="0"/>
              <a:t>四方　高さ約</a:t>
            </a:r>
            <a:r>
              <a:rPr kumimoji="1" lang="en-US" altLang="ja-JP" dirty="0" smtClean="0"/>
              <a:t>1.7cm</a:t>
            </a:r>
          </a:p>
          <a:p>
            <a:r>
              <a:rPr kumimoji="1" lang="ja-JP" altLang="en-US" dirty="0" smtClean="0"/>
              <a:t>線源</a:t>
            </a:r>
            <a:endParaRPr kumimoji="1" lang="en-US" altLang="ja-JP" dirty="0" smtClean="0"/>
          </a:p>
          <a:p>
            <a:endParaRPr kumimoji="1" lang="en-US" altLang="ja-JP" dirty="0" smtClean="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6</a:t>
            </a:fld>
            <a:endParaRPr kumimoji="1" lang="ja-JP" altLang="en-US"/>
          </a:p>
        </p:txBody>
      </p:sp>
    </p:spTree>
    <p:extLst>
      <p:ext uri="{BB962C8B-B14F-4D97-AF65-F5344CB8AC3E}">
        <p14:creationId xmlns:p14="http://schemas.microsoft.com/office/powerpoint/2010/main" val="364519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SiTCP</a:t>
            </a:r>
            <a:endParaRPr kumimoji="1" lang="en-US" altLang="ja-JP" dirty="0" smtClean="0"/>
          </a:p>
          <a:p>
            <a:r>
              <a:rPr kumimoji="1" lang="en-US" altLang="ja-JP" dirty="0" smtClean="0"/>
              <a:t>KEK</a:t>
            </a:r>
            <a:r>
              <a:rPr kumimoji="1" lang="ja-JP" altLang="en-US" dirty="0" smtClean="0"/>
              <a:t>の内田さんが開発</a:t>
            </a:r>
            <a:endParaRPr kumimoji="1" lang="en-US" altLang="ja-JP" dirty="0" smtClean="0"/>
          </a:p>
          <a:p>
            <a:r>
              <a:rPr kumimoji="1" lang="ja-JP" altLang="en-US" dirty="0" smtClean="0"/>
              <a:t>多チャンネル、高速データ収集のための転送能力だけではなく、低開発コスト、低製造コスト</a:t>
            </a:r>
            <a:endParaRPr kumimoji="1" lang="en-US" altLang="ja-JP" dirty="0" smtClean="0"/>
          </a:p>
          <a:p>
            <a:r>
              <a:rPr kumimoji="1" lang="en-US" altLang="ja-JP" dirty="0" smtClean="0"/>
              <a:t>Ethernet</a:t>
            </a:r>
            <a:r>
              <a:rPr kumimoji="1" lang="ja-JP" altLang="en-US" dirty="0" smtClean="0"/>
              <a:t>転送上限値で送信可能</a:t>
            </a:r>
            <a:endParaRPr kumimoji="1" lang="en-US" altLang="ja-JP" dirty="0" smtClean="0"/>
          </a:p>
          <a:p>
            <a:r>
              <a:rPr kumimoji="1" lang="ja-JP" altLang="en-US" dirty="0" smtClean="0"/>
              <a:t>ハードウェア上でネットワークを構成</a:t>
            </a:r>
            <a:endParaRPr kumimoji="1" lang="en-US" altLang="ja-JP" dirty="0" smtClean="0"/>
          </a:p>
          <a:p>
            <a:r>
              <a:rPr kumimoji="1" lang="en-US" altLang="ja-JP" dirty="0" smtClean="0"/>
              <a:t>TCP</a:t>
            </a:r>
          </a:p>
          <a:p>
            <a:r>
              <a:rPr kumimoji="1" lang="ja-JP" altLang="en-US" baseline="0" dirty="0" smtClean="0"/>
              <a:t>通信相手の状況を確認して接続を確立し、データの伝送が終わると切断するという手順を踏む</a:t>
            </a:r>
          </a:p>
          <a:p>
            <a:r>
              <a:rPr kumimoji="1" lang="ja-JP" altLang="en-US" baseline="0" dirty="0" smtClean="0"/>
              <a:t>相手が確実にデータを受け取ったかを確認したり、データの欠落や破損を検知して再送したり、届いたデータを送信順に並べ直したりといった制御を行う</a:t>
            </a:r>
          </a:p>
          <a:p>
            <a:endParaRPr kumimoji="1" lang="en-US" altLang="ja-JP" dirty="0" smtClean="0"/>
          </a:p>
          <a:p>
            <a:r>
              <a:rPr kumimoji="1" lang="ja-JP" altLang="en-US" dirty="0" smtClean="0"/>
              <a:t>リングバッファー→</a:t>
            </a:r>
            <a:r>
              <a:rPr kumimoji="1" lang="en-US" altLang="ja-JP" dirty="0" smtClean="0"/>
              <a:t>ADC(</a:t>
            </a:r>
            <a:r>
              <a:rPr kumimoji="1" lang="ja-JP" altLang="en-US" dirty="0" smtClean="0"/>
              <a:t>制御について</a:t>
            </a:r>
            <a:r>
              <a:rPr kumimoji="1" lang="ja-JP" altLang="en-US" dirty="0" err="1" smtClean="0"/>
              <a:t>を</a:t>
            </a:r>
            <a:r>
              <a:rPr kumimoji="1" lang="en-US" altLang="ja-JP" dirty="0" smtClean="0"/>
              <a:t>FPGA</a:t>
            </a:r>
            <a:r>
              <a:rPr kumimoji="1" lang="ja-JP" altLang="en-US" dirty="0" smtClean="0"/>
              <a:t>に書き込んであげている、</a:t>
            </a:r>
            <a:r>
              <a:rPr kumimoji="1" lang="en-US" altLang="ja-JP" dirty="0" smtClean="0"/>
              <a:t>STRIPIX</a:t>
            </a:r>
            <a:r>
              <a:rPr kumimoji="1" lang="ja-JP" altLang="en-US" dirty="0" smtClean="0"/>
              <a:t>からはアナログ信号が送られてくるのでそれをデジタル信号に変換</a:t>
            </a:r>
            <a:r>
              <a:rPr kumimoji="1" lang="en-US" altLang="ja-JP" dirty="0" smtClean="0"/>
              <a:t>)</a:t>
            </a:r>
          </a:p>
          <a:p>
            <a:r>
              <a:rPr kumimoji="1" lang="ja-JP" altLang="en-US" dirty="0" smtClean="0"/>
              <a:t>→</a:t>
            </a:r>
            <a:endParaRPr kumimoji="1" lang="en-US" altLang="ja-JP" dirty="0" smtClean="0"/>
          </a:p>
          <a:p>
            <a:endParaRPr kumimoji="1" lang="en-US" altLang="ja-JP" dirty="0" smtClean="0"/>
          </a:p>
          <a:p>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7</a:t>
            </a:fld>
            <a:endParaRPr kumimoji="1" lang="ja-JP" altLang="en-US"/>
          </a:p>
        </p:txBody>
      </p:sp>
    </p:spTree>
    <p:extLst>
      <p:ext uri="{BB962C8B-B14F-4D97-AF65-F5344CB8AC3E}">
        <p14:creationId xmlns:p14="http://schemas.microsoft.com/office/powerpoint/2010/main" val="2351491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8</a:t>
            </a:fld>
            <a:endParaRPr kumimoji="1" lang="ja-JP" altLang="en-US"/>
          </a:p>
        </p:txBody>
      </p:sp>
    </p:spTree>
    <p:extLst>
      <p:ext uri="{BB962C8B-B14F-4D97-AF65-F5344CB8AC3E}">
        <p14:creationId xmlns:p14="http://schemas.microsoft.com/office/powerpoint/2010/main" val="354643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l-GR" altLang="ja-JP" dirty="0" smtClean="0"/>
              <a:t>Σ</a:t>
            </a:r>
            <a:r>
              <a:rPr kumimoji="1" lang="ja-JP" altLang="en-US" dirty="0" smtClean="0"/>
              <a:t>　半値全幅</a:t>
            </a:r>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9</a:t>
            </a:fld>
            <a:endParaRPr kumimoji="1" lang="ja-JP" altLang="en-US"/>
          </a:p>
        </p:txBody>
      </p:sp>
    </p:spTree>
    <p:extLst>
      <p:ext uri="{BB962C8B-B14F-4D97-AF65-F5344CB8AC3E}">
        <p14:creationId xmlns:p14="http://schemas.microsoft.com/office/powerpoint/2010/main" val="47768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ここで得られるベースラインは精度が荒いが</a:t>
            </a:r>
            <a:r>
              <a:rPr kumimoji="1" lang="en-US" altLang="ja-JP" dirty="0" smtClean="0"/>
              <a:t>±</a:t>
            </a:r>
            <a:r>
              <a:rPr kumimoji="1" lang="ja-JP" altLang="en-US" dirty="0" smtClean="0"/>
              <a:t>でウィンドウを設定してそのウィンドウに入る入力データを用いて再度移動平均をとり、さらにウィンドウの値を小さくして再度行い、精度を高めることが出来る。</a:t>
            </a:r>
            <a:endParaRPr kumimoji="1" lang="ja-JP" altLang="en-US" dirty="0"/>
          </a:p>
        </p:txBody>
      </p:sp>
      <p:sp>
        <p:nvSpPr>
          <p:cNvPr id="4" name="日付プレースホルダー 3"/>
          <p:cNvSpPr>
            <a:spLocks noGrp="1"/>
          </p:cNvSpPr>
          <p:nvPr>
            <p:ph type="dt" idx="10"/>
          </p:nvPr>
        </p:nvSpPr>
        <p:spPr/>
        <p:txBody>
          <a:bodyPr/>
          <a:lstStyle/>
          <a:p>
            <a:fld id="{AB8E9E92-14C2-4735-9014-92C6285B1A54}" type="datetime1">
              <a:rPr kumimoji="1" lang="ja-JP" altLang="en-US" smtClean="0"/>
              <a:t>2015/12/22</a:t>
            </a:fld>
            <a:endParaRPr kumimoji="1" lang="ja-JP" altLang="en-US"/>
          </a:p>
        </p:txBody>
      </p:sp>
      <p:sp>
        <p:nvSpPr>
          <p:cNvPr id="5" name="スライド番号プレースホルダー 4"/>
          <p:cNvSpPr>
            <a:spLocks noGrp="1"/>
          </p:cNvSpPr>
          <p:nvPr>
            <p:ph type="sldNum" sz="quarter" idx="11"/>
          </p:nvPr>
        </p:nvSpPr>
        <p:spPr/>
        <p:txBody>
          <a:bodyPr/>
          <a:lstStyle/>
          <a:p>
            <a:fld id="{309F60FE-0315-4554-9D5C-A8C7CF153EBD}" type="slidenum">
              <a:rPr kumimoji="1" lang="ja-JP" altLang="en-US" smtClean="0"/>
              <a:t>10</a:t>
            </a:fld>
            <a:endParaRPr kumimoji="1" lang="ja-JP" altLang="en-US"/>
          </a:p>
        </p:txBody>
      </p:sp>
    </p:spTree>
    <p:extLst>
      <p:ext uri="{BB962C8B-B14F-4D97-AF65-F5344CB8AC3E}">
        <p14:creationId xmlns:p14="http://schemas.microsoft.com/office/powerpoint/2010/main" val="784881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3032216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36C93EA-FBAD-4297-9B0A-142911916536}" type="datetime1">
              <a:rPr lang="ja-JP" altLang="en-US" smtClean="0"/>
              <a:t>2015/12/22</a:t>
            </a:fld>
            <a:endParaRPr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42B58A7A-5DAA-401A-99DB-24465DFC2320}" type="slidenum">
              <a:rPr lang="ja-JP" altLang="en-US"/>
              <a:pPr>
                <a:defRPr/>
              </a:pPr>
              <a:t>‹#›</a:t>
            </a:fld>
            <a:endParaRPr lang="ja-JP" altLang="en-US"/>
          </a:p>
        </p:txBody>
      </p:sp>
    </p:spTree>
    <p:extLst>
      <p:ext uri="{BB962C8B-B14F-4D97-AF65-F5344CB8AC3E}">
        <p14:creationId xmlns:p14="http://schemas.microsoft.com/office/powerpoint/2010/main" val="143461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5CEDB65-86F6-42B7-AE0C-3B4B13BD0ECE}" type="datetime1">
              <a:rPr lang="ja-JP" altLang="en-US" smtClean="0"/>
              <a:t>2015/12/22</a:t>
            </a:fld>
            <a:endParaRPr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27B8B632-4B46-4024-8ED3-D0656C3C1913}" type="slidenum">
              <a:rPr lang="ja-JP" altLang="en-US"/>
              <a:pPr>
                <a:defRPr/>
              </a:pPr>
              <a:t>‹#›</a:t>
            </a:fld>
            <a:endParaRPr lang="ja-JP" altLang="en-US"/>
          </a:p>
        </p:txBody>
      </p:sp>
    </p:spTree>
    <p:extLst>
      <p:ext uri="{BB962C8B-B14F-4D97-AF65-F5344CB8AC3E}">
        <p14:creationId xmlns:p14="http://schemas.microsoft.com/office/powerpoint/2010/main" val="31696597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41945730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defRPr>
                <a:latin typeface="HGPｺﾞｼｯｸE" panose="020B0900000000000000" pitchFamily="50" charset="-128"/>
                <a:ea typeface="HGPｺﾞｼｯｸE" panose="020B0900000000000000" pitchFamily="50" charset="-128"/>
              </a:defRPr>
            </a:lvl1pPr>
            <a:lvl2pPr>
              <a:defRPr>
                <a:latin typeface="HGPｺﾞｼｯｸE" panose="020B0900000000000000" pitchFamily="50" charset="-128"/>
                <a:ea typeface="HGPｺﾞｼｯｸE" panose="020B0900000000000000" pitchFamily="50" charset="-128"/>
              </a:defRPr>
            </a:lvl2pPr>
            <a:lvl3pPr>
              <a:defRPr>
                <a:latin typeface="HGPｺﾞｼｯｸE" panose="020B0900000000000000" pitchFamily="50" charset="-128"/>
                <a:ea typeface="HGPｺﾞｼｯｸE" panose="020B0900000000000000" pitchFamily="50" charset="-128"/>
              </a:defRPr>
            </a:lvl3pPr>
            <a:lvl4pPr>
              <a:defRPr>
                <a:latin typeface="HGPｺﾞｼｯｸE" panose="020B0900000000000000" pitchFamily="50" charset="-128"/>
                <a:ea typeface="HGPｺﾞｼｯｸE" panose="020B0900000000000000" pitchFamily="50" charset="-128"/>
              </a:defRPr>
            </a:lvl4pPr>
            <a:lvl5pPr>
              <a:defRPr>
                <a:latin typeface="HGPｺﾞｼｯｸE" panose="020B0900000000000000" pitchFamily="50" charset="-128"/>
                <a:ea typeface="HGPｺﾞｼｯｸE" panose="020B0900000000000000" pitchFamily="50" charset="-128"/>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タイトル 6"/>
          <p:cNvSpPr>
            <a:spLocks noGrp="1"/>
          </p:cNvSpPr>
          <p:nvPr>
            <p:ph type="title"/>
          </p:nvPr>
        </p:nvSpPr>
        <p:spPr/>
        <p:txBody>
          <a:bodyPr/>
          <a:lstStyle>
            <a:lvl1pPr>
              <a:defRPr>
                <a:latin typeface="HGPｺﾞｼｯｸE" panose="020B0900000000000000" pitchFamily="50" charset="-128"/>
                <a:ea typeface="HGPｺﾞｼｯｸE" panose="020B0900000000000000" pitchFamily="50" charset="-128"/>
              </a:defRPr>
            </a:lvl1pPr>
          </a:lstStyle>
          <a:p>
            <a:r>
              <a:rPr kumimoji="1" lang="ja-JP" altLang="en-US" smtClean="0"/>
              <a:t>マスター タイトルの書式設定</a:t>
            </a:r>
            <a:endParaRPr kumimoji="1" lang="ja-JP" altLang="en-US"/>
          </a:p>
        </p:txBody>
      </p:sp>
      <p:sp>
        <p:nvSpPr>
          <p:cNvPr id="5" name="日付プレースホルダー 4"/>
          <p:cNvSpPr>
            <a:spLocks noGrp="1"/>
          </p:cNvSpPr>
          <p:nvPr>
            <p:ph type="dt" sz="half" idx="10"/>
          </p:nvPr>
        </p:nvSpPr>
        <p:spPr/>
        <p:txBody>
          <a:bodyPr/>
          <a:lstStyle/>
          <a:p>
            <a:pPr>
              <a:defRPr/>
            </a:pPr>
            <a:fld id="{719B979D-494D-4011-9C20-A06681181BE7}" type="datetime1">
              <a:rPr lang="ja-JP" altLang="en-US">
                <a:solidFill>
                  <a:srgbClr val="1F497D"/>
                </a:solidFill>
              </a:rPr>
              <a:pPr>
                <a:defRPr/>
              </a:pPr>
              <a:t>2015/12/22</a:t>
            </a:fld>
            <a:endParaRPr lang="ja-JP" altLang="en-US">
              <a:solidFill>
                <a:srgbClr val="1F497D"/>
              </a:solidFill>
            </a:endParaRPr>
          </a:p>
        </p:txBody>
      </p:sp>
      <p:sp>
        <p:nvSpPr>
          <p:cNvPr id="9" name="スライド番号プレースホルダー 8"/>
          <p:cNvSpPr>
            <a:spLocks noGrp="1"/>
          </p:cNvSpPr>
          <p:nvPr>
            <p:ph type="sldNum" sz="quarter" idx="12"/>
          </p:nvPr>
        </p:nvSpPr>
        <p:spPr/>
        <p:txBody>
          <a:bodyPr/>
          <a:lstStyle/>
          <a:p>
            <a:fld id="{AEC49CAA-05DE-4CDA-AC72-08E445086958}" type="slidenum">
              <a:rPr lang="ja-JP" altLang="en-US" smtClean="0">
                <a:solidFill>
                  <a:prstClr val="white">
                    <a:lumMod val="85000"/>
                  </a:prstClr>
                </a:solidFill>
              </a:rPr>
              <a:pPr/>
              <a:t>‹#›</a:t>
            </a:fld>
            <a:endParaRPr lang="ja-JP" altLang="en-US">
              <a:solidFill>
                <a:prstClr val="white">
                  <a:lumMod val="85000"/>
                </a:prstClr>
              </a:solidFill>
            </a:endParaRPr>
          </a:p>
        </p:txBody>
      </p:sp>
    </p:spTree>
    <p:extLst>
      <p:ext uri="{BB962C8B-B14F-4D97-AF65-F5344CB8AC3E}">
        <p14:creationId xmlns:p14="http://schemas.microsoft.com/office/powerpoint/2010/main" val="21783026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0C1FD6A7-16E4-4DD4-8F36-187C3B06F963}" type="datetime1">
              <a:rPr lang="ja-JP" altLang="en-US" smtClean="0">
                <a:solidFill>
                  <a:srgbClr val="1F497D"/>
                </a:solidFill>
              </a:rPr>
              <a:pPr>
                <a:defRPr/>
              </a:pPr>
              <a:t>2015/12/22</a:t>
            </a:fld>
            <a:endParaRPr lang="ja-JP" altLang="en-US">
              <a:solidFill>
                <a:srgbClr val="1F497D"/>
              </a:solidFill>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solidFill>
                <a:prstClr val="black"/>
              </a:solidFill>
            </a:endParaRPr>
          </a:p>
        </p:txBody>
      </p:sp>
      <p:sp>
        <p:nvSpPr>
          <p:cNvPr id="6"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882F3E8D-0F5E-4E19-8669-3764399C3187}" type="slidenum">
              <a:rPr lang="ja-JP" altLang="en-US">
                <a:solidFill>
                  <a:prstClr val="white">
                    <a:lumMod val="85000"/>
                  </a:prstClr>
                </a:solidFill>
              </a:rPr>
              <a:pPr>
                <a:defRPr/>
              </a:pPr>
              <a:t>‹#›</a:t>
            </a:fld>
            <a:endParaRPr lang="ja-JP" altLang="en-US">
              <a:solidFill>
                <a:prstClr val="white">
                  <a:lumMod val="85000"/>
                </a:prstClr>
              </a:solidFill>
            </a:endParaRPr>
          </a:p>
        </p:txBody>
      </p:sp>
    </p:spTree>
    <p:extLst>
      <p:ext uri="{BB962C8B-B14F-4D97-AF65-F5344CB8AC3E}">
        <p14:creationId xmlns:p14="http://schemas.microsoft.com/office/powerpoint/2010/main" val="12105553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solidFill>
                  <a:schemeClr val="tx1"/>
                </a:solidFill>
              </a:defRPr>
            </a:lvl1pPr>
          </a:lstStyle>
          <a:p>
            <a:pPr>
              <a:defRPr/>
            </a:pPr>
            <a:fld id="{2BA3C3FE-6FF6-4818-AEFD-022643200ADD}" type="datetime1">
              <a:rPr lang="ja-JP" altLang="en-US" smtClean="0">
                <a:solidFill>
                  <a:prstClr val="black"/>
                </a:solidFill>
              </a:rPr>
              <a:pPr>
                <a:defRPr/>
              </a:pPr>
              <a:t>2015/12/22</a:t>
            </a:fld>
            <a:endParaRPr lang="ja-JP" altLang="en-US">
              <a:solidFill>
                <a:prstClr val="black"/>
              </a:solidFill>
            </a:endParaRPr>
          </a:p>
        </p:txBody>
      </p:sp>
      <p:sp>
        <p:nvSpPr>
          <p:cNvPr id="7"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solidFill>
                  <a:schemeClr val="bg1">
                    <a:lumMod val="95000"/>
                  </a:schemeClr>
                </a:solidFill>
              </a:defRPr>
            </a:lvl1pPr>
          </a:lstStyle>
          <a:p>
            <a:pPr>
              <a:defRPr/>
            </a:pPr>
            <a:fld id="{00814889-E1AC-4670-B632-CBD65C4D7C5A}" type="slidenum">
              <a:rPr lang="ja-JP" altLang="en-US" smtClean="0">
                <a:solidFill>
                  <a:prstClr val="white">
                    <a:lumMod val="95000"/>
                  </a:prstClr>
                </a:solidFill>
              </a:rPr>
              <a:pPr>
                <a:defRPr/>
              </a:pPr>
              <a:t>‹#›</a:t>
            </a:fld>
            <a:endParaRPr lang="ja-JP" altLang="en-US">
              <a:solidFill>
                <a:prstClr val="white">
                  <a:lumMod val="95000"/>
                </a:prstClr>
              </a:solidFill>
            </a:endParaRPr>
          </a:p>
        </p:txBody>
      </p:sp>
    </p:spTree>
    <p:extLst>
      <p:ext uri="{BB962C8B-B14F-4D97-AF65-F5344CB8AC3E}">
        <p14:creationId xmlns:p14="http://schemas.microsoft.com/office/powerpoint/2010/main" val="38546225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B24242A2-3286-4C42-AFA9-89FAF8451853}" type="datetime1">
              <a:rPr lang="ja-JP" altLang="en-US" smtClean="0">
                <a:solidFill>
                  <a:srgbClr val="1F497D"/>
                </a:solidFill>
              </a:rPr>
              <a:pPr>
                <a:defRPr/>
              </a:pPr>
              <a:t>2015/12/22</a:t>
            </a:fld>
            <a:endParaRPr lang="ja-JP" altLang="en-US">
              <a:solidFill>
                <a:srgbClr val="1F497D"/>
              </a:solidFill>
            </a:endParaRPr>
          </a:p>
        </p:txBody>
      </p:sp>
      <p:sp>
        <p:nvSpPr>
          <p:cNvPr id="8"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solidFill>
                <a:prstClr val="black"/>
              </a:solidFill>
            </a:endParaRPr>
          </a:p>
        </p:txBody>
      </p:sp>
      <p:sp>
        <p:nvSpPr>
          <p:cNvPr id="9"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5705134D-D98E-46E8-92F8-B0569CD08861}" type="slidenum">
              <a:rPr lang="ja-JP" altLang="en-US">
                <a:solidFill>
                  <a:prstClr val="white">
                    <a:lumMod val="85000"/>
                  </a:prstClr>
                </a:solidFill>
              </a:rPr>
              <a:pPr>
                <a:defRPr/>
              </a:pPr>
              <a:t>‹#›</a:t>
            </a:fld>
            <a:endParaRPr lang="ja-JP" altLang="en-US">
              <a:solidFill>
                <a:prstClr val="white">
                  <a:lumMod val="85000"/>
                </a:prstClr>
              </a:solidFill>
            </a:endParaRPr>
          </a:p>
        </p:txBody>
      </p:sp>
    </p:spTree>
    <p:extLst>
      <p:ext uri="{BB962C8B-B14F-4D97-AF65-F5344CB8AC3E}">
        <p14:creationId xmlns:p14="http://schemas.microsoft.com/office/powerpoint/2010/main" val="35845445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D3622B95-E27F-4320-96F6-15C0EAE6130D}" type="datetime1">
              <a:rPr lang="ja-JP" altLang="en-US" smtClean="0">
                <a:solidFill>
                  <a:srgbClr val="1F497D"/>
                </a:solidFill>
              </a:rPr>
              <a:pPr>
                <a:defRPr/>
              </a:pPr>
              <a:t>2015/12/22</a:t>
            </a:fld>
            <a:endParaRPr lang="ja-JP" altLang="en-US">
              <a:solidFill>
                <a:srgbClr val="1F497D"/>
              </a:solidFill>
            </a:endParaRPr>
          </a:p>
        </p:txBody>
      </p:sp>
      <p:sp>
        <p:nvSpPr>
          <p:cNvPr id="4"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solidFill>
                <a:prstClr val="black"/>
              </a:solidFill>
            </a:endParaRPr>
          </a:p>
        </p:txBody>
      </p:sp>
      <p:sp>
        <p:nvSpPr>
          <p:cNvPr id="5"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D52DBDE8-9062-46CF-9FEB-B02ED56F9681}" type="slidenum">
              <a:rPr lang="ja-JP" altLang="en-US">
                <a:solidFill>
                  <a:prstClr val="white">
                    <a:lumMod val="85000"/>
                  </a:prstClr>
                </a:solidFill>
              </a:rPr>
              <a:pPr>
                <a:defRPr/>
              </a:pPr>
              <a:t>‹#›</a:t>
            </a:fld>
            <a:endParaRPr lang="ja-JP" altLang="en-US">
              <a:solidFill>
                <a:prstClr val="white">
                  <a:lumMod val="85000"/>
                </a:prstClr>
              </a:solidFill>
            </a:endParaRPr>
          </a:p>
        </p:txBody>
      </p:sp>
    </p:spTree>
    <p:extLst>
      <p:ext uri="{BB962C8B-B14F-4D97-AF65-F5344CB8AC3E}">
        <p14:creationId xmlns:p14="http://schemas.microsoft.com/office/powerpoint/2010/main" val="958847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6BF10444-DAE4-46A0-B290-F154F1D04E8F}" type="datetime1">
              <a:rPr lang="ja-JP" altLang="en-US" smtClean="0">
                <a:solidFill>
                  <a:srgbClr val="1F497D"/>
                </a:solidFill>
              </a:rPr>
              <a:pPr>
                <a:defRPr/>
              </a:pPr>
              <a:t>2015/12/22</a:t>
            </a:fld>
            <a:endParaRPr lang="ja-JP" altLang="en-US">
              <a:solidFill>
                <a:srgbClr val="1F497D"/>
              </a:solidFill>
            </a:endParaRPr>
          </a:p>
        </p:txBody>
      </p:sp>
      <p:sp>
        <p:nvSpPr>
          <p:cNvPr id="3"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solidFill>
                <a:prstClr val="black"/>
              </a:solidFill>
            </a:endParaRPr>
          </a:p>
        </p:txBody>
      </p:sp>
      <p:sp>
        <p:nvSpPr>
          <p:cNvPr id="4"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4233FED9-1045-4782-B8E4-91DF9BBC5DE7}" type="slidenum">
              <a:rPr lang="ja-JP" altLang="en-US">
                <a:solidFill>
                  <a:prstClr val="white">
                    <a:lumMod val="85000"/>
                  </a:prstClr>
                </a:solidFill>
              </a:rPr>
              <a:pPr>
                <a:defRPr/>
              </a:pPr>
              <a:t>‹#›</a:t>
            </a:fld>
            <a:endParaRPr lang="ja-JP" altLang="en-US">
              <a:solidFill>
                <a:prstClr val="white">
                  <a:lumMod val="85000"/>
                </a:prstClr>
              </a:solidFill>
            </a:endParaRPr>
          </a:p>
        </p:txBody>
      </p:sp>
    </p:spTree>
    <p:extLst>
      <p:ext uri="{BB962C8B-B14F-4D97-AF65-F5344CB8AC3E}">
        <p14:creationId xmlns:p14="http://schemas.microsoft.com/office/powerpoint/2010/main" val="2910165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01CBF093-7CB3-4BA2-9AE4-28AD0B3BC365}" type="datetime1">
              <a:rPr lang="ja-JP" altLang="en-US" smtClean="0">
                <a:solidFill>
                  <a:srgbClr val="1F497D"/>
                </a:solidFill>
              </a:rPr>
              <a:pPr>
                <a:defRPr/>
              </a:pPr>
              <a:t>2015/12/22</a:t>
            </a:fld>
            <a:endParaRPr lang="ja-JP" altLang="en-US">
              <a:solidFill>
                <a:srgbClr val="1F497D"/>
              </a:solidFill>
            </a:endParaRPr>
          </a:p>
        </p:txBody>
      </p:sp>
      <p:sp>
        <p:nvSpPr>
          <p:cNvPr id="6"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solidFill>
                <a:prstClr val="black"/>
              </a:solidFill>
            </a:endParaRPr>
          </a:p>
        </p:txBody>
      </p:sp>
      <p:sp>
        <p:nvSpPr>
          <p:cNvPr id="7"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3AC35BF8-688C-409C-9DC4-901DC402E0FC}" type="slidenum">
              <a:rPr lang="ja-JP" altLang="en-US">
                <a:solidFill>
                  <a:prstClr val="white">
                    <a:lumMod val="85000"/>
                  </a:prstClr>
                </a:solidFill>
              </a:rPr>
              <a:pPr>
                <a:defRPr/>
              </a:pPr>
              <a:t>‹#›</a:t>
            </a:fld>
            <a:endParaRPr lang="ja-JP" altLang="en-US">
              <a:solidFill>
                <a:prstClr val="white">
                  <a:lumMod val="85000"/>
                </a:prstClr>
              </a:solidFill>
            </a:endParaRPr>
          </a:p>
        </p:txBody>
      </p:sp>
    </p:spTree>
    <p:extLst>
      <p:ext uri="{BB962C8B-B14F-4D97-AF65-F5344CB8AC3E}">
        <p14:creationId xmlns:p14="http://schemas.microsoft.com/office/powerpoint/2010/main" val="19576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defRPr>
                <a:latin typeface="HGPｺﾞｼｯｸE" panose="020B0900000000000000" pitchFamily="50" charset="-128"/>
                <a:ea typeface="HGPｺﾞｼｯｸE" panose="020B0900000000000000" pitchFamily="50" charset="-128"/>
              </a:defRPr>
            </a:lvl1pPr>
            <a:lvl2pPr>
              <a:defRPr>
                <a:latin typeface="HGPｺﾞｼｯｸE" panose="020B0900000000000000" pitchFamily="50" charset="-128"/>
                <a:ea typeface="HGPｺﾞｼｯｸE" panose="020B0900000000000000" pitchFamily="50" charset="-128"/>
              </a:defRPr>
            </a:lvl2pPr>
            <a:lvl3pPr>
              <a:defRPr>
                <a:latin typeface="HGPｺﾞｼｯｸE" panose="020B0900000000000000" pitchFamily="50" charset="-128"/>
                <a:ea typeface="HGPｺﾞｼｯｸE" panose="020B0900000000000000" pitchFamily="50" charset="-128"/>
              </a:defRPr>
            </a:lvl3pPr>
            <a:lvl4pPr>
              <a:defRPr>
                <a:latin typeface="HGPｺﾞｼｯｸE" panose="020B0900000000000000" pitchFamily="50" charset="-128"/>
                <a:ea typeface="HGPｺﾞｼｯｸE" panose="020B0900000000000000" pitchFamily="50" charset="-128"/>
              </a:defRPr>
            </a:lvl4pPr>
            <a:lvl5pPr>
              <a:defRPr>
                <a:latin typeface="HGPｺﾞｼｯｸE" panose="020B0900000000000000" pitchFamily="50" charset="-128"/>
                <a:ea typeface="HGPｺﾞｼｯｸE" panose="020B0900000000000000" pitchFamily="50" charset="-128"/>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タイトル 6"/>
          <p:cNvSpPr>
            <a:spLocks noGrp="1"/>
          </p:cNvSpPr>
          <p:nvPr>
            <p:ph type="title"/>
          </p:nvPr>
        </p:nvSpPr>
        <p:spPr/>
        <p:txBody>
          <a:bodyPr/>
          <a:lstStyle>
            <a:lvl1pPr>
              <a:defRPr>
                <a:latin typeface="HGPｺﾞｼｯｸE" panose="020B0900000000000000" pitchFamily="50" charset="-128"/>
                <a:ea typeface="HGPｺﾞｼｯｸE" panose="020B0900000000000000" pitchFamily="50" charset="-128"/>
              </a:defRPr>
            </a:lvl1pPr>
          </a:lstStyle>
          <a:p>
            <a:r>
              <a:rPr kumimoji="1" lang="ja-JP" altLang="en-US" smtClean="0"/>
              <a:t>マスター タイトルの書式設定</a:t>
            </a:r>
            <a:endParaRPr kumimoji="1" lang="ja-JP" altLang="en-US"/>
          </a:p>
        </p:txBody>
      </p:sp>
      <p:sp>
        <p:nvSpPr>
          <p:cNvPr id="5" name="日付プレースホルダー 4"/>
          <p:cNvSpPr>
            <a:spLocks noGrp="1"/>
          </p:cNvSpPr>
          <p:nvPr>
            <p:ph type="dt" sz="half" idx="10"/>
          </p:nvPr>
        </p:nvSpPr>
        <p:spPr/>
        <p:txBody>
          <a:bodyPr/>
          <a:lstStyle>
            <a:lvl1pPr>
              <a:defRPr sz="1400" b="1">
                <a:solidFill>
                  <a:schemeClr val="tx2"/>
                </a:solidFill>
              </a:defRPr>
            </a:lvl1pPr>
          </a:lstStyle>
          <a:p>
            <a:pPr>
              <a:defRPr/>
            </a:pPr>
            <a:fld id="{719B979D-494D-4011-9C20-A06681181BE7}" type="datetime1">
              <a:rPr lang="ja-JP" altLang="en-US" smtClean="0"/>
              <a:pPr>
                <a:defRPr/>
              </a:pPr>
              <a:t>2015/12/22</a:t>
            </a:fld>
            <a:endParaRPr lang="ja-JP" altLang="en-US"/>
          </a:p>
        </p:txBody>
      </p:sp>
      <p:sp>
        <p:nvSpPr>
          <p:cNvPr id="9" name="スライド番号プレースホルダー 8"/>
          <p:cNvSpPr>
            <a:spLocks noGrp="1"/>
          </p:cNvSpPr>
          <p:nvPr>
            <p:ph type="sldNum" sz="quarter" idx="12"/>
          </p:nvPr>
        </p:nvSpPr>
        <p:spPr>
          <a:xfrm>
            <a:off x="8170223" y="6617980"/>
            <a:ext cx="682832" cy="279935"/>
          </a:xfrm>
        </p:spPr>
        <p:txBody>
          <a:bodyPr/>
          <a:lstStyle>
            <a:lvl1pPr>
              <a:defRPr sz="1400" b="1"/>
            </a:lvl1pPr>
          </a:lstStyle>
          <a:p>
            <a:fld id="{AEC49CAA-05DE-4CDA-AC72-08E445086958}" type="slidenum">
              <a:rPr lang="ja-JP" altLang="en-US" smtClean="0"/>
              <a:pPr/>
              <a:t>‹#›</a:t>
            </a:fld>
            <a:endParaRPr lang="ja-JP" altLang="en-US"/>
          </a:p>
        </p:txBody>
      </p:sp>
    </p:spTree>
    <p:extLst>
      <p:ext uri="{BB962C8B-B14F-4D97-AF65-F5344CB8AC3E}">
        <p14:creationId xmlns:p14="http://schemas.microsoft.com/office/powerpoint/2010/main" val="114664136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63C2B368-361B-4B50-BD31-C5D6A4AC5E4D}" type="datetime1">
              <a:rPr lang="ja-JP" altLang="en-US" smtClean="0">
                <a:solidFill>
                  <a:srgbClr val="1F497D"/>
                </a:solidFill>
              </a:rPr>
              <a:pPr>
                <a:defRPr/>
              </a:pPr>
              <a:t>2015/12/22</a:t>
            </a:fld>
            <a:endParaRPr lang="ja-JP" altLang="en-US">
              <a:solidFill>
                <a:srgbClr val="1F497D"/>
              </a:solidFill>
            </a:endParaRPr>
          </a:p>
        </p:txBody>
      </p:sp>
      <p:sp>
        <p:nvSpPr>
          <p:cNvPr id="6"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solidFill>
                <a:prstClr val="black"/>
              </a:solidFill>
            </a:endParaRPr>
          </a:p>
        </p:txBody>
      </p:sp>
      <p:sp>
        <p:nvSpPr>
          <p:cNvPr id="7"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6B16C300-1B57-4C09-973E-047C894E296E}" type="slidenum">
              <a:rPr lang="ja-JP" altLang="en-US">
                <a:solidFill>
                  <a:prstClr val="white">
                    <a:lumMod val="85000"/>
                  </a:prstClr>
                </a:solidFill>
              </a:rPr>
              <a:pPr>
                <a:defRPr/>
              </a:pPr>
              <a:t>‹#›</a:t>
            </a:fld>
            <a:endParaRPr lang="ja-JP" altLang="en-US">
              <a:solidFill>
                <a:prstClr val="white">
                  <a:lumMod val="85000"/>
                </a:prstClr>
              </a:solidFill>
            </a:endParaRPr>
          </a:p>
        </p:txBody>
      </p:sp>
    </p:spTree>
    <p:extLst>
      <p:ext uri="{BB962C8B-B14F-4D97-AF65-F5344CB8AC3E}">
        <p14:creationId xmlns:p14="http://schemas.microsoft.com/office/powerpoint/2010/main" val="548705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36C93EA-FBAD-4297-9B0A-142911916536}" type="datetime1">
              <a:rPr lang="ja-JP" altLang="en-US" smtClean="0">
                <a:solidFill>
                  <a:srgbClr val="1F497D"/>
                </a:solidFill>
              </a:rPr>
              <a:pPr>
                <a:defRPr/>
              </a:pPr>
              <a:t>2015/12/22</a:t>
            </a:fld>
            <a:endParaRPr lang="ja-JP" altLang="en-US">
              <a:solidFill>
                <a:srgbClr val="1F497D"/>
              </a:solidFill>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solidFill>
                <a:prstClr val="black"/>
              </a:solidFill>
            </a:endParaRPr>
          </a:p>
        </p:txBody>
      </p:sp>
      <p:sp>
        <p:nvSpPr>
          <p:cNvPr id="6"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42B58A7A-5DAA-401A-99DB-24465DFC2320}" type="slidenum">
              <a:rPr lang="ja-JP" altLang="en-US">
                <a:solidFill>
                  <a:prstClr val="white">
                    <a:lumMod val="85000"/>
                  </a:prstClr>
                </a:solidFill>
              </a:rPr>
              <a:pPr>
                <a:defRPr/>
              </a:pPr>
              <a:t>‹#›</a:t>
            </a:fld>
            <a:endParaRPr lang="ja-JP" altLang="en-US">
              <a:solidFill>
                <a:prstClr val="white">
                  <a:lumMod val="85000"/>
                </a:prstClr>
              </a:solidFill>
            </a:endParaRPr>
          </a:p>
        </p:txBody>
      </p:sp>
    </p:spTree>
    <p:extLst>
      <p:ext uri="{BB962C8B-B14F-4D97-AF65-F5344CB8AC3E}">
        <p14:creationId xmlns:p14="http://schemas.microsoft.com/office/powerpoint/2010/main" val="3483776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95CEDB65-86F6-42B7-AE0C-3B4B13BD0ECE}" type="datetime1">
              <a:rPr lang="ja-JP" altLang="en-US" smtClean="0">
                <a:solidFill>
                  <a:srgbClr val="1F497D"/>
                </a:solidFill>
              </a:rPr>
              <a:pPr>
                <a:defRPr/>
              </a:pPr>
              <a:t>2015/12/22</a:t>
            </a:fld>
            <a:endParaRPr lang="ja-JP" altLang="en-US">
              <a:solidFill>
                <a:srgbClr val="1F497D"/>
              </a:solidFill>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solidFill>
                <a:prstClr val="black"/>
              </a:solidFill>
            </a:endParaRPr>
          </a:p>
        </p:txBody>
      </p:sp>
      <p:sp>
        <p:nvSpPr>
          <p:cNvPr id="6"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27B8B632-4B46-4024-8ED3-D0656C3C1913}" type="slidenum">
              <a:rPr lang="ja-JP" altLang="en-US">
                <a:solidFill>
                  <a:prstClr val="white">
                    <a:lumMod val="85000"/>
                  </a:prstClr>
                </a:solidFill>
              </a:rPr>
              <a:pPr>
                <a:defRPr/>
              </a:pPr>
              <a:t>‹#›</a:t>
            </a:fld>
            <a:endParaRPr lang="ja-JP" altLang="en-US">
              <a:solidFill>
                <a:prstClr val="white">
                  <a:lumMod val="85000"/>
                </a:prstClr>
              </a:solidFill>
            </a:endParaRPr>
          </a:p>
        </p:txBody>
      </p:sp>
    </p:spTree>
    <p:extLst>
      <p:ext uri="{BB962C8B-B14F-4D97-AF65-F5344CB8AC3E}">
        <p14:creationId xmlns:p14="http://schemas.microsoft.com/office/powerpoint/2010/main" val="21695726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0C1FD6A7-16E4-4DD4-8F36-187C3B06F963}" type="datetime1">
              <a:rPr lang="ja-JP" altLang="en-US" smtClean="0"/>
              <a:t>2015/12/22</a:t>
            </a:fld>
            <a:endParaRPr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882F3E8D-0F5E-4E19-8669-3764399C3187}" type="slidenum">
              <a:rPr lang="ja-JP" altLang="en-US"/>
              <a:pPr>
                <a:defRPr/>
              </a:pPr>
              <a:t>‹#›</a:t>
            </a:fld>
            <a:endParaRPr lang="ja-JP" altLang="en-US"/>
          </a:p>
        </p:txBody>
      </p:sp>
    </p:spTree>
    <p:extLst>
      <p:ext uri="{BB962C8B-B14F-4D97-AF65-F5344CB8AC3E}">
        <p14:creationId xmlns:p14="http://schemas.microsoft.com/office/powerpoint/2010/main" val="21609275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sz="1400" b="1">
                <a:solidFill>
                  <a:schemeClr val="tx2"/>
                </a:solidFill>
              </a:defRPr>
            </a:lvl1pPr>
          </a:lstStyle>
          <a:p>
            <a:pPr>
              <a:defRPr/>
            </a:pPr>
            <a:fld id="{2BA3C3FE-6FF6-4818-AEFD-022643200ADD}" type="datetime1">
              <a:rPr lang="ja-JP" altLang="en-US" smtClean="0"/>
              <a:pPr>
                <a:defRPr/>
              </a:pPr>
              <a:t>2015/12/22</a:t>
            </a:fld>
            <a:endParaRPr lang="ja-JP" altLang="en-US"/>
          </a:p>
        </p:txBody>
      </p:sp>
      <p:sp>
        <p:nvSpPr>
          <p:cNvPr id="7"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solidFill>
                  <a:schemeClr val="bg1">
                    <a:lumMod val="95000"/>
                  </a:schemeClr>
                </a:solidFill>
              </a:defRPr>
            </a:lvl1pPr>
          </a:lstStyle>
          <a:p>
            <a:pPr>
              <a:defRPr/>
            </a:pPr>
            <a:fld id="{00814889-E1AC-4670-B632-CBD65C4D7C5A}" type="slidenum">
              <a:rPr lang="ja-JP" altLang="en-US" smtClean="0"/>
              <a:pPr>
                <a:defRPr/>
              </a:pPr>
              <a:t>‹#›</a:t>
            </a:fld>
            <a:endParaRPr lang="ja-JP" altLang="en-US"/>
          </a:p>
        </p:txBody>
      </p:sp>
    </p:spTree>
    <p:extLst>
      <p:ext uri="{BB962C8B-B14F-4D97-AF65-F5344CB8AC3E}">
        <p14:creationId xmlns:p14="http://schemas.microsoft.com/office/powerpoint/2010/main" val="42622956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sz="1400" b="1">
                <a:solidFill>
                  <a:schemeClr val="tx2"/>
                </a:solidFill>
              </a:defRPr>
            </a:lvl1pPr>
          </a:lstStyle>
          <a:p>
            <a:pPr>
              <a:defRPr/>
            </a:pPr>
            <a:fld id="{B24242A2-3286-4C42-AFA9-89FAF8451853}" type="datetime1">
              <a:rPr lang="ja-JP" altLang="en-US" smtClean="0"/>
              <a:pPr>
                <a:defRPr/>
              </a:pPr>
              <a:t>2015/12/22</a:t>
            </a:fld>
            <a:endParaRPr lang="ja-JP" altLang="en-US"/>
          </a:p>
        </p:txBody>
      </p:sp>
      <p:sp>
        <p:nvSpPr>
          <p:cNvPr id="8"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5705134D-D98E-46E8-92F8-B0569CD08861}" type="slidenum">
              <a:rPr lang="ja-JP" altLang="en-US"/>
              <a:pPr>
                <a:defRPr/>
              </a:pPr>
              <a:t>‹#›</a:t>
            </a:fld>
            <a:endParaRPr lang="ja-JP" altLang="en-US"/>
          </a:p>
        </p:txBody>
      </p:sp>
    </p:spTree>
    <p:extLst>
      <p:ext uri="{BB962C8B-B14F-4D97-AF65-F5344CB8AC3E}">
        <p14:creationId xmlns:p14="http://schemas.microsoft.com/office/powerpoint/2010/main" val="14621259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sz="1400" b="1">
                <a:solidFill>
                  <a:schemeClr val="tx2"/>
                </a:solidFill>
              </a:defRPr>
            </a:lvl1pPr>
          </a:lstStyle>
          <a:p>
            <a:pPr>
              <a:defRPr/>
            </a:pPr>
            <a:fld id="{D3622B95-E27F-4320-96F6-15C0EAE6130D}" type="datetime1">
              <a:rPr lang="ja-JP" altLang="en-US" smtClean="0"/>
              <a:pPr>
                <a:defRPr/>
              </a:pPr>
              <a:t>2015/12/22</a:t>
            </a:fld>
            <a:endParaRPr lang="ja-JP" altLang="en-US"/>
          </a:p>
        </p:txBody>
      </p:sp>
      <p:sp>
        <p:nvSpPr>
          <p:cNvPr id="4"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D52DBDE8-9062-46CF-9FEB-B02ED56F9681}" type="slidenum">
              <a:rPr lang="ja-JP" altLang="en-US"/>
              <a:pPr>
                <a:defRPr/>
              </a:pPr>
              <a:t>‹#›</a:t>
            </a:fld>
            <a:endParaRPr lang="ja-JP" altLang="en-US"/>
          </a:p>
        </p:txBody>
      </p:sp>
    </p:spTree>
    <p:extLst>
      <p:ext uri="{BB962C8B-B14F-4D97-AF65-F5344CB8AC3E}">
        <p14:creationId xmlns:p14="http://schemas.microsoft.com/office/powerpoint/2010/main" val="4012058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6BF10444-DAE4-46A0-B290-F154F1D04E8F}" type="datetime1">
              <a:rPr lang="ja-JP" altLang="en-US" smtClean="0"/>
              <a:t>2015/12/22</a:t>
            </a:fld>
            <a:endParaRPr lang="ja-JP" altLang="en-US"/>
          </a:p>
        </p:txBody>
      </p:sp>
      <p:sp>
        <p:nvSpPr>
          <p:cNvPr id="3"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4233FED9-1045-4782-B8E4-91DF9BBC5DE7}" type="slidenum">
              <a:rPr lang="ja-JP" altLang="en-US"/>
              <a:pPr>
                <a:defRPr/>
              </a:pPr>
              <a:t>‹#›</a:t>
            </a:fld>
            <a:endParaRPr lang="ja-JP" altLang="en-US"/>
          </a:p>
        </p:txBody>
      </p:sp>
    </p:spTree>
    <p:extLst>
      <p:ext uri="{BB962C8B-B14F-4D97-AF65-F5344CB8AC3E}">
        <p14:creationId xmlns:p14="http://schemas.microsoft.com/office/powerpoint/2010/main" val="179330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01CBF093-7CB3-4BA2-9AE4-28AD0B3BC365}" type="datetime1">
              <a:rPr lang="ja-JP" altLang="en-US" smtClean="0"/>
              <a:t>2015/12/22</a:t>
            </a:fld>
            <a:endParaRPr lang="ja-JP" altLang="en-US"/>
          </a:p>
        </p:txBody>
      </p:sp>
      <p:sp>
        <p:nvSpPr>
          <p:cNvPr id="6"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3AC35BF8-688C-409C-9DC4-901DC402E0FC}" type="slidenum">
              <a:rPr lang="ja-JP" altLang="en-US"/>
              <a:pPr>
                <a:defRPr/>
              </a:pPr>
              <a:t>‹#›</a:t>
            </a:fld>
            <a:endParaRPr lang="ja-JP" altLang="en-US"/>
          </a:p>
        </p:txBody>
      </p:sp>
    </p:spTree>
    <p:extLst>
      <p:ext uri="{BB962C8B-B14F-4D97-AF65-F5344CB8AC3E}">
        <p14:creationId xmlns:p14="http://schemas.microsoft.com/office/powerpoint/2010/main" val="428186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63C2B368-361B-4B50-BD31-C5D6A4AC5E4D}" type="datetime1">
              <a:rPr lang="ja-JP" altLang="en-US" smtClean="0"/>
              <a:t>2015/12/22</a:t>
            </a:fld>
            <a:endParaRPr lang="ja-JP" altLang="en-US"/>
          </a:p>
        </p:txBody>
      </p:sp>
      <p:sp>
        <p:nvSpPr>
          <p:cNvPr id="6" name="フッター プレースホルダ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a:xfrm>
            <a:off x="8249696" y="6577193"/>
            <a:ext cx="587829" cy="279935"/>
          </a:xfrm>
          <a:prstGeom prst="rect">
            <a:avLst/>
          </a:prstGeom>
        </p:spPr>
        <p:txBody>
          <a:bodyPr/>
          <a:lstStyle>
            <a:lvl1pPr>
              <a:defRPr/>
            </a:lvl1pPr>
          </a:lstStyle>
          <a:p>
            <a:pPr>
              <a:defRPr/>
            </a:pPr>
            <a:fld id="{6B16C300-1B57-4C09-973E-047C894E296E}" type="slidenum">
              <a:rPr lang="ja-JP" altLang="en-US"/>
              <a:pPr>
                <a:defRPr/>
              </a:pPr>
              <a:t>‹#›</a:t>
            </a:fld>
            <a:endParaRPr lang="ja-JP" altLang="en-US"/>
          </a:p>
        </p:txBody>
      </p:sp>
    </p:spTree>
    <p:extLst>
      <p:ext uri="{BB962C8B-B14F-4D97-AF65-F5344CB8AC3E}">
        <p14:creationId xmlns:p14="http://schemas.microsoft.com/office/powerpoint/2010/main" val="2855501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1">
                <a:shade val="45000"/>
                <a:satMod val="135000"/>
              </a:schemeClr>
              <a:prstClr val="white"/>
            </a:duotone>
            <a:lum/>
            <a:extLst>
              <a:ext uri="{BEBA8EAE-BF5A-486C-A8C5-ECC9F3942E4B}">
                <a14:imgProps xmlns:a14="http://schemas.microsoft.com/office/drawing/2010/main">
                  <a14:imgLayer r:embed="rId14">
                    <a14:imgEffect>
                      <a14:artisticCutout/>
                    </a14:imgEffect>
                    <a14:imgEffect>
                      <a14:sharpenSoften amount="25000"/>
                    </a14:imgEffect>
                    <a14:imgEffect>
                      <a14:colorTemperature colorTemp="11500"/>
                    </a14:imgEffect>
                    <a14:imgEffect>
                      <a14:saturation sat="400000"/>
                    </a14:imgEffect>
                    <a14:imgEffect>
                      <a14:brightnessContrast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0" y="0"/>
            <a:ext cx="5785945" cy="102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0" y="6577193"/>
            <a:ext cx="2133600" cy="279063"/>
          </a:xfrm>
          <a:prstGeom prst="rect">
            <a:avLst/>
          </a:prstGeom>
        </p:spPr>
        <p:txBody>
          <a:bodyPr vert="horz" wrap="square" lIns="91440" tIns="45720" rIns="91440" bIns="45720" numCol="1" anchor="ctr" anchorCtr="0" compatLnSpc="1">
            <a:prstTxWarp prst="textNoShape">
              <a:avLst/>
            </a:prstTxWarp>
          </a:bodyPr>
          <a:lstStyle>
            <a:lvl1pPr>
              <a:defRPr sz="1200" smtClean="0">
                <a:solidFill>
                  <a:schemeClr val="tx1"/>
                </a:solidFill>
                <a:latin typeface="Calibri" charset="0"/>
              </a:defRPr>
            </a:lvl1pPr>
          </a:lstStyle>
          <a:p>
            <a:pPr>
              <a:defRPr/>
            </a:pPr>
            <a:fld id="{10F37B83-24DD-476C-A55C-F7338B301465}" type="datetime1">
              <a:rPr lang="ja-JP" altLang="en-US" smtClean="0"/>
              <a:t>2015/12/22</a:t>
            </a:fld>
            <a:endParaRPr lang="ja-JP" altLang="en-US"/>
          </a:p>
        </p:txBody>
      </p:sp>
      <p:cxnSp>
        <p:nvCxnSpPr>
          <p:cNvPr id="3" name="直線コネクタ 2"/>
          <p:cNvCxnSpPr/>
          <p:nvPr userDrawn="1"/>
        </p:nvCxnSpPr>
        <p:spPr>
          <a:xfrm>
            <a:off x="0" y="6577193"/>
            <a:ext cx="9144000" cy="872"/>
          </a:xfrm>
          <a:prstGeom prst="line">
            <a:avLst/>
          </a:prstGeom>
          <a:ln w="3175">
            <a:prstDash val="sysDot"/>
          </a:ln>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p:cNvSpPr>
            <a:spLocks noGrp="1"/>
          </p:cNvSpPr>
          <p:nvPr>
            <p:ph type="sldNum" sz="quarter" idx="4"/>
          </p:nvPr>
        </p:nvSpPr>
        <p:spPr>
          <a:xfrm>
            <a:off x="8170223" y="6578065"/>
            <a:ext cx="682832" cy="279935"/>
          </a:xfrm>
          <a:prstGeom prst="rect">
            <a:avLst/>
          </a:prstGeom>
        </p:spPr>
        <p:txBody>
          <a:bodyPr vert="horz" lIns="91440" tIns="45720" rIns="91440" bIns="45720" rtlCol="0" anchor="b"/>
          <a:lstStyle>
            <a:lvl1pPr algn="ctr">
              <a:defRPr sz="1200">
                <a:solidFill>
                  <a:schemeClr val="bg1">
                    <a:lumMod val="85000"/>
                  </a:schemeClr>
                </a:solidFill>
              </a:defRPr>
            </a:lvl1pPr>
          </a:lstStyle>
          <a:p>
            <a:fld id="{AEC49CAA-05DE-4CDA-AC72-08E445086958}"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457200" rtl="0" eaLnBrk="0" fontAlgn="base" hangingPunct="0">
        <a:spcBef>
          <a:spcPct val="0"/>
        </a:spcBef>
        <a:spcAft>
          <a:spcPct val="0"/>
        </a:spcAft>
        <a:defRPr kumimoji="1" sz="3600" b="1" kern="1200">
          <a:solidFill>
            <a:schemeClr val="tx1"/>
          </a:solidFill>
          <a:latin typeface="HGPｺﾞｼｯｸE" panose="020B0900000000000000" pitchFamily="50" charset="-128"/>
          <a:ea typeface="HGPｺﾞｼｯｸE" panose="020B0900000000000000" pitchFamily="50" charset="-128"/>
          <a:cs typeface="HGPｺﾞｼｯｸE" panose="020B0900000000000000" pitchFamily="50" charset="-128"/>
        </a:defRPr>
      </a:lvl1pPr>
      <a:lvl2pPr algn="ctr" defTabSz="457200" rtl="0" eaLnBrk="0" fontAlgn="base" hangingPunct="0">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kumimoji="1"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HGPｺﾞｼｯｸE" panose="020B0900000000000000" pitchFamily="50" charset="-128"/>
          <a:ea typeface="HGPｺﾞｼｯｸE" panose="020B0900000000000000" pitchFamily="50" charset="-128"/>
          <a:cs typeface="HGPｺﾞｼｯｸE" panose="020B0900000000000000"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HGPｺﾞｼｯｸE" panose="020B0900000000000000" pitchFamily="50" charset="-128"/>
          <a:ea typeface="HGPｺﾞｼｯｸE" panose="020B0900000000000000" pitchFamily="50"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HGPｺﾞｼｯｸE" panose="020B0900000000000000" pitchFamily="50" charset="-128"/>
          <a:ea typeface="HGPｺﾞｼｯｸE" panose="020B0900000000000000" pitchFamily="50"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HGPｺﾞｼｯｸE" panose="020B0900000000000000" pitchFamily="50" charset="-128"/>
          <a:ea typeface="HGPｺﾞｼｯｸE" panose="020B0900000000000000" pitchFamily="50"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HGPｺﾞｼｯｸE" panose="020B0900000000000000" pitchFamily="50" charset="-128"/>
          <a:ea typeface="HGPｺﾞｼｯｸE" panose="020B0900000000000000"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1">
                <a:shade val="45000"/>
                <a:satMod val="135000"/>
              </a:schemeClr>
              <a:prstClr val="white"/>
            </a:duotone>
            <a:lum/>
            <a:extLst>
              <a:ext uri="{BEBA8EAE-BF5A-486C-A8C5-ECC9F3942E4B}">
                <a14:imgProps xmlns:a14="http://schemas.microsoft.com/office/drawing/2010/main">
                  <a14:imgLayer r:embed="rId14">
                    <a14:imgEffect>
                      <a14:artisticCutout/>
                    </a14:imgEffect>
                    <a14:imgEffect>
                      <a14:sharpenSoften amount="25000"/>
                    </a14:imgEffect>
                    <a14:imgEffect>
                      <a14:colorTemperature colorTemp="11500"/>
                    </a14:imgEffect>
                    <a14:imgEffect>
                      <a14:saturation sat="400000"/>
                    </a14:imgEffect>
                    <a14:imgEffect>
                      <a14:brightnessContrast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0" y="0"/>
            <a:ext cx="5785945" cy="102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0" y="6577193"/>
            <a:ext cx="2133600" cy="279063"/>
          </a:xfrm>
          <a:prstGeom prst="rect">
            <a:avLst/>
          </a:prstGeom>
        </p:spPr>
        <p:txBody>
          <a:bodyPr vert="horz" wrap="square" lIns="91440" tIns="45720" rIns="91440" bIns="45720" numCol="1" anchor="ctr" anchorCtr="0" compatLnSpc="1">
            <a:prstTxWarp prst="textNoShape">
              <a:avLst/>
            </a:prstTxWarp>
          </a:bodyPr>
          <a:lstStyle>
            <a:lvl1pPr>
              <a:defRPr sz="1400" b="1" smtClean="0">
                <a:solidFill>
                  <a:schemeClr val="tx2"/>
                </a:solidFill>
                <a:latin typeface="Calibri" charset="0"/>
              </a:defRPr>
            </a:lvl1pPr>
          </a:lstStyle>
          <a:p>
            <a:pPr>
              <a:defRPr/>
            </a:pPr>
            <a:fld id="{10F37B83-24DD-476C-A55C-F7338B301465}" type="datetime1">
              <a:rPr lang="ja-JP" altLang="en-US">
                <a:solidFill>
                  <a:srgbClr val="1F497D"/>
                </a:solidFill>
              </a:rPr>
              <a:pPr>
                <a:defRPr/>
              </a:pPr>
              <a:t>2015/12/22</a:t>
            </a:fld>
            <a:endParaRPr lang="ja-JP" altLang="en-US">
              <a:solidFill>
                <a:srgbClr val="1F497D"/>
              </a:solidFill>
            </a:endParaRPr>
          </a:p>
        </p:txBody>
      </p:sp>
      <p:cxnSp>
        <p:nvCxnSpPr>
          <p:cNvPr id="3" name="直線コネクタ 2"/>
          <p:cNvCxnSpPr/>
          <p:nvPr/>
        </p:nvCxnSpPr>
        <p:spPr>
          <a:xfrm>
            <a:off x="0" y="6577193"/>
            <a:ext cx="9144000" cy="872"/>
          </a:xfrm>
          <a:prstGeom prst="line">
            <a:avLst/>
          </a:prstGeom>
          <a:ln w="3175">
            <a:prstDash val="sysDot"/>
          </a:ln>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p:cNvSpPr>
            <a:spLocks noGrp="1"/>
          </p:cNvSpPr>
          <p:nvPr>
            <p:ph type="sldNum" sz="quarter" idx="4"/>
          </p:nvPr>
        </p:nvSpPr>
        <p:spPr>
          <a:xfrm>
            <a:off x="8170223" y="6588203"/>
            <a:ext cx="682832" cy="279935"/>
          </a:xfrm>
          <a:prstGeom prst="rect">
            <a:avLst/>
          </a:prstGeom>
        </p:spPr>
        <p:txBody>
          <a:bodyPr vert="horz" lIns="91440" tIns="45720" rIns="91440" bIns="45720" rtlCol="0" anchor="b"/>
          <a:lstStyle>
            <a:lvl1pPr algn="ctr">
              <a:defRPr sz="1400" b="1">
                <a:solidFill>
                  <a:schemeClr val="bg1">
                    <a:lumMod val="85000"/>
                  </a:schemeClr>
                </a:solidFill>
              </a:defRPr>
            </a:lvl1pPr>
          </a:lstStyle>
          <a:p>
            <a:fld id="{AEC49CAA-05DE-4CDA-AC72-08E445086958}" type="slidenum">
              <a:rPr lang="ja-JP" altLang="en-US" smtClean="0">
                <a:solidFill>
                  <a:prstClr val="white">
                    <a:lumMod val="85000"/>
                  </a:prstClr>
                </a:solidFill>
              </a:rPr>
              <a:pPr/>
              <a:t>‹#›</a:t>
            </a:fld>
            <a:endParaRPr lang="ja-JP" altLang="en-US">
              <a:solidFill>
                <a:prstClr val="white">
                  <a:lumMod val="85000"/>
                </a:prstClr>
              </a:solidFill>
            </a:endParaRPr>
          </a:p>
        </p:txBody>
      </p:sp>
    </p:spTree>
    <p:extLst>
      <p:ext uri="{BB962C8B-B14F-4D97-AF65-F5344CB8AC3E}">
        <p14:creationId xmlns:p14="http://schemas.microsoft.com/office/powerpoint/2010/main" val="3127158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p:txStyles>
    <p:titleStyle>
      <a:lvl1pPr algn="ctr" defTabSz="457200" rtl="0" eaLnBrk="1" fontAlgn="base" hangingPunct="1">
        <a:spcBef>
          <a:spcPct val="0"/>
        </a:spcBef>
        <a:spcAft>
          <a:spcPct val="0"/>
        </a:spcAft>
        <a:defRPr kumimoji="1" sz="3600" b="1" kern="1200">
          <a:solidFill>
            <a:schemeClr val="tx1"/>
          </a:solidFill>
          <a:latin typeface="HGPｺﾞｼｯｸE" panose="020B0900000000000000" pitchFamily="50" charset="-128"/>
          <a:ea typeface="HGPｺﾞｼｯｸE" panose="020B0900000000000000" pitchFamily="50" charset="-128"/>
          <a:cs typeface="HGPｺﾞｼｯｸE" panose="020B0900000000000000" pitchFamily="50" charset="-128"/>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HGPｺﾞｼｯｸE" panose="020B0900000000000000" pitchFamily="50" charset="-128"/>
          <a:ea typeface="HGPｺﾞｼｯｸE" panose="020B0900000000000000" pitchFamily="50" charset="-128"/>
          <a:cs typeface="HGPｺﾞｼｯｸE" panose="020B0900000000000000" pitchFamily="50" charset="-128"/>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HGPｺﾞｼｯｸE" panose="020B0900000000000000" pitchFamily="50" charset="-128"/>
          <a:ea typeface="HGPｺﾞｼｯｸE" panose="020B0900000000000000" pitchFamily="50" charset="-128"/>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HGPｺﾞｼｯｸE" panose="020B0900000000000000" pitchFamily="50" charset="-128"/>
          <a:ea typeface="HGPｺﾞｼｯｸE" panose="020B0900000000000000" pitchFamily="50" charset="-128"/>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HGPｺﾞｼｯｸE" panose="020B0900000000000000" pitchFamily="50" charset="-128"/>
          <a:ea typeface="HGPｺﾞｼｯｸE" panose="020B0900000000000000" pitchFamily="50" charset="-128"/>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HGPｺﾞｼｯｸE" panose="020B0900000000000000" pitchFamily="50" charset="-128"/>
          <a:ea typeface="HGPｺﾞｼｯｸE" panose="020B0900000000000000"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image" Target="../media/image19.tm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google.co.jp/url?sa=i&amp;rct=j&amp;q=&amp;esrc=s&amp;source=images&amp;cd=&amp;cad=rja&amp;uact=8&amp;ved=0ahUKEwjno4jDsuzJAhXFdqYKHZ1gBmIQjRwIBw&amp;url=http://www.wikiwand.com/ja/%E3%83%AA%E3%83%B3%E3%82%B0%E3%83%90%E3%83%83%E3%83%95%E3%82%A1&amp;psig=AFQjCNETKB9llPcY5_l-vpyq4YKBMSFfPQ&amp;ust=1450768003072275"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tmp"/></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5.tmp"/></Relationships>
</file>

<file path=ppt/slides/_rels/slide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tmp"/><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l"/>
            <a:r>
              <a:rPr lang="en-US" altLang="ja-JP" u="sng" dirty="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Readout circuit for the 3D gas detector R&amp;D with STRIPIX chip</a:t>
            </a:r>
            <a:endParaRPr kumimoji="1" lang="ja-JP" altLang="en-US" dirty="0">
              <a:latin typeface="Cambria Math" panose="02040503050406030204" pitchFamily="18" charset="0"/>
              <a:ea typeface="Yu Gothic UI Semilight" panose="020B0400000000000000" pitchFamily="50" charset="-128"/>
            </a:endParaRPr>
          </a:p>
        </p:txBody>
      </p:sp>
      <p:sp>
        <p:nvSpPr>
          <p:cNvPr id="3" name="サブタイトル 2"/>
          <p:cNvSpPr>
            <a:spLocks noGrp="1"/>
          </p:cNvSpPr>
          <p:nvPr>
            <p:ph type="subTitle" idx="1"/>
          </p:nvPr>
        </p:nvSpPr>
        <p:spPr>
          <a:xfrm>
            <a:off x="1331640" y="4293096"/>
            <a:ext cx="6400800" cy="1370725"/>
          </a:xfrm>
        </p:spPr>
        <p:txBody>
          <a:bodyPr/>
          <a:lstStyle/>
          <a:p>
            <a:r>
              <a:rPr kumimoji="1" lang="en-US" altLang="ja-JP" dirty="0" smtClean="0">
                <a:solidFill>
                  <a:schemeClr val="bg1">
                    <a:lumMod val="50000"/>
                  </a:schemeClr>
                </a:solidFill>
                <a:latin typeface="Cambria Math" panose="02040503050406030204" pitchFamily="18" charset="0"/>
                <a:ea typeface="Cambria Math" panose="02040503050406030204" pitchFamily="18" charset="0"/>
              </a:rPr>
              <a:t>SAGA-HEP</a:t>
            </a:r>
          </a:p>
          <a:p>
            <a:r>
              <a:rPr lang="ko-KR" altLang="en-US" dirty="0" smtClean="0">
                <a:solidFill>
                  <a:schemeClr val="bg1">
                    <a:lumMod val="50000"/>
                  </a:schemeClr>
                </a:solidFill>
                <a:latin typeface="Cambria Math" panose="02040503050406030204" pitchFamily="18" charset="0"/>
              </a:rPr>
              <a:t>나카키타 신다로우</a:t>
            </a:r>
            <a:endParaRPr lang="en-US" altLang="ko-KR" dirty="0" smtClean="0">
              <a:solidFill>
                <a:schemeClr val="bg1">
                  <a:lumMod val="50000"/>
                </a:schemeClr>
              </a:solidFill>
              <a:latin typeface="Cambria Math" panose="02040503050406030204" pitchFamily="18" charset="0"/>
              <a:ea typeface="Cambria Math" panose="02040503050406030204" pitchFamily="18" charset="0"/>
            </a:endParaRPr>
          </a:p>
          <a:p>
            <a:r>
              <a:rPr lang="en-US" altLang="ja-JP" dirty="0" err="1" smtClean="0">
                <a:solidFill>
                  <a:schemeClr val="bg1">
                    <a:lumMod val="50000"/>
                  </a:schemeClr>
                </a:solidFill>
                <a:latin typeface="Cambria Math" panose="02040503050406030204" pitchFamily="18" charset="0"/>
                <a:ea typeface="Cambria Math" panose="02040503050406030204" pitchFamily="18" charset="0"/>
              </a:rPr>
              <a:t>Nakakita</a:t>
            </a:r>
            <a:r>
              <a:rPr lang="en-US" altLang="ja-JP" dirty="0" smtClean="0">
                <a:solidFill>
                  <a:schemeClr val="bg1">
                    <a:lumMod val="50000"/>
                  </a:schemeClr>
                </a:solidFill>
                <a:latin typeface="Cambria Math" panose="02040503050406030204" pitchFamily="18" charset="0"/>
                <a:ea typeface="Cambria Math" panose="02040503050406030204" pitchFamily="18" charset="0"/>
              </a:rPr>
              <a:t> </a:t>
            </a:r>
            <a:r>
              <a:rPr lang="en-US" altLang="ja-JP" dirty="0" err="1" smtClean="0">
                <a:solidFill>
                  <a:schemeClr val="bg1">
                    <a:lumMod val="50000"/>
                  </a:schemeClr>
                </a:solidFill>
                <a:latin typeface="Cambria Math" panose="02040503050406030204" pitchFamily="18" charset="0"/>
                <a:ea typeface="Cambria Math" panose="02040503050406030204" pitchFamily="18" charset="0"/>
              </a:rPr>
              <a:t>Shintaro</a:t>
            </a:r>
            <a:endParaRPr lang="en-US" altLang="ja-JP" dirty="0" smtClean="0">
              <a:solidFill>
                <a:schemeClr val="bg1">
                  <a:lumMod val="50000"/>
                </a:schemeClr>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64917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720254" y="2985935"/>
            <a:ext cx="4010750" cy="344872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タイトル 5"/>
          <p:cNvSpPr>
            <a:spLocks noGrp="1"/>
          </p:cNvSpPr>
          <p:nvPr>
            <p:ph type="title"/>
          </p:nvPr>
        </p:nvSpPr>
        <p:spPr/>
        <p:txBody>
          <a:bodyPr/>
          <a:lstStyle/>
          <a:p>
            <a:r>
              <a:rPr lang="en-US" altLang="ja-JP" dirty="0">
                <a:latin typeface="Cambria Math" panose="02040503050406030204" pitchFamily="18" charset="0"/>
                <a:ea typeface="Cambria Math" panose="02040503050406030204" pitchFamily="18" charset="0"/>
              </a:rPr>
              <a:t>Digital filter</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a:xfrm>
            <a:off x="8249696" y="6596793"/>
            <a:ext cx="587829" cy="279935"/>
          </a:xfrm>
        </p:spPr>
        <p:txBody>
          <a:bodyPr/>
          <a:lstStyle/>
          <a:p>
            <a:fld id="{AEC49CAA-05DE-4CDA-AC72-08E445086958}" type="slidenum">
              <a:rPr lang="ja-JP" altLang="en-US" sz="1400" b="1" smtClean="0"/>
              <a:pPr/>
              <a:t>10</a:t>
            </a:fld>
            <a:endParaRPr lang="ja-JP" altLang="en-US" sz="1400" b="1" dirty="0"/>
          </a:p>
        </p:txBody>
      </p:sp>
      <p:pic>
        <p:nvPicPr>
          <p:cNvPr id="10" name="図 9" descr="202.231.34.205:43127 - リモート デスクトップ接続"/>
          <p:cNvPicPr>
            <a:picLocks noChangeAspect="1"/>
          </p:cNvPicPr>
          <p:nvPr/>
        </p:nvPicPr>
        <p:blipFill rotWithShape="1">
          <a:blip r:embed="rId3">
            <a:extLst>
              <a:ext uri="{28A0092B-C50C-407E-A947-70E740481C1C}">
                <a14:useLocalDpi xmlns:a14="http://schemas.microsoft.com/office/drawing/2010/main" val="0"/>
              </a:ext>
            </a:extLst>
          </a:blip>
          <a:srcRect l="2670" t="54147" r="19104" b="9738"/>
          <a:stretch/>
        </p:blipFill>
        <p:spPr>
          <a:xfrm>
            <a:off x="172402" y="2974168"/>
            <a:ext cx="3766701" cy="1016942"/>
          </a:xfrm>
          <a:prstGeom prst="rect">
            <a:avLst/>
          </a:prstGeom>
        </p:spPr>
      </p:pic>
      <p:pic>
        <p:nvPicPr>
          <p:cNvPr id="17" name="図 16" descr="202.231.34.205:43127 - リモート デスクトップ接続"/>
          <p:cNvPicPr>
            <a:picLocks noChangeAspect="1"/>
          </p:cNvPicPr>
          <p:nvPr/>
        </p:nvPicPr>
        <p:blipFill rotWithShape="1">
          <a:blip r:embed="rId4">
            <a:extLst>
              <a:ext uri="{28A0092B-C50C-407E-A947-70E740481C1C}">
                <a14:useLocalDpi xmlns:a14="http://schemas.microsoft.com/office/drawing/2010/main" val="0"/>
              </a:ext>
            </a:extLst>
          </a:blip>
          <a:srcRect l="2670" t="17776" r="18806" b="45194"/>
          <a:stretch/>
        </p:blipFill>
        <p:spPr>
          <a:xfrm>
            <a:off x="172402" y="4204594"/>
            <a:ext cx="3766701" cy="1038728"/>
          </a:xfrm>
          <a:prstGeom prst="rect">
            <a:avLst/>
          </a:prstGeom>
        </p:spPr>
      </p:pic>
      <p:pic>
        <p:nvPicPr>
          <p:cNvPr id="18" name="図 17" descr="202.231.34.205:43127 - リモート デスクトップ接続"/>
          <p:cNvPicPr>
            <a:picLocks noChangeAspect="1"/>
          </p:cNvPicPr>
          <p:nvPr/>
        </p:nvPicPr>
        <p:blipFill rotWithShape="1">
          <a:blip r:embed="rId5">
            <a:extLst>
              <a:ext uri="{28A0092B-C50C-407E-A947-70E740481C1C}">
                <a14:useLocalDpi xmlns:a14="http://schemas.microsoft.com/office/drawing/2010/main" val="0"/>
              </a:ext>
            </a:extLst>
          </a:blip>
          <a:srcRect l="2671" t="17777" r="18657" b="44960"/>
          <a:stretch/>
        </p:blipFill>
        <p:spPr>
          <a:xfrm>
            <a:off x="4963760" y="1732734"/>
            <a:ext cx="3747299" cy="1037937"/>
          </a:xfrm>
          <a:prstGeom prst="rect">
            <a:avLst/>
          </a:prstGeom>
        </p:spPr>
      </p:pic>
      <p:pic>
        <p:nvPicPr>
          <p:cNvPr id="22" name="図 21" descr="202.231.34.205:43127 - リモート デスクトップ接続"/>
          <p:cNvPicPr>
            <a:picLocks noChangeAspect="1"/>
          </p:cNvPicPr>
          <p:nvPr/>
        </p:nvPicPr>
        <p:blipFill rotWithShape="1">
          <a:blip r:embed="rId3">
            <a:extLst>
              <a:ext uri="{28A0092B-C50C-407E-A947-70E740481C1C}">
                <a14:useLocalDpi xmlns:a14="http://schemas.microsoft.com/office/drawing/2010/main" val="0"/>
              </a:ext>
            </a:extLst>
          </a:blip>
          <a:srcRect l="2670" t="18033" r="19104" b="45853"/>
          <a:stretch/>
        </p:blipFill>
        <p:spPr>
          <a:xfrm>
            <a:off x="172402" y="1743512"/>
            <a:ext cx="3766701" cy="1016941"/>
          </a:xfrm>
          <a:prstGeom prst="rect">
            <a:avLst/>
          </a:prstGeom>
        </p:spPr>
      </p:pic>
      <p:grpSp>
        <p:nvGrpSpPr>
          <p:cNvPr id="7" name="グループ化 6"/>
          <p:cNvGrpSpPr/>
          <p:nvPr/>
        </p:nvGrpSpPr>
        <p:grpSpPr>
          <a:xfrm>
            <a:off x="6359499" y="95534"/>
            <a:ext cx="2678836" cy="1460311"/>
            <a:chOff x="4282972" y="3617673"/>
            <a:chExt cx="4817660" cy="2239685"/>
          </a:xfrm>
        </p:grpSpPr>
        <p:grpSp>
          <p:nvGrpSpPr>
            <p:cNvPr id="26" name="グループ化 25"/>
            <p:cNvGrpSpPr/>
            <p:nvPr/>
          </p:nvGrpSpPr>
          <p:grpSpPr>
            <a:xfrm>
              <a:off x="4282972" y="3617673"/>
              <a:ext cx="4817660" cy="2239685"/>
              <a:chOff x="4235486" y="2320417"/>
              <a:chExt cx="4817660" cy="2239685"/>
            </a:xfrm>
          </p:grpSpPr>
          <p:pic>
            <p:nvPicPr>
              <p:cNvPr id="16" name="図 15" descr="202.231.34.205:43127 - リモート デスクトップ接続"/>
              <p:cNvPicPr>
                <a:picLocks noChangeAspect="1"/>
              </p:cNvPicPr>
              <p:nvPr/>
            </p:nvPicPr>
            <p:blipFill rotWithShape="1">
              <a:blip r:embed="rId6">
                <a:extLst>
                  <a:ext uri="{28A0092B-C50C-407E-A947-70E740481C1C}">
                    <a14:useLocalDpi xmlns:a14="http://schemas.microsoft.com/office/drawing/2010/main" val="0"/>
                  </a:ext>
                </a:extLst>
              </a:blip>
              <a:srcRect l="14628" t="33602" r="23557" b="21988"/>
              <a:stretch/>
            </p:blipFill>
            <p:spPr>
              <a:xfrm>
                <a:off x="4235486" y="2320417"/>
                <a:ext cx="4817660" cy="2239685"/>
              </a:xfrm>
              <a:prstGeom prst="rect">
                <a:avLst/>
              </a:prstGeom>
            </p:spPr>
          </p:pic>
          <p:sp>
            <p:nvSpPr>
              <p:cNvPr id="23" name="角丸四角形 22"/>
              <p:cNvSpPr/>
              <p:nvPr/>
            </p:nvSpPr>
            <p:spPr>
              <a:xfrm>
                <a:off x="5004609" y="3159885"/>
                <a:ext cx="453543" cy="450464"/>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6417544" y="3144660"/>
                <a:ext cx="453543" cy="504599"/>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7809708" y="3144660"/>
                <a:ext cx="453543" cy="504599"/>
              </a:xfrm>
              <a:prstGeom prst="round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7" name="角丸四角形 26"/>
            <p:cNvSpPr/>
            <p:nvPr/>
          </p:nvSpPr>
          <p:spPr>
            <a:xfrm>
              <a:off x="8601868" y="3617673"/>
              <a:ext cx="498764" cy="95847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4326340" y="3952523"/>
              <a:ext cx="579215" cy="489394"/>
            </a:xfrm>
            <a:prstGeom prst="round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3" name="グループ化 32"/>
          <p:cNvGrpSpPr/>
          <p:nvPr/>
        </p:nvGrpSpPr>
        <p:grpSpPr>
          <a:xfrm>
            <a:off x="4718266" y="3039564"/>
            <a:ext cx="4010750" cy="1491567"/>
            <a:chOff x="4486600" y="3080433"/>
            <a:chExt cx="4010750" cy="1491567"/>
          </a:xfrm>
        </p:grpSpPr>
        <p:pic>
          <p:nvPicPr>
            <p:cNvPr id="29" name="図 28" descr="202.231.34.205:43127 - リモート デスクトップ接続"/>
            <p:cNvPicPr>
              <a:picLocks noChangeAspect="1"/>
            </p:cNvPicPr>
            <p:nvPr/>
          </p:nvPicPr>
          <p:blipFill rotWithShape="1">
            <a:blip r:embed="rId3">
              <a:extLst>
                <a:ext uri="{28A0092B-C50C-407E-A947-70E740481C1C}">
                  <a14:useLocalDpi xmlns:a14="http://schemas.microsoft.com/office/drawing/2010/main" val="0"/>
                </a:ext>
              </a:extLst>
            </a:blip>
            <a:srcRect l="2670" t="18033" r="19104" b="45853"/>
            <a:stretch/>
          </p:blipFill>
          <p:spPr>
            <a:xfrm>
              <a:off x="4640999" y="3508456"/>
              <a:ext cx="3705928" cy="1000534"/>
            </a:xfrm>
            <a:prstGeom prst="rect">
              <a:avLst/>
            </a:prstGeom>
          </p:spPr>
        </p:pic>
        <p:sp>
          <p:nvSpPr>
            <p:cNvPr id="32" name="正方形/長方形 31"/>
            <p:cNvSpPr/>
            <p:nvPr/>
          </p:nvSpPr>
          <p:spPr>
            <a:xfrm>
              <a:off x="5915161" y="3582838"/>
              <a:ext cx="439561" cy="874303"/>
            </a:xfrm>
            <a:prstGeom prst="rect">
              <a:avLst/>
            </a:prstGeom>
            <a:no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852020" y="3582837"/>
              <a:ext cx="439561" cy="874303"/>
            </a:xfrm>
            <a:prstGeom prst="rect">
              <a:avLst/>
            </a:prstGeom>
            <a:noFill/>
            <a:ln w="1905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4486600" y="3080433"/>
              <a:ext cx="4010750" cy="338554"/>
            </a:xfrm>
            <a:prstGeom prst="rect">
              <a:avLst/>
            </a:prstGeom>
            <a:noFill/>
            <a:ln>
              <a:noFill/>
            </a:ln>
          </p:spPr>
          <p:txBody>
            <a:bodyPr wrap="square" rtlCol="0">
              <a:spAutoFit/>
            </a:bodyPr>
            <a:lstStyle/>
            <a:p>
              <a:pPr algn="ctr"/>
              <a:r>
                <a:rPr lang="en-US" altLang="ja-JP" sz="1600" dirty="0">
                  <a:latin typeface="Cambria Math" panose="02040503050406030204" pitchFamily="18" charset="0"/>
                  <a:ea typeface="Cambria Math" panose="02040503050406030204" pitchFamily="18" charset="0"/>
                </a:rPr>
                <a:t>Simple Moving </a:t>
              </a:r>
              <a:r>
                <a:rPr lang="en-US" altLang="ja-JP" sz="1600" dirty="0" smtClean="0">
                  <a:latin typeface="Cambria Math" panose="02040503050406030204" pitchFamily="18" charset="0"/>
                  <a:ea typeface="Cambria Math" panose="02040503050406030204" pitchFamily="18" charset="0"/>
                </a:rPr>
                <a:t>Average(SMA) method</a:t>
              </a:r>
              <a:endParaRPr kumimoji="1" lang="ja-JP" altLang="en-US" sz="1600" dirty="0">
                <a:latin typeface="Cambria Math" panose="02040503050406030204" pitchFamily="18" charset="0"/>
                <a:ea typeface="HGPｺﾞｼｯｸE" panose="020B0900000000000000" pitchFamily="50" charset="-128"/>
              </a:endParaRPr>
            </a:p>
          </p:txBody>
        </p:sp>
        <p:sp>
          <p:nvSpPr>
            <p:cNvPr id="13" name="正方形/長方形 12"/>
            <p:cNvSpPr/>
            <p:nvPr/>
          </p:nvSpPr>
          <p:spPr>
            <a:xfrm>
              <a:off x="5785945" y="3582838"/>
              <a:ext cx="439561" cy="874303"/>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矢印コネクタ 19"/>
            <p:cNvCxnSpPr/>
            <p:nvPr/>
          </p:nvCxnSpPr>
          <p:spPr>
            <a:xfrm>
              <a:off x="5915161" y="4572000"/>
              <a:ext cx="444338"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46" name="グループ化 45"/>
          <p:cNvGrpSpPr/>
          <p:nvPr/>
        </p:nvGrpSpPr>
        <p:grpSpPr>
          <a:xfrm>
            <a:off x="5022592" y="5100793"/>
            <a:ext cx="3243306" cy="1056243"/>
            <a:chOff x="4565187" y="5199830"/>
            <a:chExt cx="3762855" cy="1305309"/>
          </a:xfrm>
        </p:grpSpPr>
        <p:sp>
          <p:nvSpPr>
            <p:cNvPr id="39" name="フリーフォーム 38"/>
            <p:cNvSpPr/>
            <p:nvPr/>
          </p:nvSpPr>
          <p:spPr>
            <a:xfrm>
              <a:off x="6889102" y="5199830"/>
              <a:ext cx="1326887" cy="1152909"/>
            </a:xfrm>
            <a:custGeom>
              <a:avLst/>
              <a:gdLst>
                <a:gd name="connsiteX0" fmla="*/ 0 w 1487606"/>
                <a:gd name="connsiteY0" fmla="*/ 1312934 h 1312934"/>
                <a:gd name="connsiteX1" fmla="*/ 477671 w 1487606"/>
                <a:gd name="connsiteY1" fmla="*/ 999035 h 1312934"/>
                <a:gd name="connsiteX2" fmla="*/ 655092 w 1487606"/>
                <a:gd name="connsiteY2" fmla="*/ 2749 h 1312934"/>
                <a:gd name="connsiteX3" fmla="*/ 1091821 w 1487606"/>
                <a:gd name="connsiteY3" fmla="*/ 698784 h 1312934"/>
                <a:gd name="connsiteX4" fmla="*/ 1487606 w 1487606"/>
                <a:gd name="connsiteY4" fmla="*/ 589602 h 1312934"/>
                <a:gd name="connsiteX5" fmla="*/ 1487606 w 1487606"/>
                <a:gd name="connsiteY5" fmla="*/ 589602 h 13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06" h="1312934">
                  <a:moveTo>
                    <a:pt x="0" y="1312934"/>
                  </a:moveTo>
                  <a:cubicBezTo>
                    <a:pt x="184244" y="1265166"/>
                    <a:pt x="368489" y="1217399"/>
                    <a:pt x="477671" y="999035"/>
                  </a:cubicBezTo>
                  <a:cubicBezTo>
                    <a:pt x="586853" y="780671"/>
                    <a:pt x="552734" y="52791"/>
                    <a:pt x="655092" y="2749"/>
                  </a:cubicBezTo>
                  <a:cubicBezTo>
                    <a:pt x="757450" y="-47293"/>
                    <a:pt x="953069" y="600975"/>
                    <a:pt x="1091821" y="698784"/>
                  </a:cubicBezTo>
                  <a:cubicBezTo>
                    <a:pt x="1230573" y="796593"/>
                    <a:pt x="1487606" y="589602"/>
                    <a:pt x="1487606" y="589602"/>
                  </a:cubicBezTo>
                  <a:lnTo>
                    <a:pt x="1487606" y="589602"/>
                  </a:ln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6889102" y="5723632"/>
              <a:ext cx="1286540" cy="629107"/>
            </a:xfrm>
            <a:custGeom>
              <a:avLst/>
              <a:gdLst>
                <a:gd name="connsiteX0" fmla="*/ 0 w 1286540"/>
                <a:gd name="connsiteY0" fmla="*/ 629107 h 629107"/>
                <a:gd name="connsiteX1" fmla="*/ 648586 w 1286540"/>
                <a:gd name="connsiteY1" fmla="*/ 97479 h 629107"/>
                <a:gd name="connsiteX2" fmla="*/ 1286540 w 1286540"/>
                <a:gd name="connsiteY2" fmla="*/ 1786 h 629107"/>
              </a:gdLst>
              <a:ahLst/>
              <a:cxnLst>
                <a:cxn ang="0">
                  <a:pos x="connsiteX0" y="connsiteY0"/>
                </a:cxn>
                <a:cxn ang="0">
                  <a:pos x="connsiteX1" y="connsiteY1"/>
                </a:cxn>
                <a:cxn ang="0">
                  <a:pos x="connsiteX2" y="connsiteY2"/>
                </a:cxn>
              </a:cxnLst>
              <a:rect l="l" t="t" r="r" b="b"/>
              <a:pathLst>
                <a:path w="1286540" h="629107">
                  <a:moveTo>
                    <a:pt x="0" y="629107"/>
                  </a:moveTo>
                  <a:cubicBezTo>
                    <a:pt x="217081" y="415570"/>
                    <a:pt x="434163" y="202033"/>
                    <a:pt x="648586" y="97479"/>
                  </a:cubicBezTo>
                  <a:cubicBezTo>
                    <a:pt x="863009" y="-7075"/>
                    <a:pt x="1074774" y="-2645"/>
                    <a:pt x="1286540" y="1786"/>
                  </a:cubicBezTo>
                </a:path>
              </a:pathLst>
            </a:custGeom>
            <a:noFill/>
            <a:ln>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7041502" y="5876032"/>
              <a:ext cx="1286540" cy="629107"/>
            </a:xfrm>
            <a:custGeom>
              <a:avLst/>
              <a:gdLst>
                <a:gd name="connsiteX0" fmla="*/ 0 w 1286540"/>
                <a:gd name="connsiteY0" fmla="*/ 629107 h 629107"/>
                <a:gd name="connsiteX1" fmla="*/ 648586 w 1286540"/>
                <a:gd name="connsiteY1" fmla="*/ 97479 h 629107"/>
                <a:gd name="connsiteX2" fmla="*/ 1286540 w 1286540"/>
                <a:gd name="connsiteY2" fmla="*/ 1786 h 629107"/>
              </a:gdLst>
              <a:ahLst/>
              <a:cxnLst>
                <a:cxn ang="0">
                  <a:pos x="connsiteX0" y="connsiteY0"/>
                </a:cxn>
                <a:cxn ang="0">
                  <a:pos x="connsiteX1" y="connsiteY1"/>
                </a:cxn>
                <a:cxn ang="0">
                  <a:pos x="connsiteX2" y="connsiteY2"/>
                </a:cxn>
              </a:cxnLst>
              <a:rect l="l" t="t" r="r" b="b"/>
              <a:pathLst>
                <a:path w="1286540" h="629107">
                  <a:moveTo>
                    <a:pt x="0" y="629107"/>
                  </a:moveTo>
                  <a:cubicBezTo>
                    <a:pt x="217081" y="415570"/>
                    <a:pt x="434163" y="202033"/>
                    <a:pt x="648586" y="97479"/>
                  </a:cubicBezTo>
                  <a:cubicBezTo>
                    <a:pt x="863009" y="-7075"/>
                    <a:pt x="1074774" y="-2645"/>
                    <a:pt x="1286540" y="1786"/>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6805453" y="5561478"/>
              <a:ext cx="1286540" cy="629107"/>
            </a:xfrm>
            <a:custGeom>
              <a:avLst/>
              <a:gdLst>
                <a:gd name="connsiteX0" fmla="*/ 0 w 1286540"/>
                <a:gd name="connsiteY0" fmla="*/ 629107 h 629107"/>
                <a:gd name="connsiteX1" fmla="*/ 648586 w 1286540"/>
                <a:gd name="connsiteY1" fmla="*/ 97479 h 629107"/>
                <a:gd name="connsiteX2" fmla="*/ 1286540 w 1286540"/>
                <a:gd name="connsiteY2" fmla="*/ 1786 h 629107"/>
              </a:gdLst>
              <a:ahLst/>
              <a:cxnLst>
                <a:cxn ang="0">
                  <a:pos x="connsiteX0" y="connsiteY0"/>
                </a:cxn>
                <a:cxn ang="0">
                  <a:pos x="connsiteX1" y="connsiteY1"/>
                </a:cxn>
                <a:cxn ang="0">
                  <a:pos x="connsiteX2" y="connsiteY2"/>
                </a:cxn>
              </a:cxnLst>
              <a:rect l="l" t="t" r="r" b="b"/>
              <a:pathLst>
                <a:path w="1286540" h="629107">
                  <a:moveTo>
                    <a:pt x="0" y="629107"/>
                  </a:moveTo>
                  <a:cubicBezTo>
                    <a:pt x="217081" y="415570"/>
                    <a:pt x="434163" y="202033"/>
                    <a:pt x="648586" y="97479"/>
                  </a:cubicBezTo>
                  <a:cubicBezTo>
                    <a:pt x="863009" y="-7075"/>
                    <a:pt x="1074774" y="-2645"/>
                    <a:pt x="1286540" y="1786"/>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4" name="グループ化 43"/>
            <p:cNvGrpSpPr/>
            <p:nvPr/>
          </p:nvGrpSpPr>
          <p:grpSpPr>
            <a:xfrm>
              <a:off x="4565187" y="5252483"/>
              <a:ext cx="1326887" cy="1152909"/>
              <a:chOff x="4565187" y="5252483"/>
              <a:chExt cx="1326887" cy="1152909"/>
            </a:xfrm>
          </p:grpSpPr>
          <p:sp>
            <p:nvSpPr>
              <p:cNvPr id="12" name="フリーフォーム 11"/>
              <p:cNvSpPr/>
              <p:nvPr/>
            </p:nvSpPr>
            <p:spPr>
              <a:xfrm>
                <a:off x="4565187" y="5252483"/>
                <a:ext cx="1326887" cy="1152909"/>
              </a:xfrm>
              <a:custGeom>
                <a:avLst/>
                <a:gdLst>
                  <a:gd name="connsiteX0" fmla="*/ 0 w 1487606"/>
                  <a:gd name="connsiteY0" fmla="*/ 1312934 h 1312934"/>
                  <a:gd name="connsiteX1" fmla="*/ 477671 w 1487606"/>
                  <a:gd name="connsiteY1" fmla="*/ 999035 h 1312934"/>
                  <a:gd name="connsiteX2" fmla="*/ 655092 w 1487606"/>
                  <a:gd name="connsiteY2" fmla="*/ 2749 h 1312934"/>
                  <a:gd name="connsiteX3" fmla="*/ 1091821 w 1487606"/>
                  <a:gd name="connsiteY3" fmla="*/ 698784 h 1312934"/>
                  <a:gd name="connsiteX4" fmla="*/ 1487606 w 1487606"/>
                  <a:gd name="connsiteY4" fmla="*/ 589602 h 1312934"/>
                  <a:gd name="connsiteX5" fmla="*/ 1487606 w 1487606"/>
                  <a:gd name="connsiteY5" fmla="*/ 589602 h 13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06" h="1312934">
                    <a:moveTo>
                      <a:pt x="0" y="1312934"/>
                    </a:moveTo>
                    <a:cubicBezTo>
                      <a:pt x="184244" y="1265166"/>
                      <a:pt x="368489" y="1217399"/>
                      <a:pt x="477671" y="999035"/>
                    </a:cubicBezTo>
                    <a:cubicBezTo>
                      <a:pt x="586853" y="780671"/>
                      <a:pt x="552734" y="52791"/>
                      <a:pt x="655092" y="2749"/>
                    </a:cubicBezTo>
                    <a:cubicBezTo>
                      <a:pt x="757450" y="-47293"/>
                      <a:pt x="953069" y="600975"/>
                      <a:pt x="1091821" y="698784"/>
                    </a:cubicBezTo>
                    <a:cubicBezTo>
                      <a:pt x="1230573" y="796593"/>
                      <a:pt x="1487606" y="589602"/>
                      <a:pt x="1487606" y="589602"/>
                    </a:cubicBezTo>
                    <a:lnTo>
                      <a:pt x="1487606" y="589602"/>
                    </a:lnTo>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4565187" y="5776285"/>
                <a:ext cx="1286540" cy="629107"/>
              </a:xfrm>
              <a:custGeom>
                <a:avLst/>
                <a:gdLst>
                  <a:gd name="connsiteX0" fmla="*/ 0 w 1286540"/>
                  <a:gd name="connsiteY0" fmla="*/ 629107 h 629107"/>
                  <a:gd name="connsiteX1" fmla="*/ 648586 w 1286540"/>
                  <a:gd name="connsiteY1" fmla="*/ 97479 h 629107"/>
                  <a:gd name="connsiteX2" fmla="*/ 1286540 w 1286540"/>
                  <a:gd name="connsiteY2" fmla="*/ 1786 h 629107"/>
                </a:gdLst>
                <a:ahLst/>
                <a:cxnLst>
                  <a:cxn ang="0">
                    <a:pos x="connsiteX0" y="connsiteY0"/>
                  </a:cxn>
                  <a:cxn ang="0">
                    <a:pos x="connsiteX1" y="connsiteY1"/>
                  </a:cxn>
                  <a:cxn ang="0">
                    <a:pos x="connsiteX2" y="connsiteY2"/>
                  </a:cxn>
                </a:cxnLst>
                <a:rect l="l" t="t" r="r" b="b"/>
                <a:pathLst>
                  <a:path w="1286540" h="629107">
                    <a:moveTo>
                      <a:pt x="0" y="629107"/>
                    </a:moveTo>
                    <a:cubicBezTo>
                      <a:pt x="217081" y="415570"/>
                      <a:pt x="434163" y="202033"/>
                      <a:pt x="648586" y="97479"/>
                    </a:cubicBezTo>
                    <a:cubicBezTo>
                      <a:pt x="863009" y="-7075"/>
                      <a:pt x="1074774" y="-2645"/>
                      <a:pt x="1286540" y="1786"/>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5" name="右矢印 44"/>
            <p:cNvSpPr/>
            <p:nvPr/>
          </p:nvSpPr>
          <p:spPr>
            <a:xfrm>
              <a:off x="6103559" y="5723632"/>
              <a:ext cx="511880" cy="4669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7" name="テキスト ボックス 46"/>
          <p:cNvSpPr txBox="1"/>
          <p:nvPr/>
        </p:nvSpPr>
        <p:spPr>
          <a:xfrm>
            <a:off x="5810070" y="6157665"/>
            <a:ext cx="1697919" cy="276999"/>
          </a:xfrm>
          <a:prstGeom prst="rect">
            <a:avLst/>
          </a:prstGeom>
          <a:noFill/>
        </p:spPr>
        <p:txBody>
          <a:bodyPr wrap="square" rtlCol="0">
            <a:spAutoFit/>
          </a:bodyPr>
          <a:lstStyle/>
          <a:p>
            <a:r>
              <a:rPr lang="en-US" altLang="ja-JP" sz="1200" dirty="0" smtClean="0">
                <a:latin typeface="Cambria Math" panose="02040503050406030204" pitchFamily="18" charset="0"/>
                <a:ea typeface="Cambria Math" panose="02040503050406030204" pitchFamily="18" charset="0"/>
              </a:rPr>
              <a:t>Amplitude window</a:t>
            </a:r>
            <a:endParaRPr kumimoji="1" lang="ja-JP" altLang="en-US" sz="1200" dirty="0">
              <a:latin typeface="Cambria Math" panose="02040503050406030204" pitchFamily="18" charset="0"/>
              <a:ea typeface="HGPｺﾞｼｯｸE" panose="020B0900000000000000" pitchFamily="50" charset="-128"/>
            </a:endParaRPr>
          </a:p>
        </p:txBody>
      </p:sp>
      <p:sp>
        <p:nvSpPr>
          <p:cNvPr id="48" name="右矢印 47"/>
          <p:cNvSpPr/>
          <p:nvPr/>
        </p:nvSpPr>
        <p:spPr>
          <a:xfrm>
            <a:off x="4169879" y="2041637"/>
            <a:ext cx="627914" cy="42013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1" name="角丸四角形 50"/>
          <p:cNvSpPr/>
          <p:nvPr/>
        </p:nvSpPr>
        <p:spPr>
          <a:xfrm>
            <a:off x="6921512" y="886691"/>
            <a:ext cx="690394" cy="43548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7698917" y="936590"/>
            <a:ext cx="648010" cy="37217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4720254" y="4581429"/>
            <a:ext cx="4010750" cy="276999"/>
          </a:xfrm>
          <a:prstGeom prst="rect">
            <a:avLst/>
          </a:prstGeom>
          <a:noFill/>
          <a:ln>
            <a:noFill/>
          </a:ln>
        </p:spPr>
        <p:txBody>
          <a:bodyPr wrap="square" rtlCol="0">
            <a:spAutoFit/>
          </a:bodyPr>
          <a:lstStyle/>
          <a:p>
            <a:pPr algn="ctr"/>
            <a:r>
              <a:rPr lang="en-US" altLang="ja-JP" sz="1200" dirty="0" smtClean="0">
                <a:latin typeface="Cambria Math" panose="02040503050406030204" pitchFamily="18" charset="0"/>
                <a:ea typeface="Cambria Math" panose="02040503050406030204" pitchFamily="18" charset="0"/>
              </a:rPr>
              <a:t>Time window</a:t>
            </a:r>
            <a:endParaRPr kumimoji="1" lang="ja-JP" altLang="en-US" sz="1200" dirty="0">
              <a:latin typeface="Cambria Math" panose="02040503050406030204" pitchFamily="18" charset="0"/>
              <a:ea typeface="HGPｺﾞｼｯｸE" panose="020B0900000000000000" pitchFamily="50" charset="-128"/>
            </a:endParaRPr>
          </a:p>
        </p:txBody>
      </p:sp>
      <p:pic>
        <p:nvPicPr>
          <p:cNvPr id="53" name="図 52" descr="202.231.34.205:43127 - リモート デスクトップ接続"/>
          <p:cNvPicPr>
            <a:picLocks noChangeAspect="1"/>
          </p:cNvPicPr>
          <p:nvPr/>
        </p:nvPicPr>
        <p:blipFill rotWithShape="1">
          <a:blip r:embed="rId4">
            <a:extLst>
              <a:ext uri="{28A0092B-C50C-407E-A947-70E740481C1C}">
                <a14:useLocalDpi xmlns:a14="http://schemas.microsoft.com/office/drawing/2010/main" val="0"/>
              </a:ext>
            </a:extLst>
          </a:blip>
          <a:srcRect l="2670" t="54019" r="18806" b="9738"/>
          <a:stretch/>
        </p:blipFill>
        <p:spPr>
          <a:xfrm>
            <a:off x="172401" y="5455988"/>
            <a:ext cx="3766701" cy="1016656"/>
          </a:xfrm>
          <a:prstGeom prst="rect">
            <a:avLst/>
          </a:prstGeom>
        </p:spPr>
      </p:pic>
      <p:sp>
        <p:nvSpPr>
          <p:cNvPr id="3" name="下矢印 2"/>
          <p:cNvSpPr/>
          <p:nvPr/>
        </p:nvSpPr>
        <p:spPr>
          <a:xfrm>
            <a:off x="4159867" y="3348042"/>
            <a:ext cx="313957" cy="27518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9018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latin typeface="Cambria Math" panose="02040503050406030204" pitchFamily="18" charset="0"/>
                <a:ea typeface="Cambria Math" panose="02040503050406030204" pitchFamily="18" charset="0"/>
              </a:rPr>
              <a:t>S</a:t>
            </a:r>
            <a:r>
              <a:rPr kumimoji="1" lang="en-US" altLang="ja-JP" dirty="0" smtClean="0">
                <a:latin typeface="Cambria Math" panose="02040503050406030204" pitchFamily="18" charset="0"/>
                <a:ea typeface="Cambria Math" panose="02040503050406030204" pitchFamily="18" charset="0"/>
              </a:rPr>
              <a:t>ummary</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11</a:t>
            </a:fld>
            <a:endParaRPr lang="ja-JP" altLang="en-US"/>
          </a:p>
        </p:txBody>
      </p:sp>
      <p:sp>
        <p:nvSpPr>
          <p:cNvPr id="7" name="コンテンツ プレースホルダー 1"/>
          <p:cNvSpPr>
            <a:spLocks noGrp="1"/>
          </p:cNvSpPr>
          <p:nvPr>
            <p:ph idx="1"/>
          </p:nvPr>
        </p:nvSpPr>
        <p:spPr>
          <a:xfrm>
            <a:off x="457199" y="1600200"/>
            <a:ext cx="8395856" cy="4525963"/>
          </a:xfrm>
        </p:spPr>
        <p:txBody>
          <a:bodyPr/>
          <a:lstStyle/>
          <a:p>
            <a:pPr marL="0" indent="0">
              <a:buNone/>
            </a:pPr>
            <a:r>
              <a:rPr lang="en-US" altLang="ja-JP" sz="2000" dirty="0" smtClean="0">
                <a:latin typeface="Cambria Math" panose="02040503050406030204" pitchFamily="18" charset="0"/>
                <a:ea typeface="Cambria Math" panose="02040503050406030204" pitchFamily="18" charset="0"/>
              </a:rPr>
              <a:t>Now . . . </a:t>
            </a:r>
          </a:p>
          <a:p>
            <a:pPr>
              <a:buFont typeface="Wingdings" panose="05000000000000000000" pitchFamily="2" charset="2"/>
              <a:buChar char="p"/>
            </a:pPr>
            <a:r>
              <a:rPr lang="en-US" altLang="ja-JP" sz="2000" dirty="0" smtClean="0">
                <a:latin typeface="Cambria Math" panose="02040503050406030204" pitchFamily="18" charset="0"/>
                <a:ea typeface="Cambria Math" panose="02040503050406030204" pitchFamily="18" charset="0"/>
              </a:rPr>
              <a:t> finish the </a:t>
            </a:r>
            <a:r>
              <a:rPr lang="en-US" altLang="ja-JP" sz="2000" dirty="0">
                <a:latin typeface="Cambria Math" panose="02040503050406030204" pitchFamily="18" charset="0"/>
                <a:ea typeface="Cambria Math" panose="02040503050406030204" pitchFamily="18" charset="0"/>
              </a:rPr>
              <a:t>operation </a:t>
            </a:r>
            <a:r>
              <a:rPr lang="en-US" altLang="ja-JP" sz="2000" dirty="0" smtClean="0">
                <a:latin typeface="Cambria Math" panose="02040503050406030204" pitchFamily="18" charset="0"/>
                <a:ea typeface="Cambria Math" panose="02040503050406030204" pitchFamily="18" charset="0"/>
              </a:rPr>
              <a:t>check</a:t>
            </a:r>
          </a:p>
          <a:p>
            <a:pPr marL="0" indent="0">
              <a:buNone/>
            </a:pPr>
            <a:endParaRPr lang="en-US" altLang="ja-JP" sz="1100" dirty="0" smtClean="0">
              <a:latin typeface="Cambria Math" panose="02040503050406030204" pitchFamily="18" charset="0"/>
              <a:ea typeface="Cambria Math" panose="02040503050406030204" pitchFamily="18" charset="0"/>
            </a:endParaRPr>
          </a:p>
          <a:p>
            <a:pPr marL="0" indent="0">
              <a:buNone/>
            </a:pPr>
            <a:r>
              <a:rPr lang="en-US" altLang="ja-JP" sz="2000" dirty="0" smtClean="0">
                <a:latin typeface="Cambria Math" panose="02040503050406030204" pitchFamily="18" charset="0"/>
                <a:ea typeface="Cambria Math" panose="02040503050406030204" pitchFamily="18" charset="0"/>
              </a:rPr>
              <a:t>Future work plan . . .</a:t>
            </a:r>
          </a:p>
          <a:p>
            <a:pPr>
              <a:buFont typeface="Wingdings" panose="05000000000000000000" pitchFamily="2" charset="2"/>
              <a:buChar char="p"/>
            </a:pPr>
            <a:r>
              <a:rPr lang="en-US" altLang="ja-JP" sz="2000" dirty="0" smtClean="0">
                <a:latin typeface="Cambria Math" panose="02040503050406030204" pitchFamily="18" charset="0"/>
                <a:ea typeface="Cambria Math" panose="02040503050406030204" pitchFamily="18" charset="0"/>
              </a:rPr>
              <a:t>To detect the X-ray with 1 chip (data of 32 channels) </a:t>
            </a:r>
          </a:p>
          <a:p>
            <a:pPr marL="0" indent="0">
              <a:buNone/>
            </a:pPr>
            <a:r>
              <a:rPr lang="ja-JP" altLang="en-US" sz="2000" b="1" dirty="0" smtClean="0">
                <a:latin typeface="Cambria Math" panose="02040503050406030204" pitchFamily="18" charset="0"/>
                <a:ea typeface="Cambria Math" panose="02040503050406030204" pitchFamily="18" charset="0"/>
              </a:rPr>
              <a:t>　　　　　　　　　　</a:t>
            </a:r>
            <a:endParaRPr lang="en-US" altLang="ja-JP" sz="2000" b="1"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p"/>
            </a:pPr>
            <a:r>
              <a:rPr lang="en-US" altLang="ja-JP" sz="2000" dirty="0" smtClean="0">
                <a:latin typeface="Cambria Math" panose="02040503050406030204" pitchFamily="18" charset="0"/>
                <a:ea typeface="Cambria Math" panose="02040503050406030204" pitchFamily="18" charset="0"/>
              </a:rPr>
              <a:t>To detect the X-ray with 4 chips (data of 128 channels)</a:t>
            </a:r>
          </a:p>
          <a:p>
            <a:pPr marL="0" indent="0">
              <a:buNone/>
            </a:pPr>
            <a:endParaRPr lang="en-US" altLang="ja-JP" sz="1050" dirty="0" smtClean="0">
              <a:latin typeface="Cambria Math" panose="02040503050406030204" pitchFamily="18" charset="0"/>
              <a:ea typeface="Cambria Math" panose="02040503050406030204" pitchFamily="18" charset="0"/>
            </a:endParaRPr>
          </a:p>
          <a:p>
            <a:pPr marL="0" indent="0">
              <a:buNone/>
            </a:pPr>
            <a:endParaRPr lang="en-US" altLang="ja-JP" sz="1050" dirty="0">
              <a:latin typeface="Cambria Math" panose="02040503050406030204" pitchFamily="18" charset="0"/>
              <a:ea typeface="Cambria Math" panose="02040503050406030204" pitchFamily="18" charset="0"/>
            </a:endParaRPr>
          </a:p>
          <a:p>
            <a:pPr>
              <a:buFont typeface="Wingdings" panose="05000000000000000000" pitchFamily="2" charset="2"/>
              <a:buChar char="p"/>
            </a:pPr>
            <a:r>
              <a:rPr lang="en-US" altLang="ja-JP" sz="2000" dirty="0" smtClean="0">
                <a:latin typeface="Cambria Math" panose="02040503050406030204" pitchFamily="18" charset="0"/>
                <a:ea typeface="Cambria Math" panose="02040503050406030204" pitchFamily="18" charset="0"/>
              </a:rPr>
              <a:t>To remove the noise effect by implementing the digital filter in FPGA</a:t>
            </a:r>
            <a:endParaRPr lang="en-US" altLang="ja-JP" sz="2000" dirty="0">
              <a:latin typeface="Cambria Math" panose="02040503050406030204" pitchFamily="18" charset="0"/>
              <a:ea typeface="Cambria Math" panose="02040503050406030204" pitchFamily="18" charset="0"/>
            </a:endParaRPr>
          </a:p>
          <a:p>
            <a:pPr marL="0" indent="0">
              <a:buNone/>
            </a:pPr>
            <a:endParaRPr lang="en-US" altLang="ja-JP" sz="1050" dirty="0" smtClean="0">
              <a:latin typeface="Cambria Math" panose="02040503050406030204" pitchFamily="18" charset="0"/>
              <a:ea typeface="Cambria Math" panose="02040503050406030204" pitchFamily="18" charset="0"/>
            </a:endParaRPr>
          </a:p>
          <a:p>
            <a:pPr marL="0" indent="0">
              <a:buNone/>
            </a:pPr>
            <a:endParaRPr lang="en-US" altLang="ja-JP" sz="1050" dirty="0">
              <a:latin typeface="Cambria Math" panose="02040503050406030204" pitchFamily="18" charset="0"/>
              <a:ea typeface="Cambria Math" panose="02040503050406030204" pitchFamily="18" charset="0"/>
            </a:endParaRPr>
          </a:p>
          <a:p>
            <a:pPr>
              <a:buFont typeface="Wingdings" panose="05000000000000000000" pitchFamily="2" charset="2"/>
              <a:buChar char="p"/>
            </a:pPr>
            <a:r>
              <a:rPr lang="en-US" altLang="ja-JP" sz="2000" dirty="0" smtClean="0">
                <a:latin typeface="Cambria Math" panose="02040503050406030204" pitchFamily="18" charset="0"/>
                <a:ea typeface="Cambria Math" panose="02040503050406030204" pitchFamily="18" charset="0"/>
              </a:rPr>
              <a:t>To use the X-ray imaging sensor</a:t>
            </a:r>
            <a:endParaRPr lang="en-US" altLang="ja-JP" sz="2000" dirty="0">
              <a:latin typeface="Cambria Math" panose="02040503050406030204" pitchFamily="18" charset="0"/>
              <a:ea typeface="Cambria Math" panose="02040503050406030204" pitchFamily="18" charset="0"/>
            </a:endParaRPr>
          </a:p>
        </p:txBody>
      </p:sp>
      <p:sp>
        <p:nvSpPr>
          <p:cNvPr id="2" name="下矢印 1"/>
          <p:cNvSpPr/>
          <p:nvPr/>
        </p:nvSpPr>
        <p:spPr>
          <a:xfrm>
            <a:off x="3313215" y="3354775"/>
            <a:ext cx="201880" cy="3206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8565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722313" y="2482850"/>
            <a:ext cx="7772400" cy="1362075"/>
          </a:xfrm>
        </p:spPr>
        <p:txBody>
          <a:bodyPr/>
          <a:lstStyle/>
          <a:p>
            <a:pPr algn="ctr"/>
            <a:r>
              <a:rPr kumimoji="1" lang="en-US" altLang="ja-JP" sz="6000" dirty="0" smtClean="0">
                <a:latin typeface="Cambria Math" panose="02040503050406030204" pitchFamily="18" charset="0"/>
                <a:ea typeface="Cambria Math" panose="02040503050406030204" pitchFamily="18" charset="0"/>
              </a:rPr>
              <a:t>END</a:t>
            </a:r>
            <a:endParaRPr kumimoji="1" lang="ja-JP" altLang="en-US" sz="6000" dirty="0">
              <a:latin typeface="Cambria Math" panose="02040503050406030204" pitchFamily="18" charset="0"/>
            </a:endParaRPr>
          </a:p>
        </p:txBody>
      </p:sp>
      <p:sp>
        <p:nvSpPr>
          <p:cNvPr id="8" name="テキスト プレースホルダー 7"/>
          <p:cNvSpPr>
            <a:spLocks noGrp="1"/>
          </p:cNvSpPr>
          <p:nvPr>
            <p:ph type="body" idx="1"/>
          </p:nvPr>
        </p:nvSpPr>
        <p:spPr>
          <a:xfrm>
            <a:off x="722313" y="4127500"/>
            <a:ext cx="7772400" cy="1500187"/>
          </a:xfrm>
        </p:spPr>
        <p:txBody>
          <a:bodyPr/>
          <a:lstStyle/>
          <a:p>
            <a:endParaRPr lang="en-US" altLang="ja-JP" sz="2400" dirty="0">
              <a:latin typeface="Cambria Math" panose="02040503050406030204" pitchFamily="18" charset="0"/>
              <a:ea typeface="Cambria Math" panose="02040503050406030204" pitchFamily="18" charset="0"/>
            </a:endParaRPr>
          </a:p>
          <a:p>
            <a:endParaRPr lang="en-US" altLang="ja-JP" sz="2400" dirty="0">
              <a:latin typeface="Cambria Math" panose="02040503050406030204" pitchFamily="18" charset="0"/>
              <a:ea typeface="Cambria Math" panose="02040503050406030204" pitchFamily="18" charset="0"/>
            </a:endParaRPr>
          </a:p>
          <a:p>
            <a:r>
              <a:rPr lang="en-US" altLang="ja-JP" sz="2400" dirty="0">
                <a:latin typeface="Cambria Math" panose="02040503050406030204" pitchFamily="18" charset="0"/>
                <a:ea typeface="Cambria Math" panose="02040503050406030204" pitchFamily="18" charset="0"/>
              </a:rPr>
              <a:t>Thank you for listening</a:t>
            </a:r>
          </a:p>
          <a:p>
            <a:r>
              <a:rPr lang="ko-KR" altLang="en-US" sz="2400" dirty="0" smtClean="0">
                <a:latin typeface="Cambria Math" panose="02040503050406030204" pitchFamily="18" charset="0"/>
              </a:rPr>
              <a:t>끝까지 </a:t>
            </a:r>
            <a:r>
              <a:rPr lang="ko-KR" altLang="en-US" sz="2400" dirty="0">
                <a:latin typeface="Cambria Math" panose="02040503050406030204" pitchFamily="18" charset="0"/>
              </a:rPr>
              <a:t>들어 주셔서 감사합니다</a:t>
            </a:r>
            <a:endParaRPr lang="en-US" altLang="ja-JP" sz="2400" dirty="0">
              <a:latin typeface="Cambria Math" panose="02040503050406030204" pitchFamily="18" charset="0"/>
              <a:ea typeface="Cambria Math" panose="02040503050406030204" pitchFamily="18" charset="0"/>
            </a:endParaRPr>
          </a:p>
          <a:p>
            <a:endParaRPr lang="en-US" altLang="ja-JP" sz="2400" dirty="0">
              <a:latin typeface="Cambria Math" panose="02040503050406030204" pitchFamily="18" charset="0"/>
              <a:ea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kumimoji="1" lang="ja-JP" altLang="en-US" smtClean="0"/>
              <a:t>12</a:t>
            </a:fld>
            <a:endParaRPr kumimoji="1" lang="ja-JP" altLang="en-US"/>
          </a:p>
        </p:txBody>
      </p:sp>
    </p:spTree>
    <p:extLst>
      <p:ext uri="{BB962C8B-B14F-4D97-AF65-F5344CB8AC3E}">
        <p14:creationId xmlns:p14="http://schemas.microsoft.com/office/powerpoint/2010/main" val="3837776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コンテンツ プレースホルダー 7" descr="画面の領域"/>
          <p:cNvPicPr>
            <a:picLocks noChangeAspect="1"/>
          </p:cNvPicPr>
          <p:nvPr/>
        </p:nvPicPr>
        <p:blipFill rotWithShape="1">
          <a:blip r:embed="rId2">
            <a:extLst>
              <a:ext uri="{28A0092B-C50C-407E-A947-70E740481C1C}">
                <a14:useLocalDpi xmlns:a14="http://schemas.microsoft.com/office/drawing/2010/main" val="0"/>
              </a:ext>
            </a:extLst>
          </a:blip>
          <a:srcRect l="5047" t="6757" r="38084" b="14982"/>
          <a:stretch/>
        </p:blipFill>
        <p:spPr bwMode="auto">
          <a:xfrm rot="5400000">
            <a:off x="4867311" y="2897617"/>
            <a:ext cx="3561781" cy="33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コンテンツ プレースホルダー 7" descr="画面の領域"/>
          <p:cNvPicPr>
            <a:picLocks noGrp="1" noChangeAspect="1"/>
          </p:cNvPicPr>
          <p:nvPr>
            <p:ph idx="1"/>
          </p:nvPr>
        </p:nvPicPr>
        <p:blipFill rotWithShape="1">
          <a:blip r:embed="rId2">
            <a:extLst>
              <a:ext uri="{28A0092B-C50C-407E-A947-70E740481C1C}">
                <a14:useLocalDpi xmlns:a14="http://schemas.microsoft.com/office/drawing/2010/main" val="0"/>
              </a:ext>
            </a:extLst>
          </a:blip>
          <a:srcRect l="59532" t="4954" b="68524"/>
          <a:stretch/>
        </p:blipFill>
        <p:spPr>
          <a:xfrm>
            <a:off x="5785945" y="1890602"/>
            <a:ext cx="2011243" cy="900545"/>
          </a:xfrm>
        </p:spPr>
      </p:pic>
      <p:sp>
        <p:nvSpPr>
          <p:cNvPr id="6" name="タイトル 5"/>
          <p:cNvSpPr>
            <a:spLocks noGrp="1"/>
          </p:cNvSpPr>
          <p:nvPr>
            <p:ph type="title"/>
          </p:nvPr>
        </p:nvSpPr>
        <p:spPr/>
        <p:txBody>
          <a:bodyPr/>
          <a:lstStyle/>
          <a:p>
            <a:r>
              <a:rPr kumimoji="1" lang="en-US" altLang="ja-JP" dirty="0" smtClean="0">
                <a:latin typeface="Cambria Math" panose="02040503050406030204" pitchFamily="18" charset="0"/>
                <a:ea typeface="Cambria Math" panose="02040503050406030204" pitchFamily="18" charset="0"/>
              </a:rPr>
              <a:t>Strip detector problem</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0C1FD6A7-16E4-4DD4-8F36-187C3B06F963}" type="datetime1">
              <a:rPr lang="ja-JP" altLang="en-US" smtClean="0"/>
              <a:t>2015/12/22</a:t>
            </a:fld>
            <a:endParaRPr lang="ja-JP" altLang="en-US"/>
          </a:p>
        </p:txBody>
      </p:sp>
      <p:sp>
        <p:nvSpPr>
          <p:cNvPr id="5" name="スライド番号プレースホルダー 4"/>
          <p:cNvSpPr>
            <a:spLocks noGrp="1"/>
          </p:cNvSpPr>
          <p:nvPr>
            <p:ph type="sldNum" sz="quarter" idx="12"/>
          </p:nvPr>
        </p:nvSpPr>
        <p:spPr/>
        <p:txBody>
          <a:bodyPr/>
          <a:lstStyle/>
          <a:p>
            <a:pPr>
              <a:defRPr/>
            </a:pPr>
            <a:fld id="{882F3E8D-0F5E-4E19-8669-3764399C3187}" type="slidenum">
              <a:rPr lang="ja-JP" altLang="en-US" smtClean="0"/>
              <a:pPr>
                <a:defRPr/>
              </a:pPr>
              <a:t>13</a:t>
            </a:fld>
            <a:endParaRPr lang="ja-JP" altLang="en-US"/>
          </a:p>
        </p:txBody>
      </p:sp>
      <p:sp>
        <p:nvSpPr>
          <p:cNvPr id="9" name="テキスト ボックス 8"/>
          <p:cNvSpPr txBox="1"/>
          <p:nvPr/>
        </p:nvSpPr>
        <p:spPr>
          <a:xfrm>
            <a:off x="5785945" y="2073427"/>
            <a:ext cx="1221828" cy="338554"/>
          </a:xfrm>
          <a:prstGeom prst="rect">
            <a:avLst/>
          </a:prstGeom>
          <a:solidFill>
            <a:schemeClr val="bg1"/>
          </a:solidFill>
        </p:spPr>
        <p:txBody>
          <a:bodyPr wrap="square" rtlCol="0">
            <a:spAutoFit/>
          </a:bodyPr>
          <a:lstStyle/>
          <a:p>
            <a:pPr algn="ctr"/>
            <a:r>
              <a:rPr kumimoji="1" lang="en-US" altLang="ja-JP" sz="1600" dirty="0" smtClean="0"/>
              <a:t>Real track</a:t>
            </a:r>
            <a:endParaRPr kumimoji="1" lang="ja-JP" altLang="en-US" sz="1600" dirty="0"/>
          </a:p>
        </p:txBody>
      </p:sp>
      <p:grpSp>
        <p:nvGrpSpPr>
          <p:cNvPr id="29" name="グループ化 28"/>
          <p:cNvGrpSpPr/>
          <p:nvPr/>
        </p:nvGrpSpPr>
        <p:grpSpPr>
          <a:xfrm>
            <a:off x="580718" y="3384534"/>
            <a:ext cx="3634660" cy="2122288"/>
            <a:chOff x="192791" y="4112157"/>
            <a:chExt cx="3634660" cy="2122288"/>
          </a:xfrm>
        </p:grpSpPr>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91" y="4112157"/>
              <a:ext cx="3525301" cy="2020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右矢印 23"/>
            <p:cNvSpPr/>
            <p:nvPr/>
          </p:nvSpPr>
          <p:spPr>
            <a:xfrm rot="10800000">
              <a:off x="3370251" y="4462530"/>
              <a:ext cx="457200" cy="13522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5" name="右矢印 24"/>
            <p:cNvSpPr/>
            <p:nvPr/>
          </p:nvSpPr>
          <p:spPr>
            <a:xfrm rot="10800000">
              <a:off x="3091514" y="4717180"/>
              <a:ext cx="457200" cy="13522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6" name="右矢印 25"/>
            <p:cNvSpPr/>
            <p:nvPr/>
          </p:nvSpPr>
          <p:spPr>
            <a:xfrm rot="18486121">
              <a:off x="1289816" y="5936167"/>
              <a:ext cx="457200" cy="13522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7" name="右矢印 26"/>
            <p:cNvSpPr/>
            <p:nvPr/>
          </p:nvSpPr>
          <p:spPr>
            <a:xfrm rot="18564650">
              <a:off x="804438" y="5938231"/>
              <a:ext cx="457200" cy="13522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53143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宮下氏修論.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25757" t="33007" r="23569" b="34456"/>
          <a:stretch/>
        </p:blipFill>
        <p:spPr>
          <a:xfrm>
            <a:off x="519082" y="2438400"/>
            <a:ext cx="8181573" cy="2854036"/>
          </a:xfrm>
        </p:spPr>
      </p:pic>
      <p:sp>
        <p:nvSpPr>
          <p:cNvPr id="3" name="タイトル 2"/>
          <p:cNvSpPr>
            <a:spLocks noGrp="1"/>
          </p:cNvSpPr>
          <p:nvPr>
            <p:ph type="title"/>
          </p:nvPr>
        </p:nvSpPr>
        <p:spPr/>
        <p:txBody>
          <a:bodyPr/>
          <a:lstStyle/>
          <a:p>
            <a:r>
              <a:rPr kumimoji="1" lang="en-US" altLang="ja-JP" dirty="0" smtClean="0">
                <a:latin typeface="Cambria Math" panose="02040503050406030204" pitchFamily="18" charset="0"/>
                <a:ea typeface="Cambria Math" panose="02040503050406030204" pitchFamily="18" charset="0"/>
              </a:rPr>
              <a:t>Reason why GEM is used</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14</a:t>
            </a:fld>
            <a:endParaRPr lang="ja-JP" altLang="en-US"/>
          </a:p>
        </p:txBody>
      </p:sp>
    </p:spTree>
    <p:extLst>
      <p:ext uri="{BB962C8B-B14F-4D97-AF65-F5344CB8AC3E}">
        <p14:creationId xmlns:p14="http://schemas.microsoft.com/office/powerpoint/2010/main" val="3657823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15</a:t>
            </a:fld>
            <a:endParaRPr lang="ja-JP" altLang="en-US"/>
          </a:p>
        </p:txBody>
      </p:sp>
      <p:pic>
        <p:nvPicPr>
          <p:cNvPr id="6" name="図 5" descr="宮下氏修論.pdf - Adobe Reader"/>
          <p:cNvPicPr>
            <a:picLocks noChangeAspect="1"/>
          </p:cNvPicPr>
          <p:nvPr/>
        </p:nvPicPr>
        <p:blipFill rotWithShape="1">
          <a:blip r:embed="rId2">
            <a:extLst>
              <a:ext uri="{28A0092B-C50C-407E-A947-70E740481C1C}">
                <a14:useLocalDpi xmlns:a14="http://schemas.microsoft.com/office/drawing/2010/main" val="0"/>
              </a:ext>
            </a:extLst>
          </a:blip>
          <a:srcRect l="44546" t="45720" r="43155" b="27394"/>
          <a:stretch/>
        </p:blipFill>
        <p:spPr>
          <a:xfrm>
            <a:off x="1471758" y="1659559"/>
            <a:ext cx="3203849" cy="3735655"/>
          </a:xfrm>
          <a:prstGeom prst="rect">
            <a:avLst/>
          </a:prstGeom>
        </p:spPr>
      </p:pic>
      <p:sp>
        <p:nvSpPr>
          <p:cNvPr id="7" name="テキスト ボックス 6"/>
          <p:cNvSpPr txBox="1"/>
          <p:nvPr/>
        </p:nvSpPr>
        <p:spPr>
          <a:xfrm>
            <a:off x="1879233" y="5241325"/>
            <a:ext cx="961338" cy="307777"/>
          </a:xfrm>
          <a:prstGeom prst="rect">
            <a:avLst/>
          </a:prstGeom>
          <a:noFill/>
          <a:ln>
            <a:noFill/>
          </a:ln>
        </p:spPr>
        <p:txBody>
          <a:bodyPr wrap="square" rtlCol="0">
            <a:spAutoFit/>
          </a:bodyPr>
          <a:lstStyle/>
          <a:p>
            <a:pPr algn="ctr"/>
            <a:r>
              <a:rPr lang="en-US" altLang="ja-JP" sz="1400" dirty="0" smtClean="0">
                <a:latin typeface="Cambria Math" panose="02040503050406030204" pitchFamily="18" charset="0"/>
                <a:ea typeface="Cambria Math" panose="02040503050406030204" pitchFamily="18" charset="0"/>
              </a:rPr>
              <a:t>pad</a:t>
            </a:r>
            <a:endParaRPr lang="en-US" altLang="ja-JP" sz="1400" dirty="0">
              <a:latin typeface="Cambria Math" panose="02040503050406030204" pitchFamily="18" charset="0"/>
              <a:ea typeface="Cambria Math" panose="02040503050406030204" pitchFamily="18" charset="0"/>
            </a:endParaRPr>
          </a:p>
        </p:txBody>
      </p:sp>
      <p:sp>
        <p:nvSpPr>
          <p:cNvPr id="8" name="テキスト ボックス 7"/>
          <p:cNvSpPr txBox="1"/>
          <p:nvPr/>
        </p:nvSpPr>
        <p:spPr>
          <a:xfrm>
            <a:off x="3448516" y="5162254"/>
            <a:ext cx="1101777" cy="307777"/>
          </a:xfrm>
          <a:prstGeom prst="rect">
            <a:avLst/>
          </a:prstGeom>
          <a:noFill/>
          <a:ln>
            <a:noFill/>
          </a:ln>
        </p:spPr>
        <p:txBody>
          <a:bodyPr wrap="square" rtlCol="0">
            <a:spAutoFit/>
          </a:bodyPr>
          <a:lstStyle/>
          <a:p>
            <a:pPr algn="ctr"/>
            <a:r>
              <a:rPr lang="en-US" altLang="ja-JP" sz="1400" dirty="0" smtClean="0">
                <a:latin typeface="Cambria Math" panose="02040503050406030204" pitchFamily="18" charset="0"/>
                <a:ea typeface="Cambria Math" panose="02040503050406030204" pitchFamily="18" charset="0"/>
              </a:rPr>
              <a:t>pixel</a:t>
            </a:r>
            <a:endParaRPr lang="en-US" altLang="ja-JP" sz="14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25529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latin typeface="Cambria Math" panose="02040503050406030204" pitchFamily="18" charset="0"/>
                <a:ea typeface="Cambria Math" panose="02040503050406030204" pitchFamily="18" charset="0"/>
              </a:rPr>
              <a:t>Data format</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16</a:t>
            </a:fld>
            <a:endParaRPr lang="ja-JP" altLang="en-US"/>
          </a:p>
        </p:txBody>
      </p:sp>
      <p:pic>
        <p:nvPicPr>
          <p:cNvPr id="6" name="図 5" descr="xfgsf4.pdf - Adobe Reader"/>
          <p:cNvPicPr>
            <a:picLocks noChangeAspect="1"/>
          </p:cNvPicPr>
          <p:nvPr/>
        </p:nvPicPr>
        <p:blipFill rotWithShape="1">
          <a:blip r:embed="rId2">
            <a:extLst>
              <a:ext uri="{28A0092B-C50C-407E-A947-70E740481C1C}">
                <a14:useLocalDpi xmlns:a14="http://schemas.microsoft.com/office/drawing/2010/main" val="0"/>
              </a:ext>
            </a:extLst>
          </a:blip>
          <a:srcRect l="24400" t="18942" r="21979" b="7850"/>
          <a:stretch/>
        </p:blipFill>
        <p:spPr>
          <a:xfrm>
            <a:off x="1302026" y="1828799"/>
            <a:ext cx="5832199" cy="4486657"/>
          </a:xfrm>
          <a:prstGeom prst="rect">
            <a:avLst/>
          </a:prstGeom>
        </p:spPr>
      </p:pic>
    </p:spTree>
    <p:extLst>
      <p:ext uri="{BB962C8B-B14F-4D97-AF65-F5344CB8AC3E}">
        <p14:creationId xmlns:p14="http://schemas.microsoft.com/office/powerpoint/2010/main" val="347141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latin typeface="Cambria Math" panose="02040503050406030204" pitchFamily="18" charset="0"/>
                <a:ea typeface="Cambria Math" panose="02040503050406030204" pitchFamily="18" charset="0"/>
              </a:rPr>
              <a:t>Ring buffer</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17</a:t>
            </a:fld>
            <a:endParaRPr lang="ja-JP" altLang="en-US"/>
          </a:p>
        </p:txBody>
      </p:sp>
      <p:grpSp>
        <p:nvGrpSpPr>
          <p:cNvPr id="1045" name="グループ化 1044"/>
          <p:cNvGrpSpPr/>
          <p:nvPr/>
        </p:nvGrpSpPr>
        <p:grpSpPr>
          <a:xfrm>
            <a:off x="1698539" y="1938383"/>
            <a:ext cx="5680694" cy="2108079"/>
            <a:chOff x="1966364" y="2155255"/>
            <a:chExt cx="5680694" cy="2108079"/>
          </a:xfrm>
        </p:grpSpPr>
        <p:grpSp>
          <p:nvGrpSpPr>
            <p:cNvPr id="8" name="グループ化 7"/>
            <p:cNvGrpSpPr/>
            <p:nvPr/>
          </p:nvGrpSpPr>
          <p:grpSpPr>
            <a:xfrm rot="5400000">
              <a:off x="1153706" y="2967913"/>
              <a:ext cx="2108079" cy="482763"/>
              <a:chOff x="3601847" y="4169135"/>
              <a:chExt cx="2652649" cy="578760"/>
            </a:xfrm>
          </p:grpSpPr>
          <p:pic>
            <p:nvPicPr>
              <p:cNvPr id="1028" name="Picture 4" descr="http://upload.wikimedia.org/wikipedia/commons/thumb/f/f7/Circular_buffer_-_empty.svg/440px-Circular_buffer_-_empty.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847" y="4169135"/>
                <a:ext cx="2652649" cy="57876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3669475" y="4506686"/>
                <a:ext cx="2585021" cy="2412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rot="10800000">
              <a:off x="5136096" y="2966810"/>
              <a:ext cx="2510962" cy="509035"/>
              <a:chOff x="3601847" y="4169135"/>
              <a:chExt cx="2652649" cy="578760"/>
            </a:xfrm>
          </p:grpSpPr>
          <p:pic>
            <p:nvPicPr>
              <p:cNvPr id="16" name="Picture 4" descr="http://upload.wikimedia.org/wikipedia/commons/thumb/f/f7/Circular_buffer_-_empty.svg/440px-Circular_buffer_-_empty.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847" y="4169135"/>
                <a:ext cx="2652649" cy="578760"/>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3669475" y="4506686"/>
                <a:ext cx="2585021" cy="2412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8" name="直線矢印コネクタ 27"/>
            <p:cNvCxnSpPr/>
            <p:nvPr/>
          </p:nvCxnSpPr>
          <p:spPr>
            <a:xfrm flipV="1">
              <a:off x="2365804" y="3352995"/>
              <a:ext cx="4592127" cy="391266"/>
            </a:xfrm>
            <a:prstGeom prst="straightConnector1">
              <a:avLst/>
            </a:prstGeom>
            <a:ln w="57150">
              <a:solidFill>
                <a:srgbClr val="FF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a:off x="2365804" y="3227039"/>
              <a:ext cx="3695769" cy="37560"/>
            </a:xfrm>
            <a:prstGeom prst="straightConnector1">
              <a:avLst/>
            </a:prstGeom>
            <a:ln w="57150">
              <a:solidFill>
                <a:srgbClr val="FF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a:off x="2365804" y="2720246"/>
              <a:ext cx="4282159" cy="544354"/>
            </a:xfrm>
            <a:prstGeom prst="straightConnector1">
              <a:avLst/>
            </a:prstGeom>
            <a:ln w="57150">
              <a:solidFill>
                <a:srgbClr val="FF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p:nvPr/>
          </p:nvCxnSpPr>
          <p:spPr>
            <a:xfrm>
              <a:off x="2365804" y="2404633"/>
              <a:ext cx="4976916" cy="804662"/>
            </a:xfrm>
            <a:prstGeom prst="straightConnector1">
              <a:avLst/>
            </a:prstGeom>
            <a:ln w="57150">
              <a:solidFill>
                <a:srgbClr val="FF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1046" name="グループ化 1045"/>
          <p:cNvGrpSpPr/>
          <p:nvPr/>
        </p:nvGrpSpPr>
        <p:grpSpPr>
          <a:xfrm>
            <a:off x="1197221" y="4245248"/>
            <a:ext cx="6083674" cy="2227080"/>
            <a:chOff x="1423851" y="3990840"/>
            <a:chExt cx="6083674" cy="2227080"/>
          </a:xfrm>
        </p:grpSpPr>
        <p:pic>
          <p:nvPicPr>
            <p:cNvPr id="1026" name="Picture 2" descr="https://upload.wikimedia.org/wikipedia/commons/thumb/b/b7/Circular_buffer.svg/200px-Circular_buffer.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546" y="4263335"/>
              <a:ext cx="1391110" cy="13938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upload.wikimedia.org/wikipedia/commons/thumb/f/f7/Circular_buffer_-_empty.svg/440px-Circular_buffer_-_empty.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851" y="5743411"/>
              <a:ext cx="2170509" cy="47450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p:cNvGrpSpPr/>
            <p:nvPr/>
          </p:nvGrpSpPr>
          <p:grpSpPr>
            <a:xfrm rot="10800000">
              <a:off x="5151547" y="3990840"/>
              <a:ext cx="2355978" cy="544991"/>
              <a:chOff x="3601847" y="4169135"/>
              <a:chExt cx="2652649" cy="578760"/>
            </a:xfrm>
          </p:grpSpPr>
          <p:pic>
            <p:nvPicPr>
              <p:cNvPr id="13" name="Picture 4" descr="http://upload.wikimedia.org/wikipedia/commons/thumb/f/f7/Circular_buffer_-_empty.svg/440px-Circular_buffer_-_empty.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847" y="4169135"/>
                <a:ext cx="2652649" cy="578760"/>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3669475" y="4506686"/>
                <a:ext cx="2585021" cy="2412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51" name="直線矢印コネクタ 50"/>
            <p:cNvCxnSpPr/>
            <p:nvPr/>
          </p:nvCxnSpPr>
          <p:spPr>
            <a:xfrm flipV="1">
              <a:off x="2890628" y="4349013"/>
              <a:ext cx="3438907" cy="533881"/>
            </a:xfrm>
            <a:prstGeom prst="straightConnector1">
              <a:avLst/>
            </a:prstGeom>
            <a:ln w="57150">
              <a:solidFill>
                <a:srgbClr val="FF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flipV="1">
              <a:off x="2900033" y="4349013"/>
              <a:ext cx="3747930" cy="683400"/>
            </a:xfrm>
            <a:prstGeom prst="straightConnector1">
              <a:avLst/>
            </a:prstGeom>
            <a:ln w="57150">
              <a:solidFill>
                <a:srgbClr val="FF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flipV="1">
              <a:off x="2890628" y="4349013"/>
              <a:ext cx="4067303" cy="850045"/>
            </a:xfrm>
            <a:prstGeom prst="straightConnector1">
              <a:avLst/>
            </a:prstGeom>
            <a:ln w="57150">
              <a:solidFill>
                <a:srgbClr val="FF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p:nvPr/>
          </p:nvCxnSpPr>
          <p:spPr>
            <a:xfrm flipV="1">
              <a:off x="2825014" y="4349013"/>
              <a:ext cx="4432198" cy="1036026"/>
            </a:xfrm>
            <a:prstGeom prst="straightConnector1">
              <a:avLst/>
            </a:prstGeom>
            <a:ln w="57150">
              <a:solidFill>
                <a:srgbClr val="FF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43538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en-US" altLang="ja-JP" dirty="0"/>
              <a:t>use of Ar:CF4:iC4H10 (95:3:2), so called T2K gas</a:t>
            </a:r>
            <a:endParaRPr kumimoji="1" lang="ja-JP" altLang="en-US" dirty="0"/>
          </a:p>
        </p:txBody>
      </p:sp>
      <p:sp>
        <p:nvSpPr>
          <p:cNvPr id="3" name="タイトル 2"/>
          <p:cNvSpPr>
            <a:spLocks noGrp="1"/>
          </p:cNvSpPr>
          <p:nvPr>
            <p:ph type="title"/>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18</a:t>
            </a:fld>
            <a:endParaRPr lang="ja-JP" altLang="en-US"/>
          </a:p>
        </p:txBody>
      </p:sp>
    </p:spTree>
    <p:extLst>
      <p:ext uri="{BB962C8B-B14F-4D97-AF65-F5344CB8AC3E}">
        <p14:creationId xmlns:p14="http://schemas.microsoft.com/office/powerpoint/2010/main" val="2653676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en-US" altLang="ja-JP" sz="2400" dirty="0" smtClean="0"/>
              <a:t>Diffusion </a:t>
            </a:r>
            <a:r>
              <a:rPr kumimoji="1" lang="ja-JP" altLang="en-US" sz="2400" dirty="0" smtClean="0"/>
              <a:t>≦</a:t>
            </a:r>
            <a:r>
              <a:rPr kumimoji="1" lang="en-US" altLang="ja-JP" sz="2400" dirty="0" smtClean="0"/>
              <a:t>300μm</a:t>
            </a:r>
          </a:p>
          <a:p>
            <a:r>
              <a:rPr lang="en-US" altLang="ja-JP" sz="2400" dirty="0" smtClean="0"/>
              <a:t>thickness</a:t>
            </a:r>
            <a:r>
              <a:rPr lang="ja-JP" altLang="en-US" sz="2400" dirty="0" smtClean="0"/>
              <a:t> </a:t>
            </a:r>
            <a:r>
              <a:rPr lang="en-US" altLang="ja-JP" sz="2400" dirty="0" smtClean="0"/>
              <a:t>100μm</a:t>
            </a:r>
          </a:p>
          <a:p>
            <a:r>
              <a:rPr lang="en-US" altLang="ja-JP" sz="2400" dirty="0" smtClean="0"/>
              <a:t>area</a:t>
            </a:r>
            <a:r>
              <a:rPr kumimoji="1" lang="ja-JP" altLang="en-US" sz="2400" dirty="0" smtClean="0"/>
              <a:t> </a:t>
            </a:r>
            <a:r>
              <a:rPr kumimoji="1" lang="en-US" altLang="ja-JP" sz="2400" dirty="0" smtClean="0"/>
              <a:t>2.6cm×2.6cm</a:t>
            </a:r>
            <a:endParaRPr kumimoji="1" lang="ja-JP" altLang="en-US" sz="2400" dirty="0"/>
          </a:p>
        </p:txBody>
      </p:sp>
      <p:sp>
        <p:nvSpPr>
          <p:cNvPr id="3" name="タイトル 2"/>
          <p:cNvSpPr>
            <a:spLocks noGrp="1"/>
          </p:cNvSpPr>
          <p:nvPr>
            <p:ph type="title"/>
          </p:nvPr>
        </p:nvSpPr>
        <p:spPr/>
        <p:txBody>
          <a:bodyPr/>
          <a:lstStyle/>
          <a:p>
            <a:r>
              <a:rPr lang="en-US" altLang="ja-JP" dirty="0" smtClean="0"/>
              <a:t>Gas </a:t>
            </a:r>
            <a:r>
              <a:rPr lang="en-US" altLang="ja-JP" dirty="0"/>
              <a:t>electron multiplier </a:t>
            </a:r>
            <a:endParaRPr kumimoji="1" lang="ja-JP" altLang="en-US" dirty="0"/>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19</a:t>
            </a:fld>
            <a:endParaRPr lang="ja-JP" altLang="en-US"/>
          </a:p>
        </p:txBody>
      </p:sp>
      <p:pic>
        <p:nvPicPr>
          <p:cNvPr id="13" name="図 12" descr="宮下氏修論.pdf - Adobe Reader"/>
          <p:cNvPicPr>
            <a:picLocks noChangeAspect="1"/>
          </p:cNvPicPr>
          <p:nvPr/>
        </p:nvPicPr>
        <p:blipFill rotWithShape="1">
          <a:blip r:embed="rId2">
            <a:extLst>
              <a:ext uri="{28A0092B-C50C-407E-A947-70E740481C1C}">
                <a14:useLocalDpi xmlns:a14="http://schemas.microsoft.com/office/drawing/2010/main" val="0"/>
              </a:ext>
            </a:extLst>
          </a:blip>
          <a:srcRect l="27069" t="45449" r="50000" b="31398"/>
          <a:stretch/>
        </p:blipFill>
        <p:spPr>
          <a:xfrm>
            <a:off x="166254" y="3245193"/>
            <a:ext cx="5070763" cy="2728570"/>
          </a:xfrm>
          <a:prstGeom prst="rect">
            <a:avLst/>
          </a:prstGeom>
        </p:spPr>
      </p:pic>
      <p:pic>
        <p:nvPicPr>
          <p:cNvPr id="8" name="図 7" descr="宮下氏修論.pdf - Adobe Reader"/>
          <p:cNvPicPr>
            <a:picLocks noChangeAspect="1"/>
          </p:cNvPicPr>
          <p:nvPr/>
        </p:nvPicPr>
        <p:blipFill rotWithShape="1">
          <a:blip r:embed="rId3">
            <a:extLst>
              <a:ext uri="{28A0092B-C50C-407E-A947-70E740481C1C}">
                <a14:useLocalDpi xmlns:a14="http://schemas.microsoft.com/office/drawing/2010/main" val="0"/>
              </a:ext>
            </a:extLst>
          </a:blip>
          <a:srcRect l="42728" t="27985" r="40909" b="51562"/>
          <a:stretch/>
        </p:blipFill>
        <p:spPr>
          <a:xfrm>
            <a:off x="5711318" y="4031673"/>
            <a:ext cx="3141737" cy="2094490"/>
          </a:xfrm>
          <a:prstGeom prst="rect">
            <a:avLst/>
          </a:prstGeom>
        </p:spPr>
      </p:pic>
    </p:spTree>
    <p:extLst>
      <p:ext uri="{BB962C8B-B14F-4D97-AF65-F5344CB8AC3E}">
        <p14:creationId xmlns:p14="http://schemas.microsoft.com/office/powerpoint/2010/main" val="2101889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sz="4000" dirty="0" smtClean="0">
                <a:latin typeface="Cambria Math" panose="02040503050406030204" pitchFamily="18" charset="0"/>
                <a:ea typeface="Cambria Math" panose="02040503050406030204" pitchFamily="18" charset="0"/>
              </a:rPr>
              <a:t>Outlines</a:t>
            </a:r>
            <a:endParaRPr kumimoji="1" lang="ja-JP" altLang="en-US" sz="4000" dirty="0">
              <a:latin typeface="Cambria Math" panose="02040503050406030204" pitchFamily="18" charset="0"/>
            </a:endParaRPr>
          </a:p>
        </p:txBody>
      </p:sp>
      <p:sp>
        <p:nvSpPr>
          <p:cNvPr id="3" name="日付プレースホルダー 2"/>
          <p:cNvSpPr>
            <a:spLocks noGrp="1"/>
          </p:cNvSpPr>
          <p:nvPr>
            <p:ph type="dt" sz="half" idx="10"/>
          </p:nvPr>
        </p:nvSpPr>
        <p:spPr/>
        <p:txBody>
          <a:bodyPr/>
          <a:lstStyle/>
          <a:p>
            <a:pPr>
              <a:defRPr/>
            </a:pPr>
            <a:fld id="{6B0D0169-187C-4556-A31B-E157CD85E678}" type="datetime1">
              <a:rPr lang="ja-JP" altLang="en-US" smtClean="0"/>
              <a:t>2015/12/22</a:t>
            </a:fld>
            <a:r>
              <a:rPr lang="ja-JP" altLang="en-US" smtClean="0"/>
              <a:t>　</a:t>
            </a:r>
            <a:endParaRPr lang="en-US" altLang="ja-JP" dirty="0"/>
          </a:p>
        </p:txBody>
      </p:sp>
      <p:sp>
        <p:nvSpPr>
          <p:cNvPr id="4" name="スライド番号プレースホルダー 3"/>
          <p:cNvSpPr>
            <a:spLocks noGrp="1"/>
          </p:cNvSpPr>
          <p:nvPr>
            <p:ph type="sldNum" sz="quarter" idx="12"/>
          </p:nvPr>
        </p:nvSpPr>
        <p:spPr/>
        <p:txBody>
          <a:bodyPr/>
          <a:lstStyle/>
          <a:p>
            <a:pPr>
              <a:defRPr/>
            </a:pPr>
            <a:fld id="{C6AA0BD6-7237-4DCE-BA9D-68A6985188DB}" type="slidenum">
              <a:rPr lang="ja-JP" altLang="en-US" smtClean="0"/>
              <a:pPr>
                <a:defRPr/>
              </a:pPr>
              <a:t>2</a:t>
            </a:fld>
            <a:endParaRPr lang="ja-JP" altLang="en-US" dirty="0"/>
          </a:p>
        </p:txBody>
      </p:sp>
      <p:sp>
        <p:nvSpPr>
          <p:cNvPr id="6" name="コンテンツ プレースホルダー 2"/>
          <p:cNvSpPr txBox="1">
            <a:spLocks/>
          </p:cNvSpPr>
          <p:nvPr/>
        </p:nvSpPr>
        <p:spPr bwMode="auto">
          <a:xfrm>
            <a:off x="305526" y="1734212"/>
            <a:ext cx="837275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514350" indent="-514350">
              <a:buFont typeface="+mj-lt"/>
              <a:buAutoNum type="arabicPeriod"/>
            </a:pPr>
            <a:r>
              <a:rPr lang="en-US" altLang="ja-JP" dirty="0" smtClean="0">
                <a:latin typeface="Cambria Math" panose="02040503050406030204" pitchFamily="18" charset="0"/>
                <a:ea typeface="Cambria Math" panose="02040503050406030204" pitchFamily="18" charset="0"/>
              </a:rPr>
              <a:t>Introduction</a:t>
            </a:r>
          </a:p>
          <a:p>
            <a:pPr marL="514350" indent="-514350">
              <a:buFont typeface="+mj-lt"/>
              <a:buAutoNum type="arabicPeriod"/>
            </a:pPr>
            <a:r>
              <a:rPr lang="en-US" altLang="ja-JP" dirty="0" smtClean="0">
                <a:latin typeface="Cambria Math" panose="02040503050406030204" pitchFamily="18" charset="0"/>
                <a:ea typeface="Cambria Math" panose="02040503050406030204" pitchFamily="18" charset="0"/>
              </a:rPr>
              <a:t>Set up</a:t>
            </a:r>
          </a:p>
          <a:p>
            <a:pPr marL="514350" indent="-514350">
              <a:buFont typeface="+mj-lt"/>
              <a:buAutoNum type="arabicPeriod"/>
            </a:pPr>
            <a:r>
              <a:rPr lang="en-US" altLang="ja-JP" dirty="0" smtClean="0">
                <a:latin typeface="Cambria Math" panose="02040503050406030204" pitchFamily="18" charset="0"/>
                <a:ea typeface="Cambria Math" panose="02040503050406030204" pitchFamily="18" charset="0"/>
              </a:rPr>
              <a:t>Readout result</a:t>
            </a:r>
          </a:p>
          <a:p>
            <a:pPr marL="514350" indent="-514350">
              <a:buFont typeface="+mj-lt"/>
              <a:buAutoNum type="arabicPeriod"/>
            </a:pPr>
            <a:r>
              <a:rPr lang="en-US" altLang="ja-JP" dirty="0" smtClean="0">
                <a:latin typeface="Cambria Math" panose="02040503050406030204" pitchFamily="18" charset="0"/>
                <a:ea typeface="Cambria Math" panose="02040503050406030204" pitchFamily="18" charset="0"/>
              </a:rPr>
              <a:t>Digital filter</a:t>
            </a:r>
          </a:p>
          <a:p>
            <a:pPr marL="514350" indent="-514350">
              <a:buFont typeface="+mj-lt"/>
              <a:buAutoNum type="arabicPeriod"/>
            </a:pPr>
            <a:r>
              <a:rPr lang="en-US" altLang="ja-JP" dirty="0" smtClean="0">
                <a:latin typeface="Cambria Math" panose="02040503050406030204" pitchFamily="18" charset="0"/>
                <a:ea typeface="Cambria Math" panose="02040503050406030204" pitchFamily="18" charset="0"/>
              </a:rPr>
              <a:t>summary</a:t>
            </a:r>
            <a:endParaRPr lang="ja-JP" altLang="en-US" dirty="0">
              <a:latin typeface="Cambria Math" panose="02040503050406030204" pitchFamily="18" charset="0"/>
            </a:endParaRPr>
          </a:p>
        </p:txBody>
      </p:sp>
    </p:spTree>
    <p:extLst>
      <p:ext uri="{BB962C8B-B14F-4D97-AF65-F5344CB8AC3E}">
        <p14:creationId xmlns:p14="http://schemas.microsoft.com/office/powerpoint/2010/main" val="2585422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66700" y="3778549"/>
            <a:ext cx="8877300" cy="2411413"/>
          </a:xfrm>
        </p:spPr>
        <p:txBody>
          <a:bodyPr/>
          <a:lstStyle/>
          <a:p>
            <a:pPr marL="0" indent="0">
              <a:buNone/>
            </a:pPr>
            <a:r>
              <a:rPr lang="en-US" altLang="ja-JP" sz="2400" dirty="0" smtClean="0">
                <a:latin typeface="Cambria Math" panose="02040503050406030204" pitchFamily="18" charset="0"/>
                <a:ea typeface="Cambria Math" panose="02040503050406030204" pitchFamily="18" charset="0"/>
              </a:rPr>
              <a:t>The </a:t>
            </a:r>
            <a:r>
              <a:rPr lang="en-US" altLang="ja-JP" sz="2400" dirty="0">
                <a:latin typeface="Cambria Math" panose="02040503050406030204" pitchFamily="18" charset="0"/>
                <a:ea typeface="Cambria Math" panose="02040503050406030204" pitchFamily="18" charset="0"/>
              </a:rPr>
              <a:t>information </a:t>
            </a:r>
            <a:r>
              <a:rPr lang="en-US" altLang="ja-JP" sz="2400" dirty="0" smtClean="0">
                <a:latin typeface="Cambria Math" panose="02040503050406030204" pitchFamily="18" charset="0"/>
                <a:ea typeface="Cambria Math" panose="02040503050406030204" pitchFamily="18" charset="0"/>
              </a:rPr>
              <a:t>that one pixel can </a:t>
            </a:r>
            <a:r>
              <a:rPr lang="en-US" altLang="ja-JP" sz="2400" dirty="0">
                <a:latin typeface="Cambria Math" panose="02040503050406030204" pitchFamily="18" charset="0"/>
                <a:ea typeface="Cambria Math" panose="02040503050406030204" pitchFamily="18" charset="0"/>
              </a:rPr>
              <a:t>be </a:t>
            </a:r>
            <a:r>
              <a:rPr lang="en-US" altLang="ja-JP" sz="2400" dirty="0" smtClean="0">
                <a:latin typeface="Cambria Math" panose="02040503050406030204" pitchFamily="18" charset="0"/>
                <a:ea typeface="Cambria Math" panose="02040503050406030204" pitchFamily="18" charset="0"/>
              </a:rPr>
              <a:t>obtained</a:t>
            </a:r>
          </a:p>
          <a:p>
            <a:pPr>
              <a:buFont typeface="Wingdings" panose="05000000000000000000" pitchFamily="2" charset="2"/>
              <a:buChar char="p"/>
            </a:pPr>
            <a:r>
              <a:rPr lang="en-US" altLang="ja-JP" sz="2400" dirty="0" smtClean="0">
                <a:latin typeface="Cambria Math" panose="02040503050406030204" pitchFamily="18" charset="0"/>
                <a:ea typeface="Cambria Math" panose="02040503050406030204" pitchFamily="18" charset="0"/>
              </a:rPr>
              <a:t>Charge : ADC</a:t>
            </a:r>
          </a:p>
          <a:p>
            <a:pPr>
              <a:buFont typeface="Wingdings" panose="05000000000000000000" pitchFamily="2" charset="2"/>
              <a:buChar char="p"/>
            </a:pPr>
            <a:r>
              <a:rPr kumimoji="1" lang="en-US" altLang="ja-JP" sz="2400" dirty="0" smtClean="0">
                <a:latin typeface="Cambria Math" panose="02040503050406030204" pitchFamily="18" charset="0"/>
                <a:ea typeface="Cambria Math" panose="02040503050406030204" pitchFamily="18" charset="0"/>
              </a:rPr>
              <a:t>TOF(Time Of Flight)</a:t>
            </a:r>
          </a:p>
          <a:p>
            <a:pPr>
              <a:buFont typeface="Wingdings" panose="05000000000000000000" pitchFamily="2" charset="2"/>
              <a:buChar char="p"/>
            </a:pPr>
            <a:r>
              <a:rPr lang="en-US" altLang="ja-JP" sz="2400" dirty="0" smtClean="0">
                <a:latin typeface="Cambria Math" panose="02040503050406030204" pitchFamily="18" charset="0"/>
                <a:ea typeface="Cambria Math" panose="02040503050406030204" pitchFamily="18" charset="0"/>
              </a:rPr>
              <a:t>TOT(Time Over Threshold)</a:t>
            </a:r>
            <a:endParaRPr lang="en-US" altLang="ja-JP" sz="2400" dirty="0">
              <a:latin typeface="Cambria Math" panose="02040503050406030204" pitchFamily="18" charset="0"/>
              <a:ea typeface="Cambria Math" panose="02040503050406030204" pitchFamily="18" charset="0"/>
            </a:endParaRPr>
          </a:p>
          <a:p>
            <a:pPr>
              <a:buFont typeface="Wingdings" panose="05000000000000000000" pitchFamily="2" charset="2"/>
              <a:buChar char="p"/>
            </a:pPr>
            <a:r>
              <a:rPr kumimoji="1" lang="en-US" altLang="ja-JP" sz="2400" dirty="0" smtClean="0">
                <a:latin typeface="Cambria Math" panose="02040503050406030204" pitchFamily="18" charset="0"/>
                <a:ea typeface="Cambria Math" panose="02040503050406030204" pitchFamily="18" charset="0"/>
              </a:rPr>
              <a:t>2D track</a:t>
            </a:r>
          </a:p>
          <a:p>
            <a:pPr marL="0" indent="0">
              <a:buNone/>
            </a:pPr>
            <a:r>
              <a:rPr lang="en-US" altLang="ja-JP" sz="2400" dirty="0" smtClean="0">
                <a:latin typeface="Cambria Math" panose="02040503050406030204" pitchFamily="18" charset="0"/>
                <a:ea typeface="Cambria Math" panose="02040503050406030204" pitchFamily="18" charset="0"/>
              </a:rPr>
              <a:t>Output an analog signal</a:t>
            </a:r>
            <a:endParaRPr lang="en-US" altLang="ja-JP" sz="2400" dirty="0">
              <a:latin typeface="Cambria Math" panose="02040503050406030204" pitchFamily="18" charset="0"/>
              <a:ea typeface="Cambria Math" panose="02040503050406030204" pitchFamily="18" charset="0"/>
            </a:endParaRPr>
          </a:p>
        </p:txBody>
      </p:sp>
      <p:sp>
        <p:nvSpPr>
          <p:cNvPr id="3" name="タイトル 2"/>
          <p:cNvSpPr>
            <a:spLocks noGrp="1"/>
          </p:cNvSpPr>
          <p:nvPr>
            <p:ph type="title"/>
          </p:nvPr>
        </p:nvSpPr>
        <p:spPr/>
        <p:txBody>
          <a:bodyPr/>
          <a:lstStyle/>
          <a:p>
            <a:r>
              <a:rPr kumimoji="1" lang="en-US" altLang="ja-JP" dirty="0" smtClean="0"/>
              <a:t>QPIX</a:t>
            </a:r>
            <a:endParaRPr kumimoji="1" lang="ja-JP" altLang="en-US" dirty="0"/>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20</a:t>
            </a:fld>
            <a:endParaRPr lang="ja-JP" altLang="en-US"/>
          </a:p>
        </p:txBody>
      </p:sp>
      <p:pic>
        <p:nvPicPr>
          <p:cNvPr id="6" name="図 5" descr="宮下氏修論.pdf - Adobe Reader"/>
          <p:cNvPicPr>
            <a:picLocks noChangeAspect="1"/>
          </p:cNvPicPr>
          <p:nvPr/>
        </p:nvPicPr>
        <p:blipFill rotWithShape="1">
          <a:blip r:embed="rId3">
            <a:extLst>
              <a:ext uri="{28A0092B-C50C-407E-A947-70E740481C1C}">
                <a14:useLocalDpi xmlns:a14="http://schemas.microsoft.com/office/drawing/2010/main" val="0"/>
              </a:ext>
            </a:extLst>
          </a:blip>
          <a:srcRect l="38253" t="75239" r="34702" b="7288"/>
          <a:stretch/>
        </p:blipFill>
        <p:spPr>
          <a:xfrm>
            <a:off x="266700" y="1714500"/>
            <a:ext cx="3581969" cy="1953801"/>
          </a:xfrm>
          <a:prstGeom prst="rect">
            <a:avLst/>
          </a:prstGeom>
        </p:spPr>
      </p:pic>
      <p:pic>
        <p:nvPicPr>
          <p:cNvPr id="9" name="図 8" descr="宮下氏修論.pdf - Adobe Reader"/>
          <p:cNvPicPr>
            <a:picLocks noChangeAspect="1"/>
          </p:cNvPicPr>
          <p:nvPr/>
        </p:nvPicPr>
        <p:blipFill rotWithShape="1">
          <a:blip r:embed="rId4">
            <a:extLst>
              <a:ext uri="{28A0092B-C50C-407E-A947-70E740481C1C}">
                <a14:useLocalDpi xmlns:a14="http://schemas.microsoft.com/office/drawing/2010/main" val="0"/>
              </a:ext>
            </a:extLst>
          </a:blip>
          <a:srcRect l="37655" t="50000" r="37404" b="21736"/>
          <a:stretch/>
        </p:blipFill>
        <p:spPr>
          <a:xfrm>
            <a:off x="4247983" y="1590669"/>
            <a:ext cx="3922240" cy="2201462"/>
          </a:xfrm>
          <a:prstGeom prst="rect">
            <a:avLst/>
          </a:prstGeom>
        </p:spPr>
      </p:pic>
    </p:spTree>
    <p:extLst>
      <p:ext uri="{BB962C8B-B14F-4D97-AF65-F5344CB8AC3E}">
        <p14:creationId xmlns:p14="http://schemas.microsoft.com/office/powerpoint/2010/main" val="571885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sz="2800" dirty="0" smtClean="0"/>
              <a:t>「</a:t>
            </a:r>
            <a:r>
              <a:rPr kumimoji="1" lang="en-US" altLang="ja-JP" sz="2800" dirty="0" smtClean="0"/>
              <a:t>FPGA training board</a:t>
            </a:r>
            <a:r>
              <a:rPr kumimoji="1" lang="ja-JP" altLang="en-US" sz="2800" dirty="0" smtClean="0"/>
              <a:t>」</a:t>
            </a:r>
            <a:r>
              <a:rPr kumimoji="1" lang="en-US" altLang="ja-JP" sz="2800" dirty="0" smtClean="0"/>
              <a:t> – </a:t>
            </a:r>
            <a:r>
              <a:rPr kumimoji="1" lang="ja-JP" altLang="en-US" sz="2800" dirty="0" smtClean="0"/>
              <a:t>「</a:t>
            </a:r>
            <a:r>
              <a:rPr kumimoji="1" lang="en-US" altLang="ja-JP" sz="2800" dirty="0" smtClean="0"/>
              <a:t>PC</a:t>
            </a:r>
            <a:r>
              <a:rPr kumimoji="1" lang="ja-JP" altLang="en-US" sz="2800" dirty="0" smtClean="0"/>
              <a:t>」　</a:t>
            </a:r>
            <a:r>
              <a:rPr kumimoji="1" lang="en-US" altLang="ja-JP" sz="2800" dirty="0" smtClean="0"/>
              <a:t>TCP-transmission</a:t>
            </a:r>
          </a:p>
          <a:p>
            <a:pPr marL="0" indent="0">
              <a:buNone/>
            </a:pPr>
            <a:r>
              <a:rPr lang="en-US" altLang="ja-JP" dirty="0" err="1" smtClean="0"/>
              <a:t>recvData</a:t>
            </a:r>
            <a:r>
              <a:rPr lang="en-US" altLang="ja-JP" dirty="0" smtClean="0"/>
              <a:t> + 100 = </a:t>
            </a:r>
            <a:r>
              <a:rPr lang="en-US" altLang="ja-JP" dirty="0" err="1" smtClean="0"/>
              <a:t>sendData</a:t>
            </a:r>
            <a:endParaRPr kumimoji="1" lang="ja-JP" altLang="en-US" dirty="0"/>
          </a:p>
        </p:txBody>
      </p:sp>
      <p:sp>
        <p:nvSpPr>
          <p:cNvPr id="3" name="タイトル 2"/>
          <p:cNvSpPr>
            <a:spLocks noGrp="1"/>
          </p:cNvSpPr>
          <p:nvPr>
            <p:ph type="title"/>
          </p:nvPr>
        </p:nvSpPr>
        <p:spPr/>
        <p:txBody>
          <a:bodyPr/>
          <a:lstStyle/>
          <a:p>
            <a:r>
              <a:rPr kumimoji="1" lang="en-US" altLang="ja-JP" b="0" dirty="0" smtClean="0"/>
              <a:t>TCP-data</a:t>
            </a:r>
            <a:r>
              <a:rPr lang="ja-JP" altLang="en-US" b="0" dirty="0" smtClean="0"/>
              <a:t> </a:t>
            </a:r>
            <a:r>
              <a:rPr lang="en-US" altLang="ja-JP" b="0" dirty="0" smtClean="0"/>
              <a:t>transfer</a:t>
            </a:r>
            <a:endParaRPr kumimoji="1" lang="ja-JP" altLang="en-US" b="0" dirty="0"/>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21</a:t>
            </a:fld>
            <a:endParaRPr lang="ja-JP" altLang="en-US"/>
          </a:p>
        </p:txBody>
      </p:sp>
      <p:graphicFrame>
        <p:nvGraphicFramePr>
          <p:cNvPr id="9" name="グラフ 8"/>
          <p:cNvGraphicFramePr>
            <a:graphicFrameLocks/>
          </p:cNvGraphicFramePr>
          <p:nvPr>
            <p:extLst>
              <p:ext uri="{D42A27DB-BD31-4B8C-83A1-F6EECF244321}">
                <p14:modId xmlns:p14="http://schemas.microsoft.com/office/powerpoint/2010/main" val="3894821905"/>
              </p:ext>
            </p:extLst>
          </p:nvPr>
        </p:nvGraphicFramePr>
        <p:xfrm>
          <a:off x="4710035" y="3445004"/>
          <a:ext cx="4143020" cy="235608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グループ化 9"/>
          <p:cNvGrpSpPr/>
          <p:nvPr/>
        </p:nvGrpSpPr>
        <p:grpSpPr>
          <a:xfrm>
            <a:off x="252456" y="3220871"/>
            <a:ext cx="3991998" cy="2804355"/>
            <a:chOff x="4619740" y="4107981"/>
            <a:chExt cx="3550483" cy="2360552"/>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20" y="4107981"/>
              <a:ext cx="3147403" cy="236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4619740" y="4478690"/>
              <a:ext cx="1330814" cy="307777"/>
            </a:xfrm>
            <a:prstGeom prst="rect">
              <a:avLst/>
            </a:prstGeom>
            <a:solidFill>
              <a:schemeClr val="bg1"/>
            </a:solidFill>
            <a:ln>
              <a:solidFill>
                <a:schemeClr val="tx1"/>
              </a:solidFill>
            </a:ln>
          </p:spPr>
          <p:txBody>
            <a:bodyPr wrap="none" rtlCol="0">
              <a:spAutoFit/>
            </a:bodyPr>
            <a:lstStyle/>
            <a:p>
              <a:r>
                <a:rPr kumimoji="1" lang="en-US" altLang="ja-JP" sz="1400" b="1" dirty="0" smtClean="0"/>
                <a:t>FPGA(</a:t>
              </a:r>
              <a:r>
                <a:rPr kumimoji="1" lang="en-US" altLang="ja-JP" sz="1400" b="1" dirty="0" err="1" smtClean="0"/>
                <a:t>SiTCP</a:t>
              </a:r>
              <a:r>
                <a:rPr kumimoji="1" lang="en-US" altLang="ja-JP" sz="1400" b="1" dirty="0" smtClean="0"/>
                <a:t>)</a:t>
              </a:r>
              <a:endParaRPr kumimoji="1" lang="ja-JP" altLang="en-US" sz="1400" b="1" dirty="0"/>
            </a:p>
          </p:txBody>
        </p:sp>
        <p:cxnSp>
          <p:nvCxnSpPr>
            <p:cNvPr id="13" name="直線矢印コネクタ 12"/>
            <p:cNvCxnSpPr>
              <a:stCxn id="12" idx="2"/>
            </p:cNvCxnSpPr>
            <p:nvPr/>
          </p:nvCxnSpPr>
          <p:spPr>
            <a:xfrm>
              <a:off x="5285147" y="4786467"/>
              <a:ext cx="264325" cy="727229"/>
            </a:xfrm>
            <a:prstGeom prst="straightConnector1">
              <a:avLst/>
            </a:prstGeom>
            <a:ln w="5715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88519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lang="en-US" altLang="ja-JP" sz="2400" u="sng" dirty="0"/>
              <a:t>Wire </a:t>
            </a:r>
            <a:r>
              <a:rPr lang="en-US" altLang="ja-JP" sz="2400" u="sng" dirty="0" smtClean="0"/>
              <a:t>Bonding</a:t>
            </a:r>
            <a:r>
              <a:rPr lang="ja-JP" altLang="en-US" sz="2400" u="sng" dirty="0"/>
              <a:t>で</a:t>
            </a:r>
            <a:r>
              <a:rPr lang="ja-JP" altLang="en-US" sz="2400" u="sng" dirty="0" smtClean="0"/>
              <a:t>実装</a:t>
            </a:r>
            <a:endParaRPr lang="en-US" altLang="ja-JP" sz="2400" u="sng" dirty="0"/>
          </a:p>
          <a:p>
            <a:pPr>
              <a:buFont typeface="Wingdings" panose="05000000000000000000" pitchFamily="2" charset="2"/>
              <a:buChar char="p"/>
            </a:pPr>
            <a:r>
              <a:rPr lang="ja-JP" altLang="en-US" sz="1800" dirty="0"/>
              <a:t>メリット</a:t>
            </a:r>
            <a:endParaRPr lang="en-US" altLang="ja-JP" sz="1800" dirty="0"/>
          </a:p>
          <a:p>
            <a:pPr marL="0" indent="0">
              <a:buNone/>
            </a:pPr>
            <a:r>
              <a:rPr lang="ja-JP" altLang="en-US" sz="1800" dirty="0"/>
              <a:t>すでに確立された技術であり、実装が容易に行える</a:t>
            </a:r>
            <a:endParaRPr lang="en-US" altLang="ja-JP" sz="1800" dirty="0"/>
          </a:p>
          <a:p>
            <a:pPr>
              <a:buFont typeface="Wingdings" panose="05000000000000000000" pitchFamily="2" charset="2"/>
              <a:buChar char="p"/>
            </a:pPr>
            <a:r>
              <a:rPr lang="ja-JP" altLang="en-US" sz="1800" dirty="0"/>
              <a:t>デメリット</a:t>
            </a:r>
            <a:endParaRPr lang="en-US" altLang="ja-JP" sz="1800" dirty="0"/>
          </a:p>
          <a:p>
            <a:pPr marL="0" indent="0">
              <a:buNone/>
            </a:pPr>
            <a:r>
              <a:rPr lang="ja-JP" altLang="en-US" sz="1800" dirty="0"/>
              <a:t>ワイヤー部分の面積がデッドスペースになる</a:t>
            </a:r>
            <a:endParaRPr lang="en-US" altLang="ja-JP" sz="1800" dirty="0"/>
          </a:p>
          <a:p>
            <a:pPr marL="0" indent="0">
              <a:buNone/>
            </a:pPr>
            <a:r>
              <a:rPr lang="ja-JP" altLang="en-US" sz="1800" dirty="0"/>
              <a:t>ワイヤーによるチップ周囲の電場の歪みをなくすため、金属カバーがつけて</a:t>
            </a:r>
            <a:r>
              <a:rPr lang="ja-JP" altLang="en-US" sz="1800" dirty="0" smtClean="0"/>
              <a:t>ある</a:t>
            </a:r>
            <a:endParaRPr lang="en-US" altLang="ja-JP" sz="1800" dirty="0" smtClean="0"/>
          </a:p>
          <a:p>
            <a:pPr marL="0" indent="0">
              <a:buNone/>
            </a:pPr>
            <a:endParaRPr lang="en-US" altLang="ja-JP" sz="1100" u="sng" dirty="0" smtClean="0"/>
          </a:p>
          <a:p>
            <a:pPr marL="0" indent="0">
              <a:buNone/>
            </a:pPr>
            <a:r>
              <a:rPr lang="en-US" altLang="ja-JP" sz="2400" u="sng" dirty="0" smtClean="0"/>
              <a:t>LTCC</a:t>
            </a:r>
            <a:r>
              <a:rPr lang="ja-JP" altLang="en-US" sz="2400" u="sng" dirty="0"/>
              <a:t>を用いた</a:t>
            </a:r>
            <a:r>
              <a:rPr lang="en-US" altLang="ja-JP" sz="2400" u="sng" dirty="0"/>
              <a:t>Flip Chip</a:t>
            </a:r>
            <a:r>
              <a:rPr lang="ja-JP" altLang="en-US" sz="2400" u="sng" dirty="0"/>
              <a:t>で実装</a:t>
            </a:r>
            <a:endParaRPr lang="en-US" altLang="ja-JP" sz="2400" u="sng" dirty="0"/>
          </a:p>
          <a:p>
            <a:pPr marL="0" indent="0">
              <a:buNone/>
            </a:pPr>
            <a:r>
              <a:rPr lang="ja-JP" altLang="en-US" sz="1800" dirty="0"/>
              <a:t>電極をインターポーザとして使用することで原理的に不感領域のない実装が可能</a:t>
            </a:r>
          </a:p>
          <a:p>
            <a:pPr marL="0" indent="0">
              <a:buNone/>
            </a:pPr>
            <a:endParaRPr lang="en-US" altLang="ja-JP" sz="1800" u="sng" dirty="0"/>
          </a:p>
        </p:txBody>
      </p:sp>
      <p:sp>
        <p:nvSpPr>
          <p:cNvPr id="3" name="タイトル 2"/>
          <p:cNvSpPr>
            <a:spLocks noGrp="1"/>
          </p:cNvSpPr>
          <p:nvPr>
            <p:ph type="title"/>
          </p:nvPr>
        </p:nvSpPr>
        <p:spPr/>
        <p:txBody>
          <a:bodyPr/>
          <a:lstStyle/>
          <a:p>
            <a:r>
              <a:rPr kumimoji="1" lang="en-US" altLang="ja-JP" dirty="0" smtClean="0"/>
              <a:t>STRIPIX</a:t>
            </a:r>
            <a:r>
              <a:rPr kumimoji="1" lang="ja-JP" altLang="en-US" dirty="0" smtClean="0"/>
              <a:t>開発背景</a:t>
            </a:r>
            <a:endParaRPr kumimoji="1" lang="ja-JP" altLang="en-US" dirty="0"/>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dirty="0"/>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22</a:t>
            </a:fld>
            <a:endParaRPr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959" y="4735771"/>
            <a:ext cx="2608930" cy="178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520" y="1600200"/>
            <a:ext cx="2955535" cy="156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図 9" descr="宮下氏修論.pdf - Adobe Reader"/>
          <p:cNvPicPr>
            <a:picLocks noChangeAspect="1"/>
          </p:cNvPicPr>
          <p:nvPr/>
        </p:nvPicPr>
        <p:blipFill rotWithShape="1">
          <a:blip r:embed="rId4">
            <a:extLst>
              <a:ext uri="{28A0092B-C50C-407E-A947-70E740481C1C}">
                <a14:useLocalDpi xmlns:a14="http://schemas.microsoft.com/office/drawing/2010/main" val="0"/>
              </a:ext>
            </a:extLst>
          </a:blip>
          <a:srcRect l="41667" t="69086" r="38677" b="14350"/>
          <a:stretch/>
        </p:blipFill>
        <p:spPr>
          <a:xfrm>
            <a:off x="4579913" y="4848185"/>
            <a:ext cx="3471827" cy="1560538"/>
          </a:xfrm>
          <a:prstGeom prst="rect">
            <a:avLst/>
          </a:prstGeom>
        </p:spPr>
      </p:pic>
    </p:spTree>
    <p:extLst>
      <p:ext uri="{BB962C8B-B14F-4D97-AF65-F5344CB8AC3E}">
        <p14:creationId xmlns:p14="http://schemas.microsoft.com/office/powerpoint/2010/main" val="3405201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lang="en-US" altLang="ja-JP" sz="2000" u="sng" dirty="0" smtClean="0"/>
              <a:t>LTCC(Low </a:t>
            </a:r>
            <a:r>
              <a:rPr lang="en-US" altLang="ja-JP" sz="2000" u="sng" dirty="0"/>
              <a:t>Temperature Co-fired Ceramics)</a:t>
            </a:r>
          </a:p>
          <a:p>
            <a:pPr marL="0" indent="0">
              <a:buNone/>
            </a:pPr>
            <a:r>
              <a:rPr lang="ja-JP" altLang="en-US" sz="2000" u="sng" dirty="0"/>
              <a:t>低温同時焼成セラミックス</a:t>
            </a:r>
            <a:endParaRPr lang="en-US" altLang="ja-JP" sz="2000" u="sng" dirty="0"/>
          </a:p>
          <a:p>
            <a:pPr>
              <a:buFont typeface="Wingdings" panose="05000000000000000000" pitchFamily="2" charset="2"/>
              <a:buChar char="p"/>
            </a:pPr>
            <a:r>
              <a:rPr lang="ja-JP" altLang="en-US" sz="1600" dirty="0"/>
              <a:t>従来のセラミック基板　</a:t>
            </a:r>
            <a:endParaRPr lang="en-US" altLang="ja-JP" sz="1600" dirty="0"/>
          </a:p>
          <a:p>
            <a:pPr marL="0" indent="0">
              <a:buNone/>
            </a:pPr>
            <a:r>
              <a:rPr lang="ja-JP" altLang="en-US" sz="1600" dirty="0"/>
              <a:t>高温焼成のせいで耐火性の高い金属使用→導体抵抗値が高い→信号伝送遅延</a:t>
            </a:r>
            <a:endParaRPr lang="en-US" altLang="ja-JP" sz="1600" dirty="0"/>
          </a:p>
          <a:p>
            <a:pPr>
              <a:buFont typeface="Wingdings" panose="05000000000000000000" pitchFamily="2" charset="2"/>
              <a:buChar char="p"/>
            </a:pPr>
            <a:r>
              <a:rPr lang="en-US" altLang="ja-JP" sz="1600" dirty="0"/>
              <a:t>LTCC</a:t>
            </a:r>
          </a:p>
          <a:p>
            <a:pPr marL="0" indent="0">
              <a:buNone/>
            </a:pPr>
            <a:r>
              <a:rPr lang="ja-JP" altLang="en-US" sz="1600" dirty="0"/>
              <a:t>アルミナにガラス系の成分を混ぜる→温度を下げて焼成→低い導体抵抗値の金属を使用</a:t>
            </a:r>
            <a:endParaRPr lang="en-US" altLang="ja-JP" sz="1600" dirty="0"/>
          </a:p>
          <a:p>
            <a:pPr marL="0" indent="0">
              <a:buNone/>
            </a:pPr>
            <a:r>
              <a:rPr lang="en-US" altLang="ja-JP" sz="2000" u="sng" dirty="0"/>
              <a:t>LTCC</a:t>
            </a:r>
            <a:r>
              <a:rPr lang="ja-JP" altLang="en-US" sz="2000" u="sng" dirty="0"/>
              <a:t>を用いた</a:t>
            </a:r>
            <a:r>
              <a:rPr lang="en-US" altLang="ja-JP" sz="2000" u="sng" dirty="0"/>
              <a:t>Flip Chip</a:t>
            </a:r>
            <a:r>
              <a:rPr lang="ja-JP" altLang="en-US" sz="2000" u="sng" dirty="0"/>
              <a:t>で実装</a:t>
            </a:r>
            <a:endParaRPr lang="en-US" altLang="ja-JP" sz="2000" u="sng" dirty="0"/>
          </a:p>
          <a:p>
            <a:pPr marL="0" indent="0">
              <a:buNone/>
            </a:pPr>
            <a:r>
              <a:rPr lang="ja-JP" altLang="en-US" sz="1800" dirty="0"/>
              <a:t>電極をインターポーザとして使用することで原理的に不感領域のない実装が可能</a:t>
            </a:r>
          </a:p>
          <a:p>
            <a:pPr marL="0" indent="0">
              <a:buNone/>
            </a:pPr>
            <a:endParaRPr lang="en-US" altLang="ja-JP" sz="1800" dirty="0"/>
          </a:p>
          <a:p>
            <a:pPr marL="0" indent="0">
              <a:buNone/>
            </a:pPr>
            <a:endParaRPr lang="en-US" altLang="ja-JP" sz="1800" dirty="0"/>
          </a:p>
          <a:p>
            <a:pPr>
              <a:buFont typeface="Wingdings" panose="05000000000000000000" pitchFamily="2" charset="2"/>
              <a:buChar char="p"/>
            </a:pPr>
            <a:r>
              <a:rPr lang="en-US" altLang="ja-JP" sz="1800" dirty="0"/>
              <a:t>LTCC</a:t>
            </a:r>
            <a:r>
              <a:rPr lang="ja-JP" altLang="en-US" sz="1800" dirty="0"/>
              <a:t>のガス検出器としての評価を行うために制作</a:t>
            </a:r>
            <a:endParaRPr lang="en-US" altLang="ja-JP" sz="1800" dirty="0"/>
          </a:p>
          <a:p>
            <a:pPr marL="0" indent="0">
              <a:buNone/>
            </a:pPr>
            <a:r>
              <a:rPr lang="en-US" altLang="ja-JP" sz="4800" b="1" dirty="0"/>
              <a:t>STRIPIX</a:t>
            </a:r>
          </a:p>
          <a:p>
            <a:pPr marL="0" indent="0">
              <a:buNone/>
            </a:pPr>
            <a:endParaRPr kumimoji="1" lang="en-US" altLang="ja-JP" sz="1600" dirty="0" smtClean="0"/>
          </a:p>
          <a:p>
            <a:pPr marL="0" indent="0">
              <a:buNone/>
            </a:pPr>
            <a:endParaRPr kumimoji="1" lang="ja-JP" altLang="en-US" sz="1600" dirty="0"/>
          </a:p>
        </p:txBody>
      </p:sp>
      <p:sp>
        <p:nvSpPr>
          <p:cNvPr id="3" name="タイトル 2"/>
          <p:cNvSpPr>
            <a:spLocks noGrp="1"/>
          </p:cNvSpPr>
          <p:nvPr>
            <p:ph type="title"/>
          </p:nvPr>
        </p:nvSpPr>
        <p:spPr/>
        <p:txBody>
          <a:bodyPr/>
          <a:lstStyle/>
          <a:p>
            <a:r>
              <a:rPr kumimoji="1" lang="en-US" altLang="ja-JP" dirty="0" smtClean="0"/>
              <a:t>STRIPIX</a:t>
            </a:r>
            <a:r>
              <a:rPr kumimoji="1" lang="ja-JP" altLang="en-US" dirty="0" smtClean="0"/>
              <a:t>開発背景</a:t>
            </a:r>
            <a:endParaRPr kumimoji="1" lang="ja-JP" altLang="en-US" dirty="0"/>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23</a:t>
            </a:fld>
            <a:endParaRPr lang="ja-JP" altLang="en-US"/>
          </a:p>
        </p:txBody>
      </p:sp>
    </p:spTree>
    <p:extLst>
      <p:ext uri="{BB962C8B-B14F-4D97-AF65-F5344CB8AC3E}">
        <p14:creationId xmlns:p14="http://schemas.microsoft.com/office/powerpoint/2010/main" val="2374871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7514" y="1563104"/>
            <a:ext cx="6107752" cy="4351338"/>
          </a:xfrm>
        </p:spPr>
        <p:txBody>
          <a:bodyPr>
            <a:normAutofit/>
          </a:bodyPr>
          <a:lstStyle/>
          <a:p>
            <a:pPr marL="0" indent="0">
              <a:buNone/>
            </a:pPr>
            <a:r>
              <a:rPr lang="en-US" altLang="ja-JP" sz="3200" b="1" u="sng" dirty="0">
                <a:effectLst>
                  <a:outerShdw blurRad="38100" dist="38100" dir="2700000" algn="tl">
                    <a:srgbClr val="000000">
                      <a:alpha val="43137"/>
                    </a:srgbClr>
                  </a:outerShdw>
                </a:effectLst>
              </a:rPr>
              <a:t>I</a:t>
            </a:r>
            <a:r>
              <a:rPr lang="en-US" altLang="ja-JP" sz="3200" b="1" u="sng" dirty="0" smtClean="0">
                <a:effectLst>
                  <a:outerShdw blurRad="38100" dist="38100" dir="2700000" algn="tl">
                    <a:srgbClr val="000000">
                      <a:alpha val="43137"/>
                    </a:srgbClr>
                  </a:outerShdw>
                </a:effectLst>
              </a:rPr>
              <a:t>nternational </a:t>
            </a:r>
            <a:r>
              <a:rPr lang="en-US" altLang="ja-JP" sz="3200" b="1" u="sng" dirty="0">
                <a:effectLst>
                  <a:outerShdw blurRad="38100" dist="38100" dir="2700000" algn="tl">
                    <a:srgbClr val="000000">
                      <a:alpha val="43137"/>
                    </a:srgbClr>
                  </a:outerShdw>
                </a:effectLst>
              </a:rPr>
              <a:t>Large </a:t>
            </a:r>
            <a:r>
              <a:rPr lang="en-US" altLang="ja-JP" sz="3200" b="1" u="sng" dirty="0" smtClean="0">
                <a:effectLst>
                  <a:outerShdw blurRad="38100" dist="38100" dir="2700000" algn="tl">
                    <a:srgbClr val="000000">
                      <a:alpha val="43137"/>
                    </a:srgbClr>
                  </a:outerShdw>
                </a:effectLst>
              </a:rPr>
              <a:t>Detector (ILD)</a:t>
            </a:r>
          </a:p>
          <a:p>
            <a:pPr marL="0" indent="0">
              <a:buNone/>
            </a:pPr>
            <a:endParaRPr lang="en-US" altLang="ja-JP" sz="1100" dirty="0" smtClean="0"/>
          </a:p>
          <a:p>
            <a:pPr marL="0" indent="0">
              <a:buNone/>
            </a:pPr>
            <a:r>
              <a:rPr lang="ja-JP" altLang="en-US" sz="2600" dirty="0" smtClean="0"/>
              <a:t>崩壊点測定器</a:t>
            </a:r>
            <a:r>
              <a:rPr lang="en-US" altLang="ja-JP" sz="2600" dirty="0" smtClean="0"/>
              <a:t>(VTX)</a:t>
            </a:r>
          </a:p>
          <a:p>
            <a:pPr marL="0" indent="0">
              <a:buNone/>
            </a:pPr>
            <a:r>
              <a:rPr lang="ja-JP" altLang="en-US" sz="2600" u="sng" dirty="0" smtClean="0">
                <a:solidFill>
                  <a:srgbClr val="FF0000"/>
                </a:solidFill>
              </a:rPr>
              <a:t>飛跡検出器</a:t>
            </a:r>
            <a:r>
              <a:rPr lang="en-US" altLang="ja-JP" sz="2600" u="sng" dirty="0" smtClean="0">
                <a:solidFill>
                  <a:srgbClr val="FF0000"/>
                </a:solidFill>
              </a:rPr>
              <a:t>(TPC)</a:t>
            </a:r>
          </a:p>
          <a:p>
            <a:pPr marL="0" indent="0">
              <a:buNone/>
            </a:pPr>
            <a:r>
              <a:rPr lang="ja-JP" altLang="en-US" sz="2600" dirty="0" smtClean="0"/>
              <a:t>電磁カロリメータ</a:t>
            </a:r>
            <a:r>
              <a:rPr lang="en-US" altLang="ja-JP" sz="2600" dirty="0" smtClean="0"/>
              <a:t> </a:t>
            </a:r>
            <a:endParaRPr lang="ja-JP" altLang="en-US" sz="2600" dirty="0" smtClean="0"/>
          </a:p>
          <a:p>
            <a:pPr marL="0" indent="0">
              <a:buNone/>
            </a:pPr>
            <a:r>
              <a:rPr kumimoji="1" lang="ja-JP" altLang="en-US" sz="2600" dirty="0" smtClean="0"/>
              <a:t>ハドロンカロリメータ</a:t>
            </a:r>
            <a:endParaRPr kumimoji="1" lang="en-US" altLang="ja-JP" sz="2600" dirty="0" smtClean="0"/>
          </a:p>
          <a:p>
            <a:pPr marL="0" indent="0">
              <a:buNone/>
            </a:pPr>
            <a:r>
              <a:rPr lang="en-US" altLang="ja-JP" sz="2600" dirty="0"/>
              <a:t>μ</a:t>
            </a:r>
            <a:r>
              <a:rPr lang="ja-JP" altLang="en-US" sz="2600" dirty="0" smtClean="0"/>
              <a:t>粒子検出器</a:t>
            </a:r>
            <a:endParaRPr kumimoji="1" lang="ja-JP" altLang="en-US" sz="2600" dirty="0"/>
          </a:p>
        </p:txBody>
      </p:sp>
      <p:sp>
        <p:nvSpPr>
          <p:cNvPr id="2" name="タイトル 1"/>
          <p:cNvSpPr>
            <a:spLocks noGrp="1"/>
          </p:cNvSpPr>
          <p:nvPr>
            <p:ph type="title"/>
          </p:nvPr>
        </p:nvSpPr>
        <p:spPr/>
        <p:txBody>
          <a:bodyPr/>
          <a:lstStyle/>
          <a:p>
            <a:r>
              <a:rPr lang="en-US" altLang="ja-JP" dirty="0"/>
              <a:t>ILC</a:t>
            </a:r>
            <a:r>
              <a:rPr lang="ja-JP" altLang="en-US" dirty="0"/>
              <a:t>における飛跡検出</a:t>
            </a:r>
            <a:r>
              <a:rPr lang="en-US" altLang="ja-JP" dirty="0"/>
              <a:t>(TPC)</a:t>
            </a:r>
            <a:endParaRPr kumimoji="1" lang="ja-JP" altLang="en-US" dirty="0"/>
          </a:p>
        </p:txBody>
      </p:sp>
      <p:sp>
        <p:nvSpPr>
          <p:cNvPr id="4" name="日付プレースホルダー 3"/>
          <p:cNvSpPr>
            <a:spLocks noGrp="1"/>
          </p:cNvSpPr>
          <p:nvPr>
            <p:ph type="dt" sz="half" idx="10"/>
          </p:nvPr>
        </p:nvSpPr>
        <p:spPr/>
        <p:txBody>
          <a:bodyPr/>
          <a:lstStyle/>
          <a:p>
            <a:fld id="{BA04C317-D9E7-4382-8573-87FC56DF13E4}" type="datetime1">
              <a:rPr lang="ja-JP" altLang="en-US" smtClean="0"/>
              <a:t>2015/12/22</a:t>
            </a:fld>
            <a:endParaRPr lang="ja-JP" altLang="en-US" dirty="0"/>
          </a:p>
        </p:txBody>
      </p:sp>
      <p:sp>
        <p:nvSpPr>
          <p:cNvPr id="5" name="スライド番号プレースホルダー 4"/>
          <p:cNvSpPr>
            <a:spLocks noGrp="1"/>
          </p:cNvSpPr>
          <p:nvPr>
            <p:ph type="sldNum" sz="quarter" idx="12"/>
          </p:nvPr>
        </p:nvSpPr>
        <p:spPr/>
        <p:txBody>
          <a:bodyPr/>
          <a:lstStyle/>
          <a:p>
            <a:r>
              <a:rPr lang="en-US" altLang="ja-JP" dirty="0" smtClean="0"/>
              <a:t>19</a:t>
            </a:r>
            <a:endParaRPr lang="ja-JP" altLang="en-US" dirty="0"/>
          </a:p>
        </p:txBody>
      </p:sp>
      <p:pic>
        <p:nvPicPr>
          <p:cNvPr id="6" name="図 5" descr="https://agenda.linearcollider.org/event/6772/contribution/4/material/slides/0.pdf - Internet Explorer"/>
          <p:cNvPicPr>
            <a:picLocks noChangeAspect="1"/>
          </p:cNvPicPr>
          <p:nvPr/>
        </p:nvPicPr>
        <p:blipFill rotWithShape="1">
          <a:blip r:embed="rId2">
            <a:extLst>
              <a:ext uri="{28A0092B-C50C-407E-A947-70E740481C1C}">
                <a14:useLocalDpi xmlns:a14="http://schemas.microsoft.com/office/drawing/2010/main" val="0"/>
              </a:ext>
            </a:extLst>
          </a:blip>
          <a:srcRect l="2801" t="19551" r="2801" b="12200"/>
          <a:stretch/>
        </p:blipFill>
        <p:spPr>
          <a:xfrm>
            <a:off x="3158786" y="3405998"/>
            <a:ext cx="3667433" cy="2800460"/>
          </a:xfrm>
          <a:prstGeom prst="rect">
            <a:avLst/>
          </a:prstGeom>
        </p:spPr>
      </p:pic>
      <p:pic>
        <p:nvPicPr>
          <p:cNvPr id="7" name="コンテンツ プレースホルダー 5" descr="https://agenda.linearcollider.org/event/6772/contribution/4/material/slides/0.pdf - Internet Explorer"/>
          <p:cNvPicPr>
            <a:picLocks noChangeAspect="1"/>
          </p:cNvPicPr>
          <p:nvPr/>
        </p:nvPicPr>
        <p:blipFill rotWithShape="1">
          <a:blip r:embed="rId3">
            <a:extLst>
              <a:ext uri="{28A0092B-C50C-407E-A947-70E740481C1C}">
                <a14:useLocalDpi xmlns:a14="http://schemas.microsoft.com/office/drawing/2010/main" val="0"/>
              </a:ext>
            </a:extLst>
          </a:blip>
          <a:srcRect l="71264" t="19796" r="3448" b="12036"/>
          <a:stretch/>
        </p:blipFill>
        <p:spPr>
          <a:xfrm>
            <a:off x="7380311" y="245234"/>
            <a:ext cx="1718835" cy="5440139"/>
          </a:xfrm>
          <a:prstGeom prst="rect">
            <a:avLst/>
          </a:prstGeom>
        </p:spPr>
      </p:pic>
      <p:grpSp>
        <p:nvGrpSpPr>
          <p:cNvPr id="8" name="グループ化 7"/>
          <p:cNvGrpSpPr/>
          <p:nvPr/>
        </p:nvGrpSpPr>
        <p:grpSpPr>
          <a:xfrm>
            <a:off x="6669911" y="679186"/>
            <a:ext cx="591968" cy="4610698"/>
            <a:chOff x="8907110" y="1410590"/>
            <a:chExt cx="789290" cy="4610698"/>
          </a:xfrm>
        </p:grpSpPr>
        <p:cxnSp>
          <p:nvCxnSpPr>
            <p:cNvPr id="9" name="直線矢印コネクタ 8"/>
            <p:cNvCxnSpPr/>
            <p:nvPr/>
          </p:nvCxnSpPr>
          <p:spPr>
            <a:xfrm flipV="1">
              <a:off x="9696400" y="1412776"/>
              <a:ext cx="0" cy="28803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8907110" y="1410590"/>
              <a:ext cx="776281" cy="338554"/>
            </a:xfrm>
            <a:prstGeom prst="rect">
              <a:avLst/>
            </a:prstGeom>
            <a:noFill/>
          </p:spPr>
          <p:txBody>
            <a:bodyPr wrap="none" rtlCol="0">
              <a:spAutoFit/>
            </a:bodyPr>
            <a:lstStyle/>
            <a:p>
              <a:r>
                <a:rPr kumimoji="1" lang="en-US" altLang="ja-JP" sz="1600" dirty="0" smtClean="0"/>
                <a:t>VTX</a:t>
              </a:r>
              <a:endParaRPr kumimoji="1" lang="ja-JP" altLang="en-US" sz="1600" dirty="0"/>
            </a:p>
          </p:txBody>
        </p:sp>
        <p:sp>
          <p:nvSpPr>
            <p:cNvPr id="11" name="テキスト ボックス 10"/>
            <p:cNvSpPr txBox="1"/>
            <p:nvPr/>
          </p:nvSpPr>
          <p:spPr>
            <a:xfrm>
              <a:off x="9039995" y="2471578"/>
              <a:ext cx="615554" cy="553998"/>
            </a:xfrm>
            <a:prstGeom prst="rect">
              <a:avLst/>
            </a:prstGeom>
            <a:noFill/>
          </p:spPr>
          <p:txBody>
            <a:bodyPr vert="eaVert" wrap="none" rtlCol="0">
              <a:spAutoFit/>
            </a:bodyPr>
            <a:lstStyle/>
            <a:p>
              <a:r>
                <a:rPr kumimoji="1" lang="ja-JP" altLang="en-US" dirty="0" smtClean="0"/>
                <a:t>飛跡</a:t>
              </a:r>
              <a:endParaRPr kumimoji="1" lang="ja-JP" altLang="en-US" dirty="0"/>
            </a:p>
          </p:txBody>
        </p:sp>
        <p:cxnSp>
          <p:nvCxnSpPr>
            <p:cNvPr id="12" name="直線矢印コネクタ 11"/>
            <p:cNvCxnSpPr/>
            <p:nvPr/>
          </p:nvCxnSpPr>
          <p:spPr>
            <a:xfrm>
              <a:off x="9696400" y="1772236"/>
              <a:ext cx="0" cy="182580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9696400" y="3725825"/>
              <a:ext cx="0" cy="229546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9080846" y="4178927"/>
              <a:ext cx="615554" cy="1358705"/>
            </a:xfrm>
            <a:prstGeom prst="rect">
              <a:avLst/>
            </a:prstGeom>
            <a:noFill/>
          </p:spPr>
          <p:txBody>
            <a:bodyPr vert="eaVert" wrap="none" rtlCol="0">
              <a:spAutoFit/>
            </a:bodyPr>
            <a:lstStyle/>
            <a:p>
              <a:r>
                <a:rPr kumimoji="1" lang="ja-JP" altLang="en-US" dirty="0" smtClean="0"/>
                <a:t>カロリメータ</a:t>
              </a:r>
              <a:endParaRPr kumimoji="1" lang="ja-JP" altLang="en-US" dirty="0"/>
            </a:p>
          </p:txBody>
        </p:sp>
      </p:grpSp>
    </p:spTree>
    <p:extLst>
      <p:ext uri="{BB962C8B-B14F-4D97-AF65-F5344CB8AC3E}">
        <p14:creationId xmlns:p14="http://schemas.microsoft.com/office/powerpoint/2010/main" val="440933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MATLAB/Simulink</a:t>
            </a:r>
            <a:r>
              <a:rPr lang="ja-JP" altLang="en-US" dirty="0"/>
              <a:t>に</a:t>
            </a:r>
            <a:r>
              <a:rPr lang="ja-JP" altLang="en-US" dirty="0" smtClean="0"/>
              <a:t>ついて</a:t>
            </a:r>
            <a:endParaRPr kumimoji="1" lang="ja-JP" altLang="en-US" dirty="0"/>
          </a:p>
        </p:txBody>
      </p:sp>
      <p:sp>
        <p:nvSpPr>
          <p:cNvPr id="6" name="テキスト プレースホルダー 5"/>
          <p:cNvSpPr>
            <a:spLocks noGrp="1"/>
          </p:cNvSpPr>
          <p:nvPr>
            <p:ph type="body" idx="1"/>
          </p:nvPr>
        </p:nvSpPr>
        <p:spPr>
          <a:xfrm>
            <a:off x="457200" y="1774731"/>
            <a:ext cx="4040188" cy="639762"/>
          </a:xfrm>
        </p:spPr>
        <p:txBody>
          <a:bodyPr/>
          <a:lstStyle/>
          <a:p>
            <a:r>
              <a:rPr kumimoji="1" lang="en-US" altLang="ja-JP" sz="3200" dirty="0" smtClean="0">
                <a:effectLst>
                  <a:outerShdw blurRad="38100" dist="38100" dir="2700000" algn="tl">
                    <a:srgbClr val="000000">
                      <a:alpha val="43137"/>
                    </a:srgbClr>
                  </a:outerShdw>
                </a:effectLst>
              </a:rPr>
              <a:t>MATLAB</a:t>
            </a:r>
            <a:endParaRPr kumimoji="1" lang="ja-JP" altLang="en-US" sz="3200" dirty="0">
              <a:effectLst>
                <a:outerShdw blurRad="38100" dist="38100" dir="2700000" algn="tl">
                  <a:srgbClr val="000000">
                    <a:alpha val="43137"/>
                  </a:srgbClr>
                </a:outerShdw>
              </a:effectLst>
            </a:endParaRPr>
          </a:p>
        </p:txBody>
      </p:sp>
      <p:sp>
        <p:nvSpPr>
          <p:cNvPr id="8" name="コンテンツ プレースホルダー 7"/>
          <p:cNvSpPr>
            <a:spLocks noGrp="1"/>
          </p:cNvSpPr>
          <p:nvPr>
            <p:ph sz="half" idx="2"/>
          </p:nvPr>
        </p:nvSpPr>
        <p:spPr>
          <a:xfrm>
            <a:off x="457200" y="2420534"/>
            <a:ext cx="4040188" cy="3951288"/>
          </a:xfrm>
        </p:spPr>
        <p:txBody>
          <a:bodyPr/>
          <a:lstStyle/>
          <a:p>
            <a:r>
              <a:rPr kumimoji="1" lang="ja-JP" altLang="en-US" sz="2200" dirty="0" smtClean="0"/>
              <a:t>数値計算</a:t>
            </a:r>
            <a:endParaRPr kumimoji="1" lang="en-US" altLang="ja-JP" sz="2200" dirty="0" smtClean="0"/>
          </a:p>
          <a:p>
            <a:r>
              <a:rPr lang="ja-JP" altLang="en-US" sz="2200" dirty="0"/>
              <a:t>データ</a:t>
            </a:r>
            <a:r>
              <a:rPr lang="ja-JP" altLang="en-US" sz="2200" dirty="0" smtClean="0"/>
              <a:t>解析と可視化</a:t>
            </a:r>
            <a:endParaRPr lang="en-US" altLang="ja-JP" sz="2200" dirty="0" smtClean="0"/>
          </a:p>
          <a:p>
            <a:r>
              <a:rPr kumimoji="1" lang="ja-JP" altLang="en-US" sz="2200" dirty="0" smtClean="0"/>
              <a:t>プログラミングとアルゴリズム解析</a:t>
            </a:r>
            <a:endParaRPr kumimoji="1" lang="en-US" altLang="ja-JP" sz="2200" dirty="0" smtClean="0"/>
          </a:p>
          <a:p>
            <a:pPr marL="0" indent="0">
              <a:buNone/>
            </a:pPr>
            <a:r>
              <a:rPr lang="ja-JP" altLang="en-US" sz="2200" dirty="0"/>
              <a:t>変数の型の宣言や配列の宣言等が</a:t>
            </a:r>
            <a:r>
              <a:rPr lang="ja-JP" altLang="en-US" sz="2200" dirty="0" smtClean="0"/>
              <a:t>不要</a:t>
            </a:r>
            <a:endParaRPr lang="en-US" altLang="ja-JP" sz="2200" dirty="0" smtClean="0"/>
          </a:p>
          <a:p>
            <a:pPr marL="0" indent="0">
              <a:buNone/>
            </a:pPr>
            <a:endParaRPr lang="en-US" altLang="ja-JP" dirty="0" smtClean="0"/>
          </a:p>
          <a:p>
            <a:pPr marL="0" indent="0">
              <a:buNone/>
            </a:pPr>
            <a:r>
              <a:rPr lang="ja-JP" altLang="en-US" u="sng" dirty="0"/>
              <a:t>プログラム環境で数値計算や解析を行う</a:t>
            </a:r>
          </a:p>
          <a:p>
            <a:pPr marL="0" indent="0">
              <a:buNone/>
            </a:pPr>
            <a:endParaRPr lang="en-US" altLang="ja-JP" dirty="0" smtClean="0"/>
          </a:p>
          <a:p>
            <a:pPr marL="0" indent="0">
              <a:buNone/>
            </a:pPr>
            <a:endParaRPr kumimoji="1" lang="ja-JP" altLang="en-US" dirty="0"/>
          </a:p>
        </p:txBody>
      </p:sp>
      <p:sp>
        <p:nvSpPr>
          <p:cNvPr id="9" name="テキスト プレースホルダー 8"/>
          <p:cNvSpPr>
            <a:spLocks noGrp="1"/>
          </p:cNvSpPr>
          <p:nvPr>
            <p:ph type="body" sz="quarter" idx="3"/>
          </p:nvPr>
        </p:nvSpPr>
        <p:spPr>
          <a:xfrm>
            <a:off x="4645025" y="1765964"/>
            <a:ext cx="4041775" cy="639762"/>
          </a:xfrm>
        </p:spPr>
        <p:txBody>
          <a:bodyPr/>
          <a:lstStyle/>
          <a:p>
            <a:r>
              <a:rPr kumimoji="1" lang="en-US" altLang="ja-JP" sz="3200" dirty="0" smtClean="0">
                <a:effectLst>
                  <a:outerShdw blurRad="38100" dist="38100" dir="2700000" algn="tl">
                    <a:srgbClr val="000000">
                      <a:alpha val="43137"/>
                    </a:srgbClr>
                  </a:outerShdw>
                </a:effectLst>
              </a:rPr>
              <a:t>Simulink</a:t>
            </a:r>
            <a:endParaRPr kumimoji="1" lang="ja-JP" altLang="en-US" sz="3200" dirty="0">
              <a:effectLst>
                <a:outerShdw blurRad="38100" dist="38100" dir="2700000" algn="tl">
                  <a:srgbClr val="000000">
                    <a:alpha val="43137"/>
                  </a:srgbClr>
                </a:outerShdw>
              </a:effectLst>
            </a:endParaRPr>
          </a:p>
        </p:txBody>
      </p:sp>
      <p:sp>
        <p:nvSpPr>
          <p:cNvPr id="10" name="コンテンツ プレースホルダー 9"/>
          <p:cNvSpPr>
            <a:spLocks noGrp="1"/>
          </p:cNvSpPr>
          <p:nvPr>
            <p:ph sz="quarter" idx="4"/>
          </p:nvPr>
        </p:nvSpPr>
        <p:spPr>
          <a:xfrm>
            <a:off x="4639219" y="2420534"/>
            <a:ext cx="4041775" cy="3951288"/>
          </a:xfrm>
        </p:spPr>
        <p:txBody>
          <a:bodyPr/>
          <a:lstStyle/>
          <a:p>
            <a:r>
              <a:rPr kumimoji="1" lang="ja-JP" altLang="en-US" sz="2200" dirty="0" smtClean="0"/>
              <a:t>モデルの作成</a:t>
            </a:r>
            <a:endParaRPr kumimoji="1" lang="en-US" altLang="ja-JP" sz="2200" dirty="0" smtClean="0"/>
          </a:p>
          <a:p>
            <a:r>
              <a:rPr lang="ja-JP" altLang="en-US" sz="2200" dirty="0"/>
              <a:t>モデル</a:t>
            </a:r>
            <a:r>
              <a:rPr lang="ja-JP" altLang="en-US" sz="2200" dirty="0" smtClean="0"/>
              <a:t>のシミュレーション</a:t>
            </a:r>
            <a:endParaRPr lang="en-US" altLang="ja-JP" sz="2200" dirty="0" smtClean="0"/>
          </a:p>
          <a:p>
            <a:r>
              <a:rPr kumimoji="1" lang="ja-JP" altLang="en-US" sz="2200" dirty="0" smtClean="0"/>
              <a:t>シミュレーション</a:t>
            </a:r>
            <a:r>
              <a:rPr lang="ja-JP" altLang="en-US" sz="2200" dirty="0"/>
              <a:t>結果</a:t>
            </a:r>
            <a:r>
              <a:rPr lang="ja-JP" altLang="en-US" sz="2200" dirty="0" smtClean="0"/>
              <a:t>の解析</a:t>
            </a:r>
            <a:endParaRPr lang="en-US" altLang="ja-JP" sz="2200" dirty="0" smtClean="0"/>
          </a:p>
          <a:p>
            <a:pPr marL="0" indent="0">
              <a:buNone/>
            </a:pPr>
            <a:endParaRPr kumimoji="1" lang="en-US" altLang="ja-JP" sz="2200" dirty="0" smtClean="0"/>
          </a:p>
          <a:p>
            <a:pPr marL="0" indent="0">
              <a:buNone/>
            </a:pPr>
            <a:endParaRPr lang="en-US" altLang="ja-JP" dirty="0"/>
          </a:p>
          <a:p>
            <a:pPr marL="0" indent="0">
              <a:buNone/>
            </a:pPr>
            <a:endParaRPr kumimoji="1" lang="en-US" altLang="ja-JP" sz="1800" dirty="0" smtClean="0"/>
          </a:p>
          <a:p>
            <a:pPr marL="0" indent="0">
              <a:buNone/>
            </a:pPr>
            <a:endParaRPr kumimoji="1" lang="en-US" altLang="ja-JP" sz="1800" dirty="0" smtClean="0"/>
          </a:p>
          <a:p>
            <a:pPr marL="0" indent="0">
              <a:buNone/>
            </a:pPr>
            <a:r>
              <a:rPr kumimoji="1" lang="ja-JP" altLang="en-US" u="sng" dirty="0" smtClean="0"/>
              <a:t>ブロック線図を描いて時間軸でのシミュレーションを行う</a:t>
            </a:r>
            <a:endParaRPr kumimoji="1" lang="ja-JP" altLang="en-US" u="sng" dirty="0"/>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25</a:t>
            </a:fld>
            <a:endParaRPr lang="ja-JP" altLang="en-US"/>
          </a:p>
        </p:txBody>
      </p:sp>
      <p:grpSp>
        <p:nvGrpSpPr>
          <p:cNvPr id="13" name="グループ化 12"/>
          <p:cNvGrpSpPr/>
          <p:nvPr/>
        </p:nvGrpSpPr>
        <p:grpSpPr>
          <a:xfrm>
            <a:off x="6660107" y="274787"/>
            <a:ext cx="2358541" cy="1499944"/>
            <a:chOff x="6521188" y="464024"/>
            <a:chExt cx="2358541" cy="1499944"/>
          </a:xfrm>
        </p:grpSpPr>
        <p:sp>
          <p:nvSpPr>
            <p:cNvPr id="11" name="直方体 10"/>
            <p:cNvSpPr/>
            <p:nvPr/>
          </p:nvSpPr>
          <p:spPr>
            <a:xfrm>
              <a:off x="6521188" y="1106258"/>
              <a:ext cx="2358541" cy="857710"/>
            </a:xfrm>
            <a:prstGeom prst="cube">
              <a:avLst>
                <a:gd name="adj" fmla="val 284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schemeClr val="tx1"/>
                  </a:solidFill>
                  <a:latin typeface="HGPｺﾞｼｯｸE" panose="020B0900000000000000" pitchFamily="50" charset="-128"/>
                  <a:ea typeface="HGPｺﾞｼｯｸE" panose="020B0900000000000000" pitchFamily="50" charset="-128"/>
                </a:rPr>
                <a:t>MATLAB</a:t>
              </a:r>
              <a:endParaRPr kumimoji="1" lang="ja-JP" altLang="en-US" sz="2000" b="1" dirty="0">
                <a:solidFill>
                  <a:schemeClr val="tx1"/>
                </a:solidFill>
                <a:latin typeface="HGPｺﾞｼｯｸE" panose="020B0900000000000000" pitchFamily="50" charset="-128"/>
                <a:ea typeface="HGPｺﾞｼｯｸE" panose="020B0900000000000000" pitchFamily="50" charset="-128"/>
              </a:endParaRPr>
            </a:p>
          </p:txBody>
        </p:sp>
        <p:sp>
          <p:nvSpPr>
            <p:cNvPr id="12" name="直方体 11"/>
            <p:cNvSpPr/>
            <p:nvPr/>
          </p:nvSpPr>
          <p:spPr>
            <a:xfrm>
              <a:off x="6660107" y="464024"/>
              <a:ext cx="2177418" cy="807164"/>
            </a:xfrm>
            <a:prstGeom prst="cube">
              <a:avLst>
                <a:gd name="adj" fmla="val 28425"/>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smtClean="0">
                  <a:solidFill>
                    <a:schemeClr val="tx1"/>
                  </a:solidFill>
                  <a:latin typeface="HGPｺﾞｼｯｸE" panose="020B0900000000000000" pitchFamily="50" charset="-128"/>
                  <a:ea typeface="HGPｺﾞｼｯｸE" panose="020B0900000000000000" pitchFamily="50" charset="-128"/>
                </a:rPr>
                <a:t>Simulink</a:t>
              </a:r>
              <a:endParaRPr kumimoji="1" lang="ja-JP" altLang="en-US" sz="2000" b="1" dirty="0">
                <a:solidFill>
                  <a:schemeClr val="tx1"/>
                </a:solidFill>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024061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004387" y="3449575"/>
            <a:ext cx="3848668" cy="2751715"/>
            <a:chOff x="5004387" y="3207225"/>
            <a:chExt cx="3848668" cy="2751715"/>
          </a:xfrm>
        </p:grpSpPr>
        <p:pic>
          <p:nvPicPr>
            <p:cNvPr id="6" name="図 5" descr="宮下氏修論.pdf - Adobe Reader"/>
            <p:cNvPicPr>
              <a:picLocks noChangeAspect="1"/>
            </p:cNvPicPr>
            <p:nvPr/>
          </p:nvPicPr>
          <p:blipFill rotWithShape="1">
            <a:blip r:embed="rId3">
              <a:extLst>
                <a:ext uri="{28A0092B-C50C-407E-A947-70E740481C1C}">
                  <a14:useLocalDpi xmlns:a14="http://schemas.microsoft.com/office/drawing/2010/main" val="0"/>
                </a:ext>
              </a:extLst>
            </a:blip>
            <a:srcRect l="55074" t="26966" r="24478" b="48109"/>
            <a:stretch/>
          </p:blipFill>
          <p:spPr>
            <a:xfrm>
              <a:off x="5004387" y="3207225"/>
              <a:ext cx="3848668" cy="2500230"/>
            </a:xfrm>
            <a:prstGeom prst="rect">
              <a:avLst/>
            </a:prstGeom>
          </p:spPr>
        </p:pic>
        <p:sp>
          <p:nvSpPr>
            <p:cNvPr id="10" name="テキスト ボックス 9"/>
            <p:cNvSpPr txBox="1"/>
            <p:nvPr/>
          </p:nvSpPr>
          <p:spPr>
            <a:xfrm>
              <a:off x="5953133" y="5589608"/>
              <a:ext cx="1931554" cy="369332"/>
            </a:xfrm>
            <a:prstGeom prst="rect">
              <a:avLst/>
            </a:prstGeom>
            <a:solidFill>
              <a:schemeClr val="bg1"/>
            </a:solidFill>
          </p:spPr>
          <p:txBody>
            <a:bodyPr wrap="none" rtlCol="0">
              <a:spAutoFit/>
            </a:bodyPr>
            <a:lstStyle/>
            <a:p>
              <a:r>
                <a:rPr lang="en-US" altLang="ja-JP" dirty="0">
                  <a:latin typeface="Cambria Math" panose="02040503050406030204" pitchFamily="18" charset="0"/>
                  <a:ea typeface="Cambria Math" panose="02040503050406030204" pitchFamily="18" charset="0"/>
                </a:rPr>
                <a:t>r</a:t>
              </a:r>
              <a:r>
                <a:rPr kumimoji="1" lang="en-US" altLang="ja-JP" dirty="0" smtClean="0">
                  <a:latin typeface="Cambria Math" panose="02040503050406030204" pitchFamily="18" charset="0"/>
                  <a:ea typeface="Cambria Math" panose="02040503050406030204" pitchFamily="18" charset="0"/>
                </a:rPr>
                <a:t>eadout electrode</a:t>
              </a:r>
              <a:endParaRPr kumimoji="1" lang="ja-JP" altLang="en-US" dirty="0">
                <a:latin typeface="Cambria Math" panose="02040503050406030204" pitchFamily="18" charset="0"/>
                <a:ea typeface="HGPｺﾞｼｯｸE" panose="020B0900000000000000" pitchFamily="50" charset="-128"/>
              </a:endParaRPr>
            </a:p>
          </p:txBody>
        </p:sp>
      </p:grpSp>
      <p:sp>
        <p:nvSpPr>
          <p:cNvPr id="15" name="角丸四角形 14"/>
          <p:cNvSpPr/>
          <p:nvPr/>
        </p:nvSpPr>
        <p:spPr>
          <a:xfrm>
            <a:off x="4961185" y="2438833"/>
            <a:ext cx="3731477" cy="756501"/>
          </a:xfrm>
          <a:prstGeom prst="roundRect">
            <a:avLst/>
          </a:prstGeom>
          <a:solidFill>
            <a:schemeClr val="bg1"/>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970950" y="2499082"/>
            <a:ext cx="3924121" cy="646331"/>
          </a:xfrm>
          <a:prstGeom prst="rect">
            <a:avLst/>
          </a:prstGeom>
          <a:noFill/>
          <a:ln w="38100">
            <a:noFill/>
          </a:ln>
        </p:spPr>
        <p:txBody>
          <a:bodyPr wrap="square" rtlCol="0">
            <a:spAutoFit/>
          </a:bodyPr>
          <a:lstStyle/>
          <a:p>
            <a:r>
              <a:rPr kumimoji="1" lang="en-US" altLang="ja-JP" sz="3600" b="1" dirty="0" smtClean="0">
                <a:solidFill>
                  <a:srgbClr val="FF0000"/>
                </a:solidFill>
                <a:latin typeface="Cambria Math" panose="02040503050406030204" pitchFamily="18" charset="0"/>
                <a:ea typeface="Cambria Math" panose="02040503050406030204" pitchFamily="18" charset="0"/>
              </a:rPr>
              <a:t>3D track detection</a:t>
            </a:r>
          </a:p>
        </p:txBody>
      </p:sp>
      <p:sp>
        <p:nvSpPr>
          <p:cNvPr id="7" name="テキスト ボックス 6"/>
          <p:cNvSpPr txBox="1"/>
          <p:nvPr/>
        </p:nvSpPr>
        <p:spPr>
          <a:xfrm>
            <a:off x="149461" y="2822248"/>
            <a:ext cx="4680833" cy="3539430"/>
          </a:xfrm>
          <a:prstGeom prst="rect">
            <a:avLst/>
          </a:prstGeom>
          <a:noFill/>
          <a:ln/>
        </p:spPr>
        <p:style>
          <a:lnRef idx="2">
            <a:schemeClr val="accent1"/>
          </a:lnRef>
          <a:fillRef idx="1">
            <a:schemeClr val="lt1"/>
          </a:fillRef>
          <a:effectRef idx="0">
            <a:schemeClr val="accent1"/>
          </a:effectRef>
          <a:fontRef idx="minor">
            <a:schemeClr val="dk1"/>
          </a:fontRef>
        </p:style>
        <p:txBody>
          <a:bodyPr wrap="none" rtlCol="0">
            <a:spAutoFit/>
          </a:bodyPr>
          <a:lstStyle/>
          <a:p>
            <a:pPr lvl="0" eaLnBrk="0" hangingPunct="0">
              <a:spcBef>
                <a:spcPct val="20000"/>
              </a:spcBef>
            </a:pPr>
            <a:r>
              <a:rPr lang="en-US" altLang="ja-JP" sz="2000" dirty="0">
                <a:latin typeface="Cambria Math" panose="02040503050406030204" pitchFamily="18" charset="0"/>
                <a:ea typeface="Cambria Math" panose="02040503050406030204" pitchFamily="18" charset="0"/>
              </a:rPr>
              <a:t>Charged particles passing </a:t>
            </a:r>
            <a:r>
              <a:rPr lang="en-US" altLang="ja-JP" sz="2000" dirty="0" smtClean="0">
                <a:latin typeface="Cambria Math" panose="02040503050406030204" pitchFamily="18" charset="0"/>
                <a:ea typeface="Cambria Math" panose="02040503050406030204" pitchFamily="18" charset="0"/>
              </a:rPr>
              <a:t> </a:t>
            </a:r>
          </a:p>
          <a:p>
            <a:pPr lvl="0" eaLnBrk="0" hangingPunct="0">
              <a:spcBef>
                <a:spcPct val="20000"/>
              </a:spcBef>
            </a:pPr>
            <a:r>
              <a:rPr lang="en-US" altLang="ja-JP" sz="2000" dirty="0" smtClean="0">
                <a:latin typeface="Cambria Math" panose="02040503050406030204" pitchFamily="18" charset="0"/>
                <a:ea typeface="Cambria Math" panose="02040503050406030204" pitchFamily="18" charset="0"/>
              </a:rPr>
              <a:t>through the gas</a:t>
            </a:r>
            <a:endParaRPr lang="en-US" altLang="ja-JP" sz="2000" dirty="0">
              <a:solidFill>
                <a:prstClr val="black"/>
              </a:solidFill>
              <a:latin typeface="Cambria Math" panose="02040503050406030204" pitchFamily="18" charset="0"/>
              <a:ea typeface="Cambria Math" panose="02040503050406030204" pitchFamily="18" charset="0"/>
            </a:endParaRPr>
          </a:p>
          <a:p>
            <a:pPr lvl="0" algn="ctr" eaLnBrk="0" hangingPunct="0">
              <a:spcBef>
                <a:spcPct val="20000"/>
              </a:spcBef>
            </a:pPr>
            <a:r>
              <a:rPr lang="ja-JP" altLang="en-US" sz="1600" b="1" dirty="0" smtClean="0">
                <a:solidFill>
                  <a:prstClr val="black"/>
                </a:solidFill>
                <a:latin typeface="Cambria Math" panose="02040503050406030204" pitchFamily="18" charset="0"/>
                <a:ea typeface="HGPｺﾞｼｯｸE" panose="020B0900000000000000" pitchFamily="50" charset="-128"/>
              </a:rPr>
              <a:t>⇩</a:t>
            </a:r>
            <a:endParaRPr lang="en-US" altLang="ja-JP" dirty="0" smtClean="0">
              <a:latin typeface="Cambria Math" panose="02040503050406030204" pitchFamily="18" charset="0"/>
              <a:ea typeface="Cambria Math" panose="02040503050406030204" pitchFamily="18" charset="0"/>
            </a:endParaRPr>
          </a:p>
          <a:p>
            <a:pPr lvl="0" eaLnBrk="0" hangingPunct="0">
              <a:spcBef>
                <a:spcPct val="20000"/>
              </a:spcBef>
            </a:pPr>
            <a:r>
              <a:rPr lang="en-US" altLang="ja-JP" sz="2000" dirty="0" smtClean="0">
                <a:latin typeface="Cambria Math" panose="02040503050406030204" pitchFamily="18" charset="0"/>
                <a:ea typeface="Cambria Math" panose="02040503050406030204" pitchFamily="18" charset="0"/>
              </a:rPr>
              <a:t>Electrons </a:t>
            </a:r>
            <a:r>
              <a:rPr lang="en-US" altLang="ja-JP" sz="2000" dirty="0">
                <a:latin typeface="Cambria Math" panose="02040503050406030204" pitchFamily="18" charset="0"/>
                <a:ea typeface="Cambria Math" panose="02040503050406030204" pitchFamily="18" charset="0"/>
              </a:rPr>
              <a:t>and positive ions </a:t>
            </a:r>
            <a:r>
              <a:rPr lang="en-US" altLang="ja-JP" sz="2000" dirty="0" smtClean="0">
                <a:latin typeface="Cambria Math" panose="02040503050406030204" pitchFamily="18" charset="0"/>
                <a:ea typeface="Cambria Math" panose="02040503050406030204" pitchFamily="18" charset="0"/>
              </a:rPr>
              <a:t>are generated</a:t>
            </a:r>
          </a:p>
          <a:p>
            <a:pPr lvl="0" algn="ctr" eaLnBrk="0" hangingPunct="0">
              <a:spcBef>
                <a:spcPct val="20000"/>
              </a:spcBef>
            </a:pPr>
            <a:r>
              <a:rPr lang="ja-JP" altLang="en-US" sz="1600" b="1" dirty="0" smtClean="0">
                <a:solidFill>
                  <a:prstClr val="black"/>
                </a:solidFill>
                <a:latin typeface="Cambria Math" panose="02040503050406030204" pitchFamily="18" charset="0"/>
                <a:ea typeface="HGPｺﾞｼｯｸE" panose="020B0900000000000000" pitchFamily="50" charset="-128"/>
              </a:rPr>
              <a:t>⇩</a:t>
            </a:r>
            <a:endParaRPr lang="en-US" altLang="ja-JP" sz="1600" b="1" dirty="0">
              <a:solidFill>
                <a:prstClr val="black"/>
              </a:solidFill>
              <a:latin typeface="Cambria Math" panose="02040503050406030204" pitchFamily="18" charset="0"/>
              <a:ea typeface="Cambria Math" panose="02040503050406030204" pitchFamily="18" charset="0"/>
            </a:endParaRPr>
          </a:p>
          <a:p>
            <a:pPr lvl="0" eaLnBrk="0" hangingPunct="0">
              <a:spcBef>
                <a:spcPct val="20000"/>
              </a:spcBef>
            </a:pPr>
            <a:r>
              <a:rPr lang="en-US" altLang="ja-JP" sz="2000" dirty="0" smtClean="0">
                <a:solidFill>
                  <a:prstClr val="black"/>
                </a:solidFill>
                <a:latin typeface="Cambria Math" panose="02040503050406030204" pitchFamily="18" charset="0"/>
                <a:ea typeface="Cambria Math" panose="02040503050406030204" pitchFamily="18" charset="0"/>
              </a:rPr>
              <a:t>Drift to anode by the electric field</a:t>
            </a:r>
          </a:p>
          <a:p>
            <a:pPr lvl="0" algn="ctr" eaLnBrk="0" hangingPunct="0">
              <a:spcBef>
                <a:spcPct val="20000"/>
              </a:spcBef>
            </a:pPr>
            <a:r>
              <a:rPr lang="ja-JP" altLang="en-US" sz="1600" b="1" dirty="0" smtClean="0">
                <a:solidFill>
                  <a:prstClr val="black"/>
                </a:solidFill>
                <a:latin typeface="Cambria Math" panose="02040503050406030204" pitchFamily="18" charset="0"/>
                <a:ea typeface="HGPｺﾞｼｯｸE" panose="020B0900000000000000" pitchFamily="50" charset="-128"/>
              </a:rPr>
              <a:t>⇩</a:t>
            </a:r>
          </a:p>
          <a:p>
            <a:pPr lvl="0" eaLnBrk="0" hangingPunct="0">
              <a:spcBef>
                <a:spcPct val="20000"/>
              </a:spcBef>
            </a:pPr>
            <a:r>
              <a:rPr lang="en-US" altLang="ja-JP" sz="2000" dirty="0">
                <a:latin typeface="Cambria Math" panose="02040503050406030204" pitchFamily="18" charset="0"/>
                <a:ea typeface="Cambria Math" panose="02040503050406030204" pitchFamily="18" charset="0"/>
              </a:rPr>
              <a:t>Amplify the electrons by </a:t>
            </a:r>
            <a:r>
              <a:rPr lang="en-US" altLang="ja-JP" sz="2000" dirty="0" smtClean="0">
                <a:latin typeface="Cambria Math" panose="02040503050406030204" pitchFamily="18" charset="0"/>
                <a:ea typeface="Cambria Math" panose="02040503050406030204" pitchFamily="18" charset="0"/>
              </a:rPr>
              <a:t>GEM</a:t>
            </a:r>
            <a:endParaRPr lang="ja-JP" altLang="en-US" sz="2000" dirty="0" smtClean="0">
              <a:solidFill>
                <a:prstClr val="black"/>
              </a:solidFill>
              <a:latin typeface="Cambria Math" panose="02040503050406030204" pitchFamily="18" charset="0"/>
              <a:ea typeface="HGPｺﾞｼｯｸE" panose="020B0900000000000000" pitchFamily="50" charset="-128"/>
            </a:endParaRPr>
          </a:p>
          <a:p>
            <a:pPr algn="ctr" eaLnBrk="0" hangingPunct="0">
              <a:spcBef>
                <a:spcPct val="20000"/>
              </a:spcBef>
            </a:pPr>
            <a:r>
              <a:rPr lang="ja-JP" altLang="en-US" b="1" dirty="0" smtClean="0">
                <a:solidFill>
                  <a:prstClr val="black"/>
                </a:solidFill>
                <a:latin typeface="Cambria Math" panose="02040503050406030204" pitchFamily="18" charset="0"/>
                <a:ea typeface="HGPｺﾞｼｯｸE" panose="020B0900000000000000" pitchFamily="50" charset="-128"/>
              </a:rPr>
              <a:t>⇩</a:t>
            </a:r>
          </a:p>
          <a:p>
            <a:pPr lvl="0" eaLnBrk="0" hangingPunct="0">
              <a:spcBef>
                <a:spcPct val="20000"/>
              </a:spcBef>
            </a:pPr>
            <a:r>
              <a:rPr lang="en-US" altLang="ja-JP" sz="2000" dirty="0" smtClean="0">
                <a:solidFill>
                  <a:prstClr val="black"/>
                </a:solidFill>
                <a:latin typeface="Cambria Math" panose="02040503050406030204" pitchFamily="18" charset="0"/>
                <a:ea typeface="Cambria Math" panose="02040503050406030204" pitchFamily="18" charset="0"/>
              </a:rPr>
              <a:t>Read out</a:t>
            </a:r>
          </a:p>
        </p:txBody>
      </p:sp>
      <p:sp>
        <p:nvSpPr>
          <p:cNvPr id="2" name="コンテンツ プレースホルダー 1"/>
          <p:cNvSpPr>
            <a:spLocks noGrp="1"/>
          </p:cNvSpPr>
          <p:nvPr>
            <p:ph idx="1"/>
          </p:nvPr>
        </p:nvSpPr>
        <p:spPr>
          <a:xfrm>
            <a:off x="180109" y="1544182"/>
            <a:ext cx="8229600" cy="1138821"/>
          </a:xfrm>
        </p:spPr>
        <p:txBody>
          <a:bodyPr/>
          <a:lstStyle/>
          <a:p>
            <a:pPr marL="0" indent="0">
              <a:buNone/>
            </a:pPr>
            <a:r>
              <a:rPr kumimoji="1" lang="en-US" altLang="ja-JP" b="1" u="sng" dirty="0" smtClean="0">
                <a:latin typeface="Cambria Math" panose="02040503050406030204" pitchFamily="18" charset="0"/>
                <a:ea typeface="Cambria Math" panose="02040503050406030204" pitchFamily="18" charset="0"/>
              </a:rPr>
              <a:t>Gas detector</a:t>
            </a:r>
          </a:p>
          <a:p>
            <a:pPr>
              <a:buFont typeface="Wingdings" panose="05000000000000000000" pitchFamily="2" charset="2"/>
              <a:buChar char="p"/>
            </a:pPr>
            <a:r>
              <a:rPr lang="en-US" altLang="ja-JP" sz="2000" dirty="0" smtClean="0">
                <a:latin typeface="Cambria Math" panose="02040503050406030204" pitchFamily="18" charset="0"/>
                <a:ea typeface="Cambria Math" panose="02040503050406030204" pitchFamily="18" charset="0"/>
              </a:rPr>
              <a:t>Detect the tracks of charged particles</a:t>
            </a:r>
            <a:endParaRPr lang="en-US" altLang="ja-JP" sz="1000" dirty="0">
              <a:latin typeface="Cambria Math" panose="02040503050406030204" pitchFamily="18" charset="0"/>
              <a:ea typeface="Cambria Math" panose="02040503050406030204" pitchFamily="18" charset="0"/>
            </a:endParaRPr>
          </a:p>
        </p:txBody>
      </p:sp>
      <p:sp>
        <p:nvSpPr>
          <p:cNvPr id="3" name="タイトル 2"/>
          <p:cNvSpPr>
            <a:spLocks noGrp="1"/>
          </p:cNvSpPr>
          <p:nvPr>
            <p:ph type="title"/>
          </p:nvPr>
        </p:nvSpPr>
        <p:spPr>
          <a:xfrm>
            <a:off x="0" y="0"/>
            <a:ext cx="5763491" cy="1024759"/>
          </a:xfrm>
        </p:spPr>
        <p:txBody>
          <a:bodyPr/>
          <a:lstStyle/>
          <a:p>
            <a:r>
              <a:rPr lang="en-US" altLang="ja-JP" sz="2800" dirty="0">
                <a:latin typeface="Cambria Math" panose="02040503050406030204" pitchFamily="18" charset="0"/>
                <a:ea typeface="Cambria Math" panose="02040503050406030204" pitchFamily="18" charset="0"/>
              </a:rPr>
              <a:t>Track detection of </a:t>
            </a:r>
            <a:r>
              <a:rPr lang="en-US" altLang="ja-JP" sz="2800" dirty="0" smtClean="0">
                <a:latin typeface="Cambria Math" panose="02040503050406030204" pitchFamily="18" charset="0"/>
                <a:ea typeface="Cambria Math" panose="02040503050406030204" pitchFamily="18" charset="0"/>
              </a:rPr>
              <a:t>particles in TPC</a:t>
            </a:r>
            <a:endParaRPr kumimoji="1" lang="ja-JP" altLang="en-US" sz="3200"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t>2015/12/22</a:t>
            </a:fld>
            <a:endParaRPr lang="ja-JP" altLang="en-US" dirty="0"/>
          </a:p>
        </p:txBody>
      </p:sp>
      <p:sp>
        <p:nvSpPr>
          <p:cNvPr id="5" name="スライド番号プレースホルダー 4"/>
          <p:cNvSpPr>
            <a:spLocks noGrp="1"/>
          </p:cNvSpPr>
          <p:nvPr>
            <p:ph type="sldNum" sz="quarter" idx="12"/>
          </p:nvPr>
        </p:nvSpPr>
        <p:spPr/>
        <p:txBody>
          <a:bodyPr/>
          <a:lstStyle/>
          <a:p>
            <a:fld id="{AEC49CAA-05DE-4CDA-AC72-08E445086958}" type="slidenum">
              <a:rPr kumimoji="1" lang="ja-JP" altLang="en-US" smtClean="0"/>
              <a:t>3</a:t>
            </a:fld>
            <a:endParaRPr kumimoji="1" lang="ja-JP" altLang="en-US"/>
          </a:p>
        </p:txBody>
      </p:sp>
      <p:pic>
        <p:nvPicPr>
          <p:cNvPr id="11" name="図 10" descr="宮下氏修論.pdf - Adobe Reader"/>
          <p:cNvPicPr>
            <a:picLocks noChangeAspect="1"/>
          </p:cNvPicPr>
          <p:nvPr/>
        </p:nvPicPr>
        <p:blipFill rotWithShape="1">
          <a:blip r:embed="rId4">
            <a:extLst>
              <a:ext uri="{28A0092B-C50C-407E-A947-70E740481C1C}">
                <a14:useLocalDpi xmlns:a14="http://schemas.microsoft.com/office/drawing/2010/main" val="0"/>
              </a:ext>
            </a:extLst>
          </a:blip>
          <a:srcRect l="27069" t="45449" r="50000" b="31398"/>
          <a:stretch/>
        </p:blipFill>
        <p:spPr>
          <a:xfrm>
            <a:off x="6336834" y="203895"/>
            <a:ext cx="2594890" cy="1396306"/>
          </a:xfrm>
          <a:prstGeom prst="rect">
            <a:avLst/>
          </a:prstGeom>
        </p:spPr>
      </p:pic>
      <p:sp>
        <p:nvSpPr>
          <p:cNvPr id="12" name="テキスト ボックス 11"/>
          <p:cNvSpPr txBox="1"/>
          <p:nvPr/>
        </p:nvSpPr>
        <p:spPr>
          <a:xfrm>
            <a:off x="6192457" y="1606087"/>
            <a:ext cx="2951544" cy="338554"/>
          </a:xfrm>
          <a:prstGeom prst="rect">
            <a:avLst/>
          </a:prstGeom>
          <a:noFill/>
        </p:spPr>
        <p:txBody>
          <a:bodyPr wrap="square" rtlCol="0">
            <a:spAutoFit/>
          </a:bodyPr>
          <a:lstStyle/>
          <a:p>
            <a:pPr algn="ctr"/>
            <a:r>
              <a:rPr lang="en-US" altLang="ja-JP" sz="1600" dirty="0" smtClean="0">
                <a:latin typeface="Cambria Math" panose="02040503050406030204" pitchFamily="18" charset="0"/>
                <a:ea typeface="Cambria Math" panose="02040503050406030204" pitchFamily="18" charset="0"/>
              </a:rPr>
              <a:t>GEM(Gas </a:t>
            </a:r>
            <a:r>
              <a:rPr lang="en-US" altLang="ja-JP" sz="1600" dirty="0">
                <a:latin typeface="Cambria Math" panose="02040503050406030204" pitchFamily="18" charset="0"/>
                <a:ea typeface="Cambria Math" panose="02040503050406030204" pitchFamily="18" charset="0"/>
              </a:rPr>
              <a:t>E</a:t>
            </a:r>
            <a:r>
              <a:rPr lang="en-US" altLang="ja-JP" sz="1600" dirty="0" smtClean="0">
                <a:latin typeface="Cambria Math" panose="02040503050406030204" pitchFamily="18" charset="0"/>
                <a:ea typeface="Cambria Math" panose="02040503050406030204" pitchFamily="18" charset="0"/>
              </a:rPr>
              <a:t>lectron Multiplier) </a:t>
            </a:r>
            <a:endParaRPr kumimoji="1" lang="ja-JP" altLang="en-US" sz="1600" dirty="0">
              <a:latin typeface="Cambria Math" panose="02040503050406030204" pitchFamily="18" charset="0"/>
              <a:ea typeface="HGPｺﾞｼｯｸE" panose="020B0900000000000000" pitchFamily="50" charset="-128"/>
            </a:endParaRPr>
          </a:p>
        </p:txBody>
      </p:sp>
      <p:sp>
        <p:nvSpPr>
          <p:cNvPr id="8" name="正方形/長方形 7"/>
          <p:cNvSpPr/>
          <p:nvPr/>
        </p:nvSpPr>
        <p:spPr>
          <a:xfrm>
            <a:off x="8509648" y="4491198"/>
            <a:ext cx="343407" cy="4990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8474716" y="1934295"/>
            <a:ext cx="611178" cy="2831223"/>
            <a:chOff x="8354355" y="2196935"/>
            <a:chExt cx="611178" cy="2831223"/>
          </a:xfrm>
        </p:grpSpPr>
        <p:sp>
          <p:nvSpPr>
            <p:cNvPr id="17" name="フリーフォーム 16"/>
            <p:cNvSpPr/>
            <p:nvPr/>
          </p:nvSpPr>
          <p:spPr>
            <a:xfrm>
              <a:off x="8528470" y="2196935"/>
              <a:ext cx="437063" cy="2831223"/>
            </a:xfrm>
            <a:custGeom>
              <a:avLst/>
              <a:gdLst>
                <a:gd name="connsiteX0" fmla="*/ 0 w 367798"/>
                <a:gd name="connsiteY0" fmla="*/ 0 h 2826327"/>
                <a:gd name="connsiteX1" fmla="*/ 320634 w 367798"/>
                <a:gd name="connsiteY1" fmla="*/ 1615044 h 2826327"/>
                <a:gd name="connsiteX2" fmla="*/ 332509 w 367798"/>
                <a:gd name="connsiteY2" fmla="*/ 2612571 h 2826327"/>
                <a:gd name="connsiteX3" fmla="*/ 0 w 367798"/>
                <a:gd name="connsiteY3" fmla="*/ 2826327 h 2826327"/>
              </a:gdLst>
              <a:ahLst/>
              <a:cxnLst>
                <a:cxn ang="0">
                  <a:pos x="connsiteX0" y="connsiteY0"/>
                </a:cxn>
                <a:cxn ang="0">
                  <a:pos x="connsiteX1" y="connsiteY1"/>
                </a:cxn>
                <a:cxn ang="0">
                  <a:pos x="connsiteX2" y="connsiteY2"/>
                </a:cxn>
                <a:cxn ang="0">
                  <a:pos x="connsiteX3" y="connsiteY3"/>
                </a:cxn>
              </a:cxnLst>
              <a:rect l="l" t="t" r="r" b="b"/>
              <a:pathLst>
                <a:path w="367798" h="2826327">
                  <a:moveTo>
                    <a:pt x="0" y="0"/>
                  </a:moveTo>
                  <a:cubicBezTo>
                    <a:pt x="132608" y="589808"/>
                    <a:pt x="265216" y="1179616"/>
                    <a:pt x="320634" y="1615044"/>
                  </a:cubicBezTo>
                  <a:cubicBezTo>
                    <a:pt x="376052" y="2050472"/>
                    <a:pt x="385948" y="2410691"/>
                    <a:pt x="332509" y="2612571"/>
                  </a:cubicBezTo>
                  <a:cubicBezTo>
                    <a:pt x="279070" y="2814451"/>
                    <a:pt x="139535" y="2820389"/>
                    <a:pt x="0" y="2826327"/>
                  </a:cubicBezTo>
                </a:path>
              </a:pathLst>
            </a:cu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H="1">
              <a:off x="8354355" y="5023262"/>
              <a:ext cx="174115" cy="4896"/>
            </a:xfrm>
            <a:prstGeom prst="straightConnector1">
              <a:avLst/>
            </a:prstGeom>
            <a:ln w="57150">
              <a:solidFill>
                <a:schemeClr val="bg1">
                  <a:lumMod val="5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45704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latin typeface="Cambria Math" panose="02040503050406030204" pitchFamily="18" charset="0"/>
                <a:ea typeface="Cambria Math" panose="02040503050406030204" pitchFamily="18" charset="0"/>
              </a:rPr>
              <a:t>M</a:t>
            </a:r>
            <a:r>
              <a:rPr lang="en-US" altLang="ja-JP" dirty="0" smtClean="0">
                <a:latin typeface="Cambria Math" panose="02040503050406030204" pitchFamily="18" charset="0"/>
                <a:ea typeface="Cambria Math" panose="02040503050406030204" pitchFamily="18" charset="0"/>
              </a:rPr>
              <a:t>otivation</a:t>
            </a:r>
            <a:endParaRPr kumimoji="1" lang="ja-JP" altLang="en-US" dirty="0">
              <a:latin typeface="Cambria Math" panose="02040503050406030204" pitchFamily="18" charset="0"/>
            </a:endParaRPr>
          </a:p>
        </p:txBody>
      </p:sp>
      <p:sp>
        <p:nvSpPr>
          <p:cNvPr id="2" name="コンテンツ プレースホルダー 1"/>
          <p:cNvSpPr>
            <a:spLocks noGrp="1"/>
          </p:cNvSpPr>
          <p:nvPr>
            <p:ph sz="half" idx="1"/>
          </p:nvPr>
        </p:nvSpPr>
        <p:spPr>
          <a:xfrm>
            <a:off x="193294" y="3091919"/>
            <a:ext cx="4284785" cy="1213329"/>
          </a:xfrm>
        </p:spPr>
        <p:txBody>
          <a:bodyPr/>
          <a:lstStyle/>
          <a:p>
            <a:pPr marL="0" indent="0">
              <a:buNone/>
            </a:pPr>
            <a:r>
              <a:rPr lang="en-US" altLang="ja-JP" sz="2400" dirty="0" smtClean="0">
                <a:latin typeface="Cambria Math" panose="02040503050406030204" pitchFamily="18" charset="0"/>
                <a:ea typeface="Cambria Math" panose="02040503050406030204" pitchFamily="18" charset="0"/>
              </a:rPr>
              <a:t>The merit of  “strip” detector</a:t>
            </a:r>
          </a:p>
          <a:p>
            <a:pPr>
              <a:buFont typeface="Wingdings" panose="05000000000000000000" pitchFamily="2" charset="2"/>
              <a:buChar char="p"/>
            </a:pPr>
            <a:r>
              <a:rPr lang="en-US" altLang="ja-JP" sz="2400" u="sng" dirty="0" smtClean="0">
                <a:latin typeface="Cambria Math" panose="02040503050406030204" pitchFamily="18" charset="0"/>
              </a:rPr>
              <a:t>Reduce  readout  channels</a:t>
            </a:r>
            <a:endParaRPr lang="en-US" altLang="ja-JP" sz="2400" u="sng" dirty="0" smtClean="0">
              <a:latin typeface="Cambria Math" panose="02040503050406030204" pitchFamily="18" charset="0"/>
              <a:ea typeface="Cambria Math" panose="02040503050406030204" pitchFamily="18" charset="0"/>
            </a:endParaRPr>
          </a:p>
          <a:p>
            <a:pPr marL="0" indent="0">
              <a:buNone/>
            </a:pPr>
            <a:endParaRPr lang="en-US" altLang="ja-JP" sz="2400" dirty="0" smtClean="0">
              <a:latin typeface="Cambria Math" panose="02040503050406030204" pitchFamily="18" charset="0"/>
              <a:ea typeface="Cambria Math" panose="02040503050406030204" pitchFamily="18" charset="0"/>
            </a:endParaRPr>
          </a:p>
          <a:p>
            <a:pPr marL="0" indent="0">
              <a:buNone/>
            </a:pPr>
            <a:endParaRPr lang="en-US" altLang="ja-JP" sz="2400" dirty="0" smtClean="0">
              <a:latin typeface="Cambria Math" panose="02040503050406030204" pitchFamily="18" charset="0"/>
              <a:ea typeface="Cambria Math" panose="02040503050406030204" pitchFamily="18" charset="0"/>
            </a:endParaRPr>
          </a:p>
          <a:p>
            <a:pPr marL="0" indent="0" algn="ctr">
              <a:buNone/>
            </a:pPr>
            <a:endParaRPr kumimoji="1" lang="en-US" altLang="ja-JP" b="1" dirty="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p:txBody>
      </p:sp>
      <p:sp>
        <p:nvSpPr>
          <p:cNvPr id="8" name="コンテンツ プレースホルダー 7"/>
          <p:cNvSpPr>
            <a:spLocks noGrp="1"/>
          </p:cNvSpPr>
          <p:nvPr>
            <p:ph sz="half" idx="2"/>
          </p:nvPr>
        </p:nvSpPr>
        <p:spPr>
          <a:xfrm>
            <a:off x="4406921" y="3014255"/>
            <a:ext cx="4648199" cy="1462160"/>
          </a:xfrm>
        </p:spPr>
        <p:txBody>
          <a:bodyPr/>
          <a:lstStyle/>
          <a:p>
            <a:pPr marL="0" lvl="0" indent="0">
              <a:buNone/>
            </a:pPr>
            <a:r>
              <a:rPr lang="en-US" altLang="ja-JP" sz="2400" dirty="0" smtClean="0">
                <a:solidFill>
                  <a:prstClr val="black"/>
                </a:solidFill>
                <a:latin typeface="Cambria Math" panose="02040503050406030204" pitchFamily="18" charset="0"/>
                <a:ea typeface="Cambria Math" panose="02040503050406030204" pitchFamily="18" charset="0"/>
              </a:rPr>
              <a:t>The merits </a:t>
            </a:r>
            <a:r>
              <a:rPr lang="en-US" altLang="ja-JP" sz="2400" dirty="0">
                <a:solidFill>
                  <a:prstClr val="black"/>
                </a:solidFill>
                <a:latin typeface="Cambria Math" panose="02040503050406030204" pitchFamily="18" charset="0"/>
                <a:ea typeface="Cambria Math" panose="02040503050406030204" pitchFamily="18" charset="0"/>
              </a:rPr>
              <a:t>of “pixel” detector</a:t>
            </a:r>
          </a:p>
          <a:p>
            <a:pPr lvl="0">
              <a:buFont typeface="Wingdings" panose="05000000000000000000" pitchFamily="2" charset="2"/>
              <a:buChar char="p"/>
            </a:pPr>
            <a:r>
              <a:rPr lang="en-US" altLang="ja-JP" sz="2400" dirty="0" smtClean="0">
                <a:solidFill>
                  <a:prstClr val="black"/>
                </a:solidFill>
                <a:latin typeface="Cambria Math" panose="02040503050406030204" pitchFamily="18" charset="0"/>
                <a:ea typeface="Cambria Math" panose="02040503050406030204" pitchFamily="18" charset="0"/>
              </a:rPr>
              <a:t>Independent X-Y information</a:t>
            </a:r>
            <a:endParaRPr lang="en-US" altLang="ja-JP" sz="2400" dirty="0">
              <a:solidFill>
                <a:prstClr val="black"/>
              </a:solidFill>
              <a:latin typeface="Cambria Math" panose="02040503050406030204" pitchFamily="18" charset="0"/>
              <a:ea typeface="Cambria Math" panose="02040503050406030204" pitchFamily="18" charset="0"/>
            </a:endParaRPr>
          </a:p>
          <a:p>
            <a:pPr lvl="0">
              <a:buFont typeface="Wingdings" panose="05000000000000000000" pitchFamily="2" charset="2"/>
              <a:buChar char="p"/>
            </a:pPr>
            <a:r>
              <a:rPr lang="en-US" altLang="ja-JP" sz="2400" u="sng" dirty="0">
                <a:solidFill>
                  <a:prstClr val="black"/>
                </a:solidFill>
                <a:latin typeface="Cambria Math" panose="02040503050406030204" pitchFamily="18" charset="0"/>
              </a:rPr>
              <a:t>Control </a:t>
            </a:r>
            <a:r>
              <a:rPr lang="en-US" altLang="ja-JP" sz="2400" u="sng" dirty="0" smtClean="0">
                <a:solidFill>
                  <a:prstClr val="black"/>
                </a:solidFill>
                <a:latin typeface="Cambria Math" panose="02040503050406030204" pitchFamily="18" charset="0"/>
              </a:rPr>
              <a:t>S/N(signal-noise ratio)</a:t>
            </a:r>
            <a:endParaRPr lang="en-US" altLang="ja-JP" b="1" u="sng" dirty="0">
              <a:solidFill>
                <a:prstClr val="black"/>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endParaRPr>
          </a:p>
          <a:p>
            <a:endParaRPr kumimoji="1" lang="ja-JP" altLang="en-US" dirty="0"/>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kumimoji="1" lang="ja-JP" altLang="en-US" smtClean="0"/>
              <a:t>4</a:t>
            </a:fld>
            <a:endParaRPr kumimoji="1" lang="ja-JP" altLang="en-US"/>
          </a:p>
        </p:txBody>
      </p:sp>
      <p:sp>
        <p:nvSpPr>
          <p:cNvPr id="6" name="下矢印 5"/>
          <p:cNvSpPr/>
          <p:nvPr/>
        </p:nvSpPr>
        <p:spPr>
          <a:xfrm rot="21118688">
            <a:off x="1931112" y="4210083"/>
            <a:ext cx="404975" cy="61099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59828" y="4748237"/>
            <a:ext cx="4035972" cy="1323439"/>
          </a:xfrm>
          <a:prstGeom prst="rect">
            <a:avLst/>
          </a:prstGeom>
          <a:noFill/>
        </p:spPr>
        <p:txBody>
          <a:bodyPr wrap="square" rtlCol="0">
            <a:spAutoFit/>
          </a:bodyPr>
          <a:lstStyle/>
          <a:p>
            <a:pPr algn="ctr"/>
            <a:r>
              <a:rPr kumimoji="1" lang="en-US" altLang="ja-JP" sz="8000" b="1" u="sng" dirty="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a:t>STRIPIX</a:t>
            </a:r>
            <a:endParaRPr kumimoji="1" lang="ja-JP" altLang="en-US" sz="8000" b="1" u="sng" dirty="0">
              <a:effectLst>
                <a:outerShdw blurRad="38100" dist="38100" dir="2700000" algn="tl">
                  <a:srgbClr val="000000">
                    <a:alpha val="43137"/>
                  </a:srgbClr>
                </a:outerShdw>
              </a:effectLst>
              <a:latin typeface="Cambria Math" panose="02040503050406030204" pitchFamily="18" charset="0"/>
            </a:endParaRPr>
          </a:p>
        </p:txBody>
      </p:sp>
      <p:sp>
        <p:nvSpPr>
          <p:cNvPr id="10" name="下矢印 9"/>
          <p:cNvSpPr/>
          <p:nvPr/>
        </p:nvSpPr>
        <p:spPr>
          <a:xfrm rot="2409504">
            <a:off x="3962988" y="4362913"/>
            <a:ext cx="418717" cy="59691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rot="16200000">
            <a:off x="4685711" y="5119941"/>
            <a:ext cx="404975" cy="5800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406117" y="4948292"/>
            <a:ext cx="3538405" cy="923330"/>
          </a:xfrm>
          <a:prstGeom prst="rect">
            <a:avLst/>
          </a:prstGeom>
          <a:solidFill>
            <a:schemeClr val="bg1"/>
          </a:solidFill>
          <a:ln>
            <a:solidFill>
              <a:schemeClr val="accent1"/>
            </a:solidFill>
          </a:ln>
        </p:spPr>
        <p:txBody>
          <a:bodyPr wrap="none" rtlCol="0">
            <a:spAutoFit/>
          </a:bodyPr>
          <a:lstStyle/>
          <a:p>
            <a:r>
              <a:rPr lang="en-US" altLang="ja-JP" dirty="0" smtClean="0">
                <a:latin typeface="Cambria Math" panose="02040503050406030204" pitchFamily="18" charset="0"/>
                <a:ea typeface="Cambria Math" panose="02040503050406030204" pitchFamily="18" charset="0"/>
              </a:rPr>
              <a:t>Application</a:t>
            </a:r>
          </a:p>
          <a:p>
            <a:pPr marL="285750" indent="-285750">
              <a:buFont typeface="Wingdings" panose="05000000000000000000" pitchFamily="2" charset="2"/>
              <a:buChar char="p"/>
            </a:pPr>
            <a:r>
              <a:rPr lang="en-US" altLang="ja-JP" dirty="0" smtClean="0">
                <a:latin typeface="Cambria Math" panose="02040503050406030204" pitchFamily="18" charset="0"/>
                <a:ea typeface="Cambria Math" panose="02040503050406030204" pitchFamily="18" charset="0"/>
              </a:rPr>
              <a:t>detector of  MIP track(3D)</a:t>
            </a:r>
          </a:p>
          <a:p>
            <a:pPr marL="285750" indent="-285750">
              <a:buFont typeface="Wingdings" panose="05000000000000000000" pitchFamily="2" charset="2"/>
              <a:buChar char="p"/>
            </a:pPr>
            <a:r>
              <a:rPr lang="en-US" altLang="ja-JP" dirty="0">
                <a:latin typeface="Cambria Math" panose="02040503050406030204" pitchFamily="18" charset="0"/>
              </a:rPr>
              <a:t>soft </a:t>
            </a:r>
            <a:r>
              <a:rPr lang="en-US" altLang="ja-JP" dirty="0" smtClean="0">
                <a:latin typeface="Cambria Math" panose="02040503050406030204" pitchFamily="18" charset="0"/>
              </a:rPr>
              <a:t>X-ray </a:t>
            </a:r>
            <a:r>
              <a:rPr lang="en-US" altLang="ja-JP" dirty="0">
                <a:latin typeface="Cambria Math" panose="02040503050406030204" pitchFamily="18" charset="0"/>
              </a:rPr>
              <a:t>imaging </a:t>
            </a:r>
            <a:r>
              <a:rPr lang="en-US" altLang="ja-JP" dirty="0" smtClean="0">
                <a:latin typeface="Cambria Math" panose="02040503050406030204" pitchFamily="18" charset="0"/>
              </a:rPr>
              <a:t>sensor(2D)</a:t>
            </a:r>
            <a:endParaRPr lang="en-US" altLang="ja-JP" dirty="0">
              <a:latin typeface="Cambria Math" panose="02040503050406030204" pitchFamily="18" charset="0"/>
            </a:endParaRPr>
          </a:p>
        </p:txBody>
      </p:sp>
      <p:sp>
        <p:nvSpPr>
          <p:cNvPr id="7" name="テキスト ボックス 6"/>
          <p:cNvSpPr txBox="1"/>
          <p:nvPr/>
        </p:nvSpPr>
        <p:spPr>
          <a:xfrm>
            <a:off x="5406117" y="5920977"/>
            <a:ext cx="2664512" cy="307777"/>
          </a:xfrm>
          <a:prstGeom prst="rect">
            <a:avLst/>
          </a:prstGeom>
          <a:noFill/>
        </p:spPr>
        <p:txBody>
          <a:bodyPr wrap="none" rtlCol="0">
            <a:spAutoFit/>
          </a:bodyPr>
          <a:lstStyle/>
          <a:p>
            <a:r>
              <a:rPr lang="en-US" altLang="ja-JP" sz="1400" dirty="0" smtClean="0">
                <a:latin typeface="Cambria Math" panose="02040503050406030204" pitchFamily="18" charset="0"/>
                <a:ea typeface="Cambria Math" panose="02040503050406030204" pitchFamily="18" charset="0"/>
              </a:rPr>
              <a:t>MIP(Minimum ionizing particle)</a:t>
            </a:r>
            <a:endParaRPr kumimoji="1" lang="ja-JP" altLang="en-US" sz="1400" dirty="0">
              <a:latin typeface="Cambria Math" panose="0204050305040603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250" y="1750145"/>
            <a:ext cx="2340699" cy="134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グループ化 14"/>
          <p:cNvGrpSpPr/>
          <p:nvPr/>
        </p:nvGrpSpPr>
        <p:grpSpPr>
          <a:xfrm>
            <a:off x="6880877" y="974899"/>
            <a:ext cx="1684461" cy="1655012"/>
            <a:chOff x="6615677" y="1359243"/>
            <a:chExt cx="1684461" cy="1655012"/>
          </a:xfrm>
        </p:grpSpPr>
        <p:pic>
          <p:nvPicPr>
            <p:cNvPr id="13" name="図 12"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677" y="1718674"/>
              <a:ext cx="1357502" cy="1295581"/>
            </a:xfrm>
            <a:prstGeom prst="rect">
              <a:avLst/>
            </a:prstGeom>
          </p:spPr>
        </p:pic>
        <p:sp>
          <p:nvSpPr>
            <p:cNvPr id="14" name="テキスト ボックス 13"/>
            <p:cNvSpPr txBox="1"/>
            <p:nvPr/>
          </p:nvSpPr>
          <p:spPr>
            <a:xfrm>
              <a:off x="6945614" y="1359243"/>
              <a:ext cx="697627" cy="369332"/>
            </a:xfrm>
            <a:prstGeom prst="rect">
              <a:avLst/>
            </a:prstGeom>
            <a:noFill/>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5mm</a:t>
              </a:r>
              <a:endParaRPr kumimoji="1" lang="ja-JP" altLang="en-US" dirty="0">
                <a:latin typeface="Cambria Math" panose="02040503050406030204" pitchFamily="18" charset="0"/>
              </a:endParaRPr>
            </a:p>
          </p:txBody>
        </p:sp>
        <p:sp>
          <p:nvSpPr>
            <p:cNvPr id="16" name="テキスト ボックス 15"/>
            <p:cNvSpPr txBox="1"/>
            <p:nvPr/>
          </p:nvSpPr>
          <p:spPr>
            <a:xfrm rot="5400000">
              <a:off x="7766658" y="2181798"/>
              <a:ext cx="697627" cy="369332"/>
            </a:xfrm>
            <a:prstGeom prst="rect">
              <a:avLst/>
            </a:prstGeom>
            <a:noFill/>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5mm</a:t>
              </a:r>
              <a:endParaRPr kumimoji="1" lang="ja-JP" altLang="en-US" dirty="0">
                <a:latin typeface="Cambria Math" panose="02040503050406030204" pitchFamily="18" charset="0"/>
              </a:endParaRPr>
            </a:p>
          </p:txBody>
        </p:sp>
      </p:grpSp>
      <p:sp>
        <p:nvSpPr>
          <p:cNvPr id="17" name="テキスト ボックス 16"/>
          <p:cNvSpPr txBox="1"/>
          <p:nvPr/>
        </p:nvSpPr>
        <p:spPr>
          <a:xfrm>
            <a:off x="6933333" y="2629911"/>
            <a:ext cx="1252587" cy="338554"/>
          </a:xfrm>
          <a:prstGeom prst="rect">
            <a:avLst/>
          </a:prstGeom>
          <a:noFill/>
        </p:spPr>
        <p:txBody>
          <a:bodyPr wrap="none" rtlCol="0">
            <a:spAutoFit/>
          </a:bodyPr>
          <a:lstStyle/>
          <a:p>
            <a:r>
              <a:rPr kumimoji="1" lang="en-US" altLang="ja-JP" sz="1600" dirty="0" smtClean="0">
                <a:latin typeface="Cambria Math" panose="02040503050406030204" pitchFamily="18" charset="0"/>
                <a:ea typeface="Cambria Math" panose="02040503050406030204" pitchFamily="18" charset="0"/>
              </a:rPr>
              <a:t>20×</a:t>
            </a:r>
            <a:r>
              <a:rPr lang="en-US" altLang="ja-JP" sz="1600" dirty="0" smtClean="0">
                <a:latin typeface="Cambria Math" panose="02040503050406030204" pitchFamily="18" charset="0"/>
                <a:ea typeface="Cambria Math" panose="02040503050406030204" pitchFamily="18" charset="0"/>
              </a:rPr>
              <a:t>20 pixel</a:t>
            </a:r>
            <a:endParaRPr kumimoji="1" lang="ja-JP" altLang="en-US" sz="1600" dirty="0">
              <a:latin typeface="Cambria Math" panose="02040503050406030204" pitchFamily="18" charset="0"/>
            </a:endParaRPr>
          </a:p>
        </p:txBody>
      </p:sp>
    </p:spTree>
    <p:extLst>
      <p:ext uri="{BB962C8B-B14F-4D97-AF65-F5344CB8AC3E}">
        <p14:creationId xmlns:p14="http://schemas.microsoft.com/office/powerpoint/2010/main" val="335176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宮下氏修論.pdf - Adobe Reader"/>
          <p:cNvPicPr>
            <a:picLocks noChangeAspect="1"/>
          </p:cNvPicPr>
          <p:nvPr/>
        </p:nvPicPr>
        <p:blipFill rotWithShape="1">
          <a:blip r:embed="rId3">
            <a:extLst>
              <a:ext uri="{28A0092B-C50C-407E-A947-70E740481C1C}">
                <a14:useLocalDpi xmlns:a14="http://schemas.microsoft.com/office/drawing/2010/main" val="0"/>
              </a:ext>
            </a:extLst>
          </a:blip>
          <a:srcRect l="29890" t="42921" r="48671" b="19706"/>
          <a:stretch/>
        </p:blipFill>
        <p:spPr>
          <a:xfrm>
            <a:off x="406771" y="2560988"/>
            <a:ext cx="2458644" cy="2284280"/>
          </a:xfrm>
          <a:prstGeom prst="rect">
            <a:avLst/>
          </a:prstGeom>
        </p:spPr>
      </p:pic>
      <p:sp>
        <p:nvSpPr>
          <p:cNvPr id="2" name="コンテンツ プレースホルダー 1"/>
          <p:cNvSpPr>
            <a:spLocks noGrp="1"/>
          </p:cNvSpPr>
          <p:nvPr>
            <p:ph idx="1"/>
          </p:nvPr>
        </p:nvSpPr>
        <p:spPr>
          <a:xfrm>
            <a:off x="243324" y="1594026"/>
            <a:ext cx="8229600" cy="1128252"/>
          </a:xfrm>
        </p:spPr>
        <p:txBody>
          <a:bodyPr/>
          <a:lstStyle/>
          <a:p>
            <a:pPr>
              <a:buFont typeface="Wingdings" panose="05000000000000000000" pitchFamily="2" charset="2"/>
              <a:buChar char="p"/>
            </a:pPr>
            <a:r>
              <a:rPr lang="en-US" altLang="ja-JP" sz="1800" dirty="0">
                <a:latin typeface="Cambria Math" panose="02040503050406030204" pitchFamily="18" charset="0"/>
                <a:ea typeface="Cambria Math" panose="02040503050406030204" pitchFamily="18" charset="0"/>
              </a:rPr>
              <a:t>20×20 pixel-type charge collection </a:t>
            </a:r>
            <a:r>
              <a:rPr lang="en-US" altLang="ja-JP" sz="1800" dirty="0" smtClean="0">
                <a:latin typeface="Cambria Math" panose="02040503050406030204" pitchFamily="18" charset="0"/>
                <a:ea typeface="Cambria Math" panose="02040503050406030204" pitchFamily="18" charset="0"/>
              </a:rPr>
              <a:t>electrode</a:t>
            </a:r>
          </a:p>
          <a:p>
            <a:pPr>
              <a:buFont typeface="Wingdings" panose="05000000000000000000" pitchFamily="2" charset="2"/>
              <a:buChar char="p"/>
            </a:pPr>
            <a:r>
              <a:rPr lang="en-US" altLang="ja-JP" sz="1800" dirty="0" smtClean="0">
                <a:latin typeface="Cambria Math" panose="02040503050406030204" pitchFamily="18" charset="0"/>
                <a:ea typeface="Cambria Math" panose="02040503050406030204" pitchFamily="18" charset="0"/>
              </a:rPr>
              <a:t>summing </a:t>
            </a:r>
            <a:r>
              <a:rPr lang="en-US" altLang="ja-JP" sz="1800" dirty="0">
                <a:latin typeface="Cambria Math" panose="02040503050406030204" pitchFamily="18" charset="0"/>
                <a:ea typeface="Cambria Math" panose="02040503050406030204" pitchFamily="18" charset="0"/>
              </a:rPr>
              <a:t>up the current </a:t>
            </a:r>
            <a:r>
              <a:rPr lang="en-US" altLang="ja-JP" sz="1800" dirty="0" smtClean="0">
                <a:latin typeface="Cambria Math" panose="02040503050406030204" pitchFamily="18" charset="0"/>
                <a:ea typeface="Cambria Math" panose="02040503050406030204" pitchFamily="18" charset="0"/>
              </a:rPr>
              <a:t>in each </a:t>
            </a:r>
            <a:r>
              <a:rPr lang="en-US" altLang="ja-JP" sz="1800" dirty="0">
                <a:latin typeface="Cambria Math" panose="02040503050406030204" pitchFamily="18" charset="0"/>
                <a:ea typeface="Cambria Math" panose="02040503050406030204" pitchFamily="18" charset="0"/>
              </a:rPr>
              <a:t>pixel </a:t>
            </a:r>
            <a:r>
              <a:rPr lang="en-US" altLang="ja-JP" sz="1800" dirty="0" smtClean="0">
                <a:latin typeface="Cambria Math" panose="02040503050406030204" pitchFamily="18" charset="0"/>
                <a:ea typeface="Cambria Math" panose="02040503050406030204" pitchFamily="18" charset="0"/>
              </a:rPr>
              <a:t>per column and row</a:t>
            </a:r>
          </a:p>
          <a:p>
            <a:pPr>
              <a:buFont typeface="Wingdings" panose="05000000000000000000" pitchFamily="2" charset="2"/>
              <a:buChar char="p"/>
            </a:pPr>
            <a:r>
              <a:rPr lang="en-US" altLang="ja-JP" sz="1800" dirty="0" smtClean="0">
                <a:latin typeface="Cambria Math" panose="02040503050406030204" pitchFamily="18" charset="0"/>
              </a:rPr>
              <a:t>Output an </a:t>
            </a:r>
            <a:r>
              <a:rPr lang="en-US" altLang="ja-JP" sz="1800" dirty="0">
                <a:latin typeface="Cambria Math" panose="02040503050406030204" pitchFamily="18" charset="0"/>
              </a:rPr>
              <a:t>analog signal </a:t>
            </a:r>
          </a:p>
          <a:p>
            <a:pPr>
              <a:buFont typeface="Wingdings" panose="05000000000000000000" pitchFamily="2" charset="2"/>
              <a:buChar char="p"/>
            </a:pPr>
            <a:endParaRPr kumimoji="1" lang="ja-JP" altLang="en-US" dirty="0">
              <a:solidFill>
                <a:srgbClr val="FF0000"/>
              </a:solidFill>
              <a:latin typeface="Cambria Math" panose="02040503050406030204" pitchFamily="18" charset="0"/>
            </a:endParaRPr>
          </a:p>
        </p:txBody>
      </p:sp>
      <p:sp>
        <p:nvSpPr>
          <p:cNvPr id="3" name="タイトル 2"/>
          <p:cNvSpPr>
            <a:spLocks noGrp="1"/>
          </p:cNvSpPr>
          <p:nvPr>
            <p:ph type="title"/>
          </p:nvPr>
        </p:nvSpPr>
        <p:spPr/>
        <p:txBody>
          <a:bodyPr/>
          <a:lstStyle/>
          <a:p>
            <a:r>
              <a:rPr kumimoji="1" lang="en-US" altLang="ja-JP" dirty="0" smtClean="0">
                <a:latin typeface="Cambria Math" panose="02040503050406030204" pitchFamily="18" charset="0"/>
                <a:ea typeface="Cambria Math" panose="02040503050406030204" pitchFamily="18" charset="0"/>
              </a:rPr>
              <a:t>STRIPIX</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a:solidFill>
                  <a:srgbClr val="1F497D"/>
                </a:solidFill>
              </a:rPr>
              <a:pPr>
                <a:defRPr/>
              </a:pPr>
              <a:t>2015/12/22</a:t>
            </a:fld>
            <a:endParaRPr lang="ja-JP" altLang="en-US">
              <a:solidFill>
                <a:srgbClr val="1F497D"/>
              </a:solidFill>
            </a:endParaRPr>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solidFill>
                  <a:prstClr val="white">
                    <a:lumMod val="85000"/>
                  </a:prstClr>
                </a:solidFill>
              </a:rPr>
              <a:pPr/>
              <a:t>5</a:t>
            </a:fld>
            <a:endParaRPr lang="ja-JP" altLang="en-US">
              <a:solidFill>
                <a:prstClr val="white">
                  <a:lumMod val="85000"/>
                </a:prstClr>
              </a:solidFill>
            </a:endParaRPr>
          </a:p>
        </p:txBody>
      </p:sp>
      <p:pic>
        <p:nvPicPr>
          <p:cNvPr id="6" name="図 5" descr="宮下氏修論.pdf - Adobe Reader"/>
          <p:cNvPicPr>
            <a:picLocks noChangeAspect="1"/>
          </p:cNvPicPr>
          <p:nvPr/>
        </p:nvPicPr>
        <p:blipFill rotWithShape="1">
          <a:blip r:embed="rId4">
            <a:extLst>
              <a:ext uri="{28A0092B-C50C-407E-A947-70E740481C1C}">
                <a14:useLocalDpi xmlns:a14="http://schemas.microsoft.com/office/drawing/2010/main" val="0"/>
              </a:ext>
            </a:extLst>
          </a:blip>
          <a:srcRect l="16025" t="18139" r="23169" b="10248"/>
          <a:stretch/>
        </p:blipFill>
        <p:spPr>
          <a:xfrm>
            <a:off x="3412563" y="3000402"/>
            <a:ext cx="5150632" cy="3232910"/>
          </a:xfrm>
          <a:prstGeom prst="rect">
            <a:avLst/>
          </a:prstGeom>
          <a:ln>
            <a:solidFill>
              <a:schemeClr val="accent1"/>
            </a:solidFill>
          </a:ln>
        </p:spPr>
      </p:pic>
      <p:grpSp>
        <p:nvGrpSpPr>
          <p:cNvPr id="7" name="グループ化 6"/>
          <p:cNvGrpSpPr/>
          <p:nvPr/>
        </p:nvGrpSpPr>
        <p:grpSpPr>
          <a:xfrm>
            <a:off x="571197" y="5065793"/>
            <a:ext cx="2173026" cy="1479420"/>
            <a:chOff x="397885" y="4920221"/>
            <a:chExt cx="2271741" cy="1621915"/>
          </a:xfrm>
        </p:grpSpPr>
        <p:grpSp>
          <p:nvGrpSpPr>
            <p:cNvPr id="8" name="グループ化 7"/>
            <p:cNvGrpSpPr/>
            <p:nvPr/>
          </p:nvGrpSpPr>
          <p:grpSpPr>
            <a:xfrm>
              <a:off x="592020" y="5094435"/>
              <a:ext cx="2077606" cy="1232173"/>
              <a:chOff x="4740140" y="3220263"/>
              <a:chExt cx="3771684" cy="2227309"/>
            </a:xfrm>
          </p:grpSpPr>
          <p:pic>
            <p:nvPicPr>
              <p:cNvPr id="9" name="図 8" descr="宮下氏修論.pdf - Adobe Reader"/>
              <p:cNvPicPr>
                <a:picLocks noChangeAspect="1"/>
              </p:cNvPicPr>
              <p:nvPr/>
            </p:nvPicPr>
            <p:blipFill rotWithShape="1">
              <a:blip r:embed="rId5">
                <a:extLst>
                  <a:ext uri="{28A0092B-C50C-407E-A947-70E740481C1C}">
                    <a14:useLocalDpi xmlns:a14="http://schemas.microsoft.com/office/drawing/2010/main" val="0"/>
                  </a:ext>
                </a:extLst>
              </a:blip>
              <a:srcRect l="38210" t="50000" r="35671" b="23920"/>
              <a:stretch/>
            </p:blipFill>
            <p:spPr>
              <a:xfrm>
                <a:off x="4740140" y="3220263"/>
                <a:ext cx="3771684" cy="2006974"/>
              </a:xfrm>
              <a:prstGeom prst="rect">
                <a:avLst/>
              </a:prstGeom>
            </p:spPr>
          </p:pic>
          <p:sp>
            <p:nvSpPr>
              <p:cNvPr id="10" name="正方形/長方形 9"/>
              <p:cNvSpPr/>
              <p:nvPr/>
            </p:nvSpPr>
            <p:spPr>
              <a:xfrm>
                <a:off x="4956132" y="5219060"/>
                <a:ext cx="249851" cy="220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p:nvSpPr>
            <p:spPr>
              <a:xfrm>
                <a:off x="6742779" y="5227234"/>
                <a:ext cx="249851" cy="220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grpSp>
        <p:sp>
          <p:nvSpPr>
            <p:cNvPr id="12" name="テキスト ボックス 11"/>
            <p:cNvSpPr txBox="1"/>
            <p:nvPr/>
          </p:nvSpPr>
          <p:spPr>
            <a:xfrm>
              <a:off x="402543" y="6204714"/>
              <a:ext cx="2267082" cy="337422"/>
            </a:xfrm>
            <a:prstGeom prst="rect">
              <a:avLst/>
            </a:prstGeom>
            <a:noFill/>
          </p:spPr>
          <p:txBody>
            <a:bodyPr wrap="square" rtlCol="0">
              <a:spAutoFit/>
            </a:bodyPr>
            <a:lstStyle/>
            <a:p>
              <a:pPr algn="ctr"/>
              <a:r>
                <a:rPr lang="en-US" altLang="ja-JP" sz="1400" dirty="0" smtClean="0">
                  <a:solidFill>
                    <a:prstClr val="black"/>
                  </a:solidFill>
                </a:rPr>
                <a:t>pixel electrode(LTCC)</a:t>
              </a:r>
              <a:endParaRPr lang="ja-JP" altLang="en-US" sz="1400" dirty="0">
                <a:solidFill>
                  <a:prstClr val="black"/>
                </a:solidFill>
              </a:endParaRPr>
            </a:p>
          </p:txBody>
        </p:sp>
        <p:sp>
          <p:nvSpPr>
            <p:cNvPr id="13" name="テキスト ボックス 12"/>
            <p:cNvSpPr txBox="1"/>
            <p:nvPr/>
          </p:nvSpPr>
          <p:spPr>
            <a:xfrm>
              <a:off x="779812" y="4920221"/>
              <a:ext cx="668260" cy="307777"/>
            </a:xfrm>
            <a:prstGeom prst="rect">
              <a:avLst/>
            </a:prstGeom>
            <a:noFill/>
          </p:spPr>
          <p:txBody>
            <a:bodyPr wrap="none" rtlCol="0">
              <a:spAutoFit/>
            </a:bodyPr>
            <a:lstStyle/>
            <a:p>
              <a:r>
                <a:rPr lang="en-US" altLang="ja-JP" sz="1400" dirty="0" smtClean="0">
                  <a:solidFill>
                    <a:prstClr val="black"/>
                  </a:solidFill>
                </a:rPr>
                <a:t>11mm</a:t>
              </a:r>
              <a:endParaRPr lang="ja-JP" altLang="en-US" sz="1400" dirty="0">
                <a:solidFill>
                  <a:prstClr val="black"/>
                </a:solidFill>
              </a:endParaRPr>
            </a:p>
          </p:txBody>
        </p:sp>
        <p:sp>
          <p:nvSpPr>
            <p:cNvPr id="14" name="テキスト ボックス 13"/>
            <p:cNvSpPr txBox="1"/>
            <p:nvPr/>
          </p:nvSpPr>
          <p:spPr>
            <a:xfrm rot="16200000">
              <a:off x="217644" y="5532025"/>
              <a:ext cx="668260" cy="307777"/>
            </a:xfrm>
            <a:prstGeom prst="rect">
              <a:avLst/>
            </a:prstGeom>
            <a:noFill/>
          </p:spPr>
          <p:txBody>
            <a:bodyPr wrap="none" rtlCol="0">
              <a:spAutoFit/>
            </a:bodyPr>
            <a:lstStyle/>
            <a:p>
              <a:r>
                <a:rPr lang="en-US" altLang="ja-JP" sz="1400" dirty="0" smtClean="0">
                  <a:solidFill>
                    <a:prstClr val="black"/>
                  </a:solidFill>
                </a:rPr>
                <a:t>11mm</a:t>
              </a:r>
              <a:endParaRPr lang="ja-JP" altLang="en-US" sz="1400" dirty="0">
                <a:solidFill>
                  <a:prstClr val="black"/>
                </a:solidFill>
              </a:endParaRPr>
            </a:p>
          </p:txBody>
        </p:sp>
        <p:sp>
          <p:nvSpPr>
            <p:cNvPr id="18" name="下矢印 17"/>
            <p:cNvSpPr/>
            <p:nvPr/>
          </p:nvSpPr>
          <p:spPr>
            <a:xfrm rot="2368908">
              <a:off x="2183443" y="5119361"/>
              <a:ext cx="315786" cy="52618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grpSp>
      <p:sp>
        <p:nvSpPr>
          <p:cNvPr id="19" name="テキスト ボックス 18"/>
          <p:cNvSpPr txBox="1"/>
          <p:nvPr/>
        </p:nvSpPr>
        <p:spPr>
          <a:xfrm>
            <a:off x="633576" y="4787605"/>
            <a:ext cx="1806905" cy="307777"/>
          </a:xfrm>
          <a:prstGeom prst="rect">
            <a:avLst/>
          </a:prstGeom>
          <a:noFill/>
        </p:spPr>
        <p:txBody>
          <a:bodyPr wrap="none" rtlCol="0">
            <a:spAutoFit/>
          </a:bodyPr>
          <a:lstStyle/>
          <a:p>
            <a:r>
              <a:rPr lang="en-US" altLang="ja-JP" sz="1400" dirty="0" smtClean="0">
                <a:solidFill>
                  <a:prstClr val="black"/>
                </a:solidFill>
                <a:latin typeface="HGPｺﾞｼｯｸE" panose="020B0900000000000000" pitchFamily="50" charset="-128"/>
                <a:ea typeface="HGPｺﾞｼｯｸE" panose="020B0900000000000000" pitchFamily="50" charset="-128"/>
              </a:rPr>
              <a:t>STRIPIX board </a:t>
            </a:r>
            <a:r>
              <a:rPr lang="en-US" altLang="ja-JP" sz="1400" dirty="0" smtClean="0">
                <a:solidFill>
                  <a:prstClr val="black"/>
                </a:solidFill>
              </a:rPr>
              <a:t> </a:t>
            </a:r>
            <a:r>
              <a:rPr lang="en-US" altLang="ja-JP" sz="1400" dirty="0" smtClean="0">
                <a:solidFill>
                  <a:prstClr val="black"/>
                </a:solidFill>
                <a:latin typeface="HGPｺﾞｼｯｸE" panose="020B0900000000000000" pitchFamily="50" charset="-128"/>
                <a:ea typeface="HGPｺﾞｼｯｸE" panose="020B0900000000000000" pitchFamily="50" charset="-128"/>
              </a:rPr>
              <a:t>4chip</a:t>
            </a:r>
            <a:endParaRPr lang="ja-JP" altLang="en-US" sz="1400" dirty="0">
              <a:solidFill>
                <a:prstClr val="black"/>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66655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7" t="16711" r="7011" b="15685"/>
          <a:stretch/>
        </p:blipFill>
        <p:spPr bwMode="auto">
          <a:xfrm>
            <a:off x="114068" y="2487221"/>
            <a:ext cx="6325496" cy="338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175772" y="2164541"/>
            <a:ext cx="482824" cy="369332"/>
          </a:xfrm>
          <a:prstGeom prst="rect">
            <a:avLst/>
          </a:prstGeom>
          <a:solidFill>
            <a:schemeClr val="bg1"/>
          </a:solidFill>
          <a:ln>
            <a:solidFill>
              <a:schemeClr val="tx1"/>
            </a:solidFill>
          </a:ln>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HV</a:t>
            </a:r>
            <a:endParaRPr kumimoji="1" lang="ja-JP" altLang="en-US" dirty="0">
              <a:latin typeface="Cambria Math" panose="02040503050406030204" pitchFamily="18" charset="0"/>
            </a:endParaRPr>
          </a:p>
        </p:txBody>
      </p:sp>
      <p:sp>
        <p:nvSpPr>
          <p:cNvPr id="9" name="テキスト ボックス 8"/>
          <p:cNvSpPr txBox="1"/>
          <p:nvPr/>
        </p:nvSpPr>
        <p:spPr>
          <a:xfrm>
            <a:off x="4600006" y="5424066"/>
            <a:ext cx="482824" cy="369332"/>
          </a:xfrm>
          <a:prstGeom prst="rect">
            <a:avLst/>
          </a:prstGeom>
          <a:solidFill>
            <a:schemeClr val="bg1"/>
          </a:solidFill>
          <a:ln>
            <a:solidFill>
              <a:schemeClr val="tx1"/>
            </a:solidFill>
          </a:ln>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HV</a:t>
            </a:r>
            <a:endParaRPr kumimoji="1" lang="ja-JP" altLang="en-US" dirty="0">
              <a:latin typeface="Cambria Math" panose="02040503050406030204" pitchFamily="18" charset="0"/>
            </a:endParaRPr>
          </a:p>
        </p:txBody>
      </p:sp>
      <p:sp>
        <p:nvSpPr>
          <p:cNvPr id="10" name="テキスト ボックス 9"/>
          <p:cNvSpPr txBox="1"/>
          <p:nvPr/>
        </p:nvSpPr>
        <p:spPr>
          <a:xfrm>
            <a:off x="6984894" y="4804919"/>
            <a:ext cx="1082348" cy="369332"/>
          </a:xfrm>
          <a:prstGeom prst="rect">
            <a:avLst/>
          </a:prstGeom>
          <a:solidFill>
            <a:schemeClr val="bg1"/>
          </a:solidFill>
          <a:ln>
            <a:solidFill>
              <a:schemeClr val="tx1"/>
            </a:solidFill>
          </a:ln>
        </p:spPr>
        <p:txBody>
          <a:bodyPr wrap="none" rtlCol="0">
            <a:spAutoFit/>
          </a:bodyPr>
          <a:lstStyle/>
          <a:p>
            <a:r>
              <a:rPr lang="en-US" altLang="ja-JP" dirty="0">
                <a:latin typeface="Cambria Math" panose="02040503050406030204" pitchFamily="18" charset="0"/>
                <a:ea typeface="Cambria Math" panose="02040503050406030204" pitchFamily="18" charset="0"/>
              </a:rPr>
              <a:t>chamber</a:t>
            </a:r>
            <a:endParaRPr kumimoji="1" lang="ja-JP" altLang="en-US" dirty="0">
              <a:latin typeface="Cambria Math" panose="02040503050406030204" pitchFamily="18" charset="0"/>
            </a:endParaRPr>
          </a:p>
        </p:txBody>
      </p:sp>
      <p:sp>
        <p:nvSpPr>
          <p:cNvPr id="8" name="正方形/長方形 7"/>
          <p:cNvSpPr/>
          <p:nvPr/>
        </p:nvSpPr>
        <p:spPr>
          <a:xfrm>
            <a:off x="5126282" y="3011534"/>
            <a:ext cx="840102" cy="369332"/>
          </a:xfrm>
          <a:prstGeom prst="rect">
            <a:avLst/>
          </a:prstGeom>
          <a:solidFill>
            <a:schemeClr val="bg1"/>
          </a:solidFill>
          <a:ln>
            <a:solidFill>
              <a:schemeClr val="tx1"/>
            </a:solidFill>
          </a:ln>
        </p:spPr>
        <p:txBody>
          <a:bodyPr wrap="none">
            <a:spAutoFit/>
          </a:bodyPr>
          <a:lstStyle/>
          <a:p>
            <a:r>
              <a:rPr lang="en-US" altLang="ja-JP" dirty="0" smtClean="0">
                <a:latin typeface="Cambria Math" panose="02040503050406030204" pitchFamily="18" charset="0"/>
                <a:ea typeface="Cambria Math" panose="02040503050406030204" pitchFamily="18" charset="0"/>
              </a:rPr>
              <a:t>source</a:t>
            </a:r>
            <a:endParaRPr lang="ja-JP" altLang="en-US" dirty="0">
              <a:latin typeface="Cambria Math" panose="02040503050406030204" pitchFamily="18" charset="0"/>
            </a:endParaRPr>
          </a:p>
        </p:txBody>
      </p:sp>
      <p:sp>
        <p:nvSpPr>
          <p:cNvPr id="13" name="テキスト ボックス 12"/>
          <p:cNvSpPr txBox="1"/>
          <p:nvPr/>
        </p:nvSpPr>
        <p:spPr>
          <a:xfrm>
            <a:off x="3052157" y="5045770"/>
            <a:ext cx="780983" cy="369332"/>
          </a:xfrm>
          <a:prstGeom prst="rect">
            <a:avLst/>
          </a:prstGeom>
          <a:solidFill>
            <a:schemeClr val="bg1"/>
          </a:solidFill>
          <a:ln>
            <a:solidFill>
              <a:schemeClr val="tx1"/>
            </a:solidFill>
          </a:ln>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Gas in</a:t>
            </a:r>
            <a:endParaRPr kumimoji="1" lang="ja-JP" altLang="en-US" dirty="0">
              <a:latin typeface="Cambria Math" panose="02040503050406030204" pitchFamily="18" charset="0"/>
            </a:endParaRPr>
          </a:p>
        </p:txBody>
      </p:sp>
      <p:sp>
        <p:nvSpPr>
          <p:cNvPr id="14" name="テキスト ボックス 13"/>
          <p:cNvSpPr txBox="1"/>
          <p:nvPr/>
        </p:nvSpPr>
        <p:spPr>
          <a:xfrm>
            <a:off x="3203414" y="2165473"/>
            <a:ext cx="917239" cy="369332"/>
          </a:xfrm>
          <a:prstGeom prst="rect">
            <a:avLst/>
          </a:prstGeom>
          <a:solidFill>
            <a:schemeClr val="bg1"/>
          </a:solidFill>
          <a:ln>
            <a:solidFill>
              <a:schemeClr val="tx1"/>
            </a:solidFill>
          </a:ln>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Gas out</a:t>
            </a:r>
            <a:endParaRPr kumimoji="1" lang="ja-JP" altLang="en-US" dirty="0">
              <a:latin typeface="Cambria Math" panose="02040503050406030204" pitchFamily="18" charset="0"/>
            </a:endParaRPr>
          </a:p>
        </p:txBody>
      </p:sp>
      <p:cxnSp>
        <p:nvCxnSpPr>
          <p:cNvPr id="18" name="直線矢印コネクタ 17"/>
          <p:cNvCxnSpPr>
            <a:stCxn id="6" idx="1"/>
          </p:cNvCxnSpPr>
          <p:nvPr/>
        </p:nvCxnSpPr>
        <p:spPr>
          <a:xfrm flipH="1">
            <a:off x="5853404" y="2349207"/>
            <a:ext cx="322368" cy="302981"/>
          </a:xfrm>
          <a:prstGeom prst="straightConnector1">
            <a:avLst/>
          </a:prstGeom>
          <a:ln w="57150">
            <a:solidFill>
              <a:srgbClr val="FF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2" name="直線矢印コネクタ 21"/>
          <p:cNvCxnSpPr>
            <a:stCxn id="54" idx="1"/>
          </p:cNvCxnSpPr>
          <p:nvPr/>
        </p:nvCxnSpPr>
        <p:spPr>
          <a:xfrm flipH="1">
            <a:off x="5126282" y="3810060"/>
            <a:ext cx="1418647" cy="0"/>
          </a:xfrm>
          <a:prstGeom prst="straightConnector1">
            <a:avLst/>
          </a:prstGeom>
          <a:ln w="57150">
            <a:solidFill>
              <a:srgbClr val="FF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5" name="直線矢印コネクタ 24"/>
          <p:cNvCxnSpPr>
            <a:stCxn id="8" idx="1"/>
          </p:cNvCxnSpPr>
          <p:nvPr/>
        </p:nvCxnSpPr>
        <p:spPr>
          <a:xfrm flipH="1">
            <a:off x="4600006" y="3196200"/>
            <a:ext cx="526276" cy="519209"/>
          </a:xfrm>
          <a:prstGeom prst="straightConnector1">
            <a:avLst/>
          </a:prstGeom>
          <a:ln w="57150">
            <a:solidFill>
              <a:srgbClr val="FF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0" name="直線矢印コネクタ 29"/>
          <p:cNvCxnSpPr/>
          <p:nvPr/>
        </p:nvCxnSpPr>
        <p:spPr>
          <a:xfrm flipV="1">
            <a:off x="3903672" y="4939965"/>
            <a:ext cx="545727" cy="290471"/>
          </a:xfrm>
          <a:prstGeom prst="straightConnector1">
            <a:avLst/>
          </a:prstGeom>
          <a:ln w="57150">
            <a:solidFill>
              <a:srgbClr val="FF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33" name="直線矢印コネクタ 32"/>
          <p:cNvCxnSpPr/>
          <p:nvPr/>
        </p:nvCxnSpPr>
        <p:spPr>
          <a:xfrm>
            <a:off x="3699703" y="2534805"/>
            <a:ext cx="203969" cy="434212"/>
          </a:xfrm>
          <a:prstGeom prst="straightConnector1">
            <a:avLst/>
          </a:prstGeom>
          <a:ln w="57150">
            <a:solidFill>
              <a:srgbClr val="FF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pic>
        <p:nvPicPr>
          <p:cNvPr id="51" name="図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452" y="4844104"/>
            <a:ext cx="923400" cy="948815"/>
          </a:xfrm>
          <a:prstGeom prst="rect">
            <a:avLst/>
          </a:prstGeom>
        </p:spPr>
      </p:pic>
      <p:sp>
        <p:nvSpPr>
          <p:cNvPr id="52" name="テキスト ボックス 51"/>
          <p:cNvSpPr txBox="1"/>
          <p:nvPr/>
        </p:nvSpPr>
        <p:spPr>
          <a:xfrm>
            <a:off x="839518" y="5867927"/>
            <a:ext cx="445956" cy="369332"/>
          </a:xfrm>
          <a:prstGeom prst="rect">
            <a:avLst/>
          </a:prstGeom>
          <a:solidFill>
            <a:schemeClr val="bg1"/>
          </a:solidFill>
          <a:ln>
            <a:solidFill>
              <a:schemeClr val="tx1"/>
            </a:solidFill>
          </a:ln>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PC</a:t>
            </a:r>
            <a:endParaRPr kumimoji="1" lang="ja-JP" altLang="en-US" dirty="0">
              <a:latin typeface="Cambria Math" panose="02040503050406030204" pitchFamily="18" charset="0"/>
            </a:endParaRPr>
          </a:p>
        </p:txBody>
      </p:sp>
      <p:sp>
        <p:nvSpPr>
          <p:cNvPr id="3" name="タイトル 2"/>
          <p:cNvSpPr>
            <a:spLocks noGrp="1"/>
          </p:cNvSpPr>
          <p:nvPr>
            <p:ph type="title"/>
          </p:nvPr>
        </p:nvSpPr>
        <p:spPr/>
        <p:txBody>
          <a:bodyPr/>
          <a:lstStyle/>
          <a:p>
            <a:r>
              <a:rPr kumimoji="1" lang="en-US" altLang="ja-JP" dirty="0" smtClean="0">
                <a:latin typeface="Cambria Math" panose="02040503050406030204" pitchFamily="18" charset="0"/>
                <a:ea typeface="Cambria Math" panose="02040503050406030204" pitchFamily="18" charset="0"/>
              </a:rPr>
              <a:t>Set up</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6</a:t>
            </a:fld>
            <a:endParaRPr lang="ja-JP" altLang="en-US"/>
          </a:p>
        </p:txBody>
      </p:sp>
      <p:pic>
        <p:nvPicPr>
          <p:cNvPr id="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31"/>
          <a:stretch/>
        </p:blipFill>
        <p:spPr bwMode="auto">
          <a:xfrm>
            <a:off x="6544929" y="2894072"/>
            <a:ext cx="2599071"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6" name="正方形/長方形 55"/>
              <p:cNvSpPr/>
              <p:nvPr/>
            </p:nvSpPr>
            <p:spPr>
              <a:xfrm>
                <a:off x="7292340" y="2776424"/>
                <a:ext cx="467456" cy="267958"/>
              </a:xfrm>
              <a:prstGeom prst="rect">
                <a:avLst/>
              </a:prstGeom>
              <a:solidFill>
                <a:schemeClr val="bg1"/>
              </a:solidFill>
              <a:ln>
                <a:solidFill>
                  <a:schemeClr val="tx1"/>
                </a:solidFill>
              </a:ln>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altLang="ja-JP" sz="1100" b="1" i="1" smtClean="0">
                              <a:latin typeface="Cambria Math"/>
                            </a:rPr>
                          </m:ctrlPr>
                        </m:sSupPr>
                        <m:e>
                          <m:r>
                            <a:rPr lang="en-US" altLang="ja-JP" sz="1100" b="1" i="1" smtClean="0">
                              <a:latin typeface="Cambria Math"/>
                            </a:rPr>
                            <m:t>𝑭𝒆</m:t>
                          </m:r>
                        </m:e>
                        <m:sup>
                          <m:r>
                            <a:rPr lang="en-US" altLang="ja-JP" sz="1100" b="1" i="1" smtClean="0">
                              <a:latin typeface="Cambria Math"/>
                            </a:rPr>
                            <m:t>𝟓𝟓</m:t>
                          </m:r>
                        </m:sup>
                      </m:sSup>
                    </m:oMath>
                  </m:oMathPara>
                </a14:m>
                <a:endParaRPr lang="ja-JP" altLang="en-US" sz="1100" b="1" dirty="0"/>
              </a:p>
            </p:txBody>
          </p:sp>
        </mc:Choice>
        <mc:Fallback xmlns="">
          <p:sp>
            <p:nvSpPr>
              <p:cNvPr id="56" name="正方形/長方形 55"/>
              <p:cNvSpPr>
                <a:spLocks noRot="1" noChangeAspect="1" noMove="1" noResize="1" noEditPoints="1" noAdjustHandles="1" noChangeArrowheads="1" noChangeShapeType="1" noTextEdit="1"/>
              </p:cNvSpPr>
              <p:nvPr/>
            </p:nvSpPr>
            <p:spPr>
              <a:xfrm>
                <a:off x="7292340" y="2776424"/>
                <a:ext cx="467456" cy="267958"/>
              </a:xfrm>
              <a:prstGeom prst="rect">
                <a:avLst/>
              </a:prstGeom>
              <a:blipFill rotWithShape="1">
                <a:blip r:embed="rId6"/>
                <a:stretch>
                  <a:fillRect/>
                </a:stretch>
              </a:blipFill>
              <a:ln>
                <a:solidFill>
                  <a:schemeClr val="tx1"/>
                </a:solidFill>
              </a:ln>
            </p:spPr>
            <p:txBody>
              <a:bodyPr/>
              <a:lstStyle/>
              <a:p>
                <a:r>
                  <a:rPr lang="ja-JP" altLang="en-US">
                    <a:noFill/>
                  </a:rPr>
                  <a:t> </a:t>
                </a:r>
              </a:p>
            </p:txBody>
          </p:sp>
        </mc:Fallback>
      </mc:AlternateContent>
      <p:sp>
        <p:nvSpPr>
          <p:cNvPr id="2073" name="フリーフォーム 2072"/>
          <p:cNvSpPr/>
          <p:nvPr/>
        </p:nvSpPr>
        <p:spPr>
          <a:xfrm>
            <a:off x="46037" y="3346808"/>
            <a:ext cx="615534" cy="1514355"/>
          </a:xfrm>
          <a:custGeom>
            <a:avLst/>
            <a:gdLst>
              <a:gd name="connsiteX0" fmla="*/ 223648 w 615534"/>
              <a:gd name="connsiteY0" fmla="*/ 1592 h 1514355"/>
              <a:gd name="connsiteX1" fmla="*/ 97233 w 615534"/>
              <a:gd name="connsiteY1" fmla="*/ 10019 h 1514355"/>
              <a:gd name="connsiteX2" fmla="*/ 8743 w 615534"/>
              <a:gd name="connsiteY2" fmla="*/ 77440 h 1514355"/>
              <a:gd name="connsiteX3" fmla="*/ 71950 w 615534"/>
              <a:gd name="connsiteY3" fmla="*/ 359767 h 1514355"/>
              <a:gd name="connsiteX4" fmla="*/ 615534 w 615534"/>
              <a:gd name="connsiteY4" fmla="*/ 1514355 h 1514355"/>
              <a:gd name="connsiteX5" fmla="*/ 615534 w 615534"/>
              <a:gd name="connsiteY5" fmla="*/ 1514355 h 151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534" h="1514355">
                <a:moveTo>
                  <a:pt x="223648" y="1592"/>
                </a:moveTo>
                <a:cubicBezTo>
                  <a:pt x="178349" y="-515"/>
                  <a:pt x="133050" y="-2622"/>
                  <a:pt x="97233" y="10019"/>
                </a:cubicBezTo>
                <a:cubicBezTo>
                  <a:pt x="61415" y="22660"/>
                  <a:pt x="12957" y="19149"/>
                  <a:pt x="8743" y="77440"/>
                </a:cubicBezTo>
                <a:cubicBezTo>
                  <a:pt x="4529" y="135731"/>
                  <a:pt x="-29182" y="120281"/>
                  <a:pt x="71950" y="359767"/>
                </a:cubicBezTo>
                <a:cubicBezTo>
                  <a:pt x="173082" y="599253"/>
                  <a:pt x="615534" y="1514355"/>
                  <a:pt x="615534" y="1514355"/>
                </a:cubicBezTo>
                <a:lnTo>
                  <a:pt x="615534" y="1514355"/>
                </a:lnTo>
              </a:path>
            </a:pathLst>
          </a:custGeom>
          <a:no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813906" y="1887916"/>
            <a:ext cx="1244059" cy="369332"/>
          </a:xfrm>
          <a:prstGeom prst="rect">
            <a:avLst/>
          </a:prstGeom>
          <a:solidFill>
            <a:schemeClr val="bg1"/>
          </a:solidFill>
          <a:ln>
            <a:solidFill>
              <a:schemeClr val="tx1"/>
            </a:solidFill>
          </a:ln>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ADC board</a:t>
            </a:r>
            <a:endParaRPr kumimoji="1" lang="ja-JP" altLang="en-US" dirty="0">
              <a:latin typeface="Cambria Math" panose="02040503050406030204" pitchFamily="18" charset="0"/>
            </a:endParaRPr>
          </a:p>
        </p:txBody>
      </p:sp>
      <p:sp>
        <p:nvSpPr>
          <p:cNvPr id="76" name="テキスト ボックス 75"/>
          <p:cNvSpPr txBox="1"/>
          <p:nvPr/>
        </p:nvSpPr>
        <p:spPr>
          <a:xfrm>
            <a:off x="5913704" y="5504399"/>
            <a:ext cx="1612364" cy="369332"/>
          </a:xfrm>
          <a:prstGeom prst="rect">
            <a:avLst/>
          </a:prstGeom>
          <a:solidFill>
            <a:schemeClr val="bg1"/>
          </a:solidFill>
          <a:ln>
            <a:solidFill>
              <a:schemeClr val="tx1"/>
            </a:solidFill>
          </a:ln>
        </p:spPr>
        <p:txBody>
          <a:bodyPr wrap="none" rtlCol="0">
            <a:spAutoFit/>
          </a:bodyPr>
          <a:lstStyle/>
          <a:p>
            <a:r>
              <a:rPr lang="en-US" altLang="ja-JP" dirty="0" smtClean="0">
                <a:latin typeface="Cambria Math" panose="02040503050406030204" pitchFamily="18" charset="0"/>
                <a:ea typeface="Cambria Math" panose="02040503050406030204" pitchFamily="18" charset="0"/>
              </a:rPr>
              <a:t>Trigger Signal</a:t>
            </a:r>
            <a:endParaRPr kumimoji="1" lang="ja-JP" altLang="en-US" dirty="0">
              <a:latin typeface="Cambria Math" panose="02040503050406030204" pitchFamily="18" charset="0"/>
            </a:endParaRPr>
          </a:p>
        </p:txBody>
      </p:sp>
      <p:cxnSp>
        <p:nvCxnSpPr>
          <p:cNvPr id="77" name="直線矢印コネクタ 76"/>
          <p:cNvCxnSpPr>
            <a:stCxn id="76" idx="0"/>
          </p:cNvCxnSpPr>
          <p:nvPr/>
        </p:nvCxnSpPr>
        <p:spPr>
          <a:xfrm flipH="1" flipV="1">
            <a:off x="6175772" y="4844104"/>
            <a:ext cx="544114" cy="660295"/>
          </a:xfrm>
          <a:prstGeom prst="straightConnector1">
            <a:avLst/>
          </a:prstGeom>
          <a:ln w="57150">
            <a:solidFill>
              <a:srgbClr val="FF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78" name="直線矢印コネクタ 77"/>
          <p:cNvCxnSpPr/>
          <p:nvPr/>
        </p:nvCxnSpPr>
        <p:spPr>
          <a:xfrm flipV="1">
            <a:off x="5102796" y="5504399"/>
            <a:ext cx="252633" cy="16482"/>
          </a:xfrm>
          <a:prstGeom prst="straightConnector1">
            <a:avLst/>
          </a:prstGeom>
          <a:ln w="57150">
            <a:solidFill>
              <a:srgbClr val="FF0000"/>
            </a:solidFill>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2" name="テキスト ボックス 1"/>
          <p:cNvSpPr txBox="1"/>
          <p:nvPr/>
        </p:nvSpPr>
        <p:spPr>
          <a:xfrm>
            <a:off x="3477914" y="5975649"/>
            <a:ext cx="5573107" cy="523220"/>
          </a:xfrm>
          <a:prstGeom prst="rect">
            <a:avLst/>
          </a:prstGeom>
          <a:solidFill>
            <a:schemeClr val="bg1"/>
          </a:solidFill>
          <a:ln>
            <a:solidFill>
              <a:schemeClr val="accent1"/>
            </a:solidFill>
          </a:ln>
        </p:spPr>
        <p:txBody>
          <a:bodyPr wrap="square" rtlCol="0">
            <a:spAutoFit/>
          </a:bodyPr>
          <a:lstStyle/>
          <a:p>
            <a:r>
              <a:rPr kumimoji="1" lang="en-US" altLang="ja-JP" sz="1400" dirty="0" smtClean="0">
                <a:latin typeface="Cambria Math" panose="02040503050406030204" pitchFamily="18" charset="0"/>
                <a:ea typeface="Cambria Math" panose="02040503050406030204" pitchFamily="18" charset="0"/>
              </a:rPr>
              <a:t>※</a:t>
            </a:r>
            <a:r>
              <a:rPr lang="en-US" altLang="ja-JP" sz="1400" dirty="0" smtClean="0">
                <a:latin typeface="Cambria Math" panose="02040503050406030204" pitchFamily="18" charset="0"/>
                <a:ea typeface="Cambria Math" panose="02040503050406030204" pitchFamily="18" charset="0"/>
              </a:rPr>
              <a:t>Use </a:t>
            </a:r>
            <a:r>
              <a:rPr lang="en-US" altLang="ja-JP" sz="1400" dirty="0">
                <a:latin typeface="Cambria Math" panose="02040503050406030204" pitchFamily="18" charset="0"/>
                <a:ea typeface="Cambria Math" panose="02040503050406030204" pitchFamily="18" charset="0"/>
              </a:rPr>
              <a:t>three sheets of GEM</a:t>
            </a:r>
          </a:p>
          <a:p>
            <a:r>
              <a:rPr lang="en-US" altLang="ja-JP" sz="1400" dirty="0" smtClean="0">
                <a:latin typeface="Cambria Math" panose="02040503050406030204" pitchFamily="18" charset="0"/>
                <a:ea typeface="Cambria Math" panose="02040503050406030204" pitchFamily="18" charset="0"/>
              </a:rPr>
              <a:t>※Use </a:t>
            </a:r>
            <a:r>
              <a:rPr lang="en-US" altLang="ja-JP" sz="1400" dirty="0">
                <a:latin typeface="Cambria Math" panose="02040503050406030204" pitchFamily="18" charset="0"/>
                <a:ea typeface="Cambria Math" panose="02040503050406030204" pitchFamily="18" charset="0"/>
              </a:rPr>
              <a:t>the </a:t>
            </a:r>
            <a:r>
              <a:rPr lang="en-US" altLang="ja-JP" sz="1400" dirty="0" smtClean="0">
                <a:latin typeface="Cambria Math" panose="02040503050406030204" pitchFamily="18" charset="0"/>
                <a:ea typeface="Cambria Math" panose="02040503050406030204" pitchFamily="18" charset="0"/>
              </a:rPr>
              <a:t>signal </a:t>
            </a:r>
            <a:r>
              <a:rPr lang="en-US" altLang="ja-JP" sz="1400" dirty="0">
                <a:latin typeface="Cambria Math" panose="02040503050406030204" pitchFamily="18" charset="0"/>
                <a:ea typeface="Cambria Math" panose="02040503050406030204" pitchFamily="18" charset="0"/>
              </a:rPr>
              <a:t>of the </a:t>
            </a:r>
            <a:r>
              <a:rPr lang="en-US" altLang="ja-JP" sz="1400" dirty="0" smtClean="0">
                <a:latin typeface="Cambria Math" panose="02040503050406030204" pitchFamily="18" charset="0"/>
                <a:ea typeface="Cambria Math" panose="02040503050406030204" pitchFamily="18" charset="0"/>
              </a:rPr>
              <a:t>third </a:t>
            </a:r>
            <a:r>
              <a:rPr lang="en-US" altLang="ja-JP" sz="1400" dirty="0" err="1" smtClean="0">
                <a:latin typeface="Cambria Math" panose="02040503050406030204" pitchFamily="18" charset="0"/>
                <a:ea typeface="Cambria Math" panose="02040503050406030204" pitchFamily="18" charset="0"/>
              </a:rPr>
              <a:t>atage</a:t>
            </a:r>
            <a:r>
              <a:rPr lang="en-US" altLang="ja-JP" sz="1400" dirty="0" smtClean="0">
                <a:latin typeface="Cambria Math" panose="02040503050406030204" pitchFamily="18" charset="0"/>
                <a:ea typeface="Cambria Math" panose="02040503050406030204" pitchFamily="18" charset="0"/>
              </a:rPr>
              <a:t> GEM </a:t>
            </a:r>
            <a:r>
              <a:rPr lang="en-US" altLang="ja-JP" sz="1400" dirty="0">
                <a:latin typeface="Cambria Math" panose="02040503050406030204" pitchFamily="18" charset="0"/>
                <a:ea typeface="Cambria Math" panose="02040503050406030204" pitchFamily="18" charset="0"/>
              </a:rPr>
              <a:t>as a trigger </a:t>
            </a:r>
            <a:r>
              <a:rPr lang="en-US" altLang="ja-JP" sz="1400" dirty="0" smtClean="0">
                <a:latin typeface="Cambria Math" panose="02040503050406030204" pitchFamily="18" charset="0"/>
                <a:ea typeface="Cambria Math" panose="02040503050406030204" pitchFamily="18" charset="0"/>
              </a:rPr>
              <a:t>signal</a:t>
            </a:r>
            <a:endParaRPr kumimoji="1" lang="ja-JP" altLang="en-US" sz="1400" dirty="0">
              <a:latin typeface="Cambria Math" panose="02040503050406030204" pitchFamily="18" charset="0"/>
            </a:endParaRPr>
          </a:p>
        </p:txBody>
      </p:sp>
      <p:sp>
        <p:nvSpPr>
          <p:cNvPr id="11" name="左中かっこ 10"/>
          <p:cNvSpPr/>
          <p:nvPr/>
        </p:nvSpPr>
        <p:spPr>
          <a:xfrm rot="5400000">
            <a:off x="1329627" y="1681152"/>
            <a:ext cx="479297" cy="1815410"/>
          </a:xfrm>
          <a:prstGeom prst="leftBrace">
            <a:avLst>
              <a:gd name="adj1" fmla="val 32483"/>
              <a:gd name="adj2" fmla="val 50752"/>
            </a:avLst>
          </a:pr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2" name="テキスト ボックス 11"/>
          <p:cNvSpPr txBox="1"/>
          <p:nvPr/>
        </p:nvSpPr>
        <p:spPr>
          <a:xfrm>
            <a:off x="7747192" y="1611620"/>
            <a:ext cx="698781" cy="369332"/>
          </a:xfrm>
          <a:prstGeom prst="rect">
            <a:avLst/>
          </a:prstGeom>
          <a:noFill/>
        </p:spPr>
        <p:txBody>
          <a:bodyPr wrap="none" rtlCol="0">
            <a:spAutoFit/>
          </a:bodyPr>
          <a:lstStyle/>
          <a:p>
            <a:r>
              <a:rPr kumimoji="1" lang="en-US" altLang="ja-JP" b="1" dirty="0" smtClean="0">
                <a:latin typeface="Cambria Math" panose="02040503050406030204" pitchFamily="18" charset="0"/>
                <a:ea typeface="Cambria Math" panose="02040503050406030204" pitchFamily="18" charset="0"/>
              </a:rPr>
              <a:t>X-ray</a:t>
            </a:r>
            <a:endParaRPr kumimoji="1" lang="ja-JP" altLang="en-US" b="1" dirty="0">
              <a:latin typeface="Cambria Math" panose="02040503050406030204" pitchFamily="18" charset="0"/>
            </a:endParaRPr>
          </a:p>
        </p:txBody>
      </p:sp>
      <p:sp>
        <p:nvSpPr>
          <p:cNvPr id="15" name="下矢印 14"/>
          <p:cNvSpPr/>
          <p:nvPr/>
        </p:nvSpPr>
        <p:spPr>
          <a:xfrm rot="2131993">
            <a:off x="7727764" y="1995717"/>
            <a:ext cx="254671" cy="6362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2579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latin typeface="Cambria Math" panose="02040503050406030204" pitchFamily="18" charset="0"/>
                <a:ea typeface="Cambria Math" panose="02040503050406030204" pitchFamily="18" charset="0"/>
              </a:rPr>
              <a:t>ADC  board</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7</a:t>
            </a:fld>
            <a:endParaRPr lang="ja-JP" altLang="en-US"/>
          </a:p>
        </p:txBody>
      </p:sp>
      <p:grpSp>
        <p:nvGrpSpPr>
          <p:cNvPr id="48" name="グループ化 47"/>
          <p:cNvGrpSpPr/>
          <p:nvPr/>
        </p:nvGrpSpPr>
        <p:grpSpPr>
          <a:xfrm>
            <a:off x="46237" y="1614352"/>
            <a:ext cx="4650805" cy="2875960"/>
            <a:chOff x="507607" y="1876529"/>
            <a:chExt cx="5851945" cy="3835691"/>
          </a:xfrm>
        </p:grpSpPr>
        <p:pic>
          <p:nvPicPr>
            <p:cNvPr id="8" name="図 7" descr="xfgsf4.pdf - Adobe Reader"/>
            <p:cNvPicPr>
              <a:picLocks noChangeAspect="1"/>
            </p:cNvPicPr>
            <p:nvPr/>
          </p:nvPicPr>
          <p:blipFill rotWithShape="1">
            <a:blip r:embed="rId3">
              <a:extLst>
                <a:ext uri="{28A0092B-C50C-407E-A947-70E740481C1C}">
                  <a14:useLocalDpi xmlns:a14="http://schemas.microsoft.com/office/drawing/2010/main" val="0"/>
                </a:ext>
              </a:extLst>
            </a:blip>
            <a:srcRect l="22840" t="21333" r="25058" b="22607"/>
            <a:stretch/>
          </p:blipFill>
          <p:spPr>
            <a:xfrm rot="10800000">
              <a:off x="507608" y="2356366"/>
              <a:ext cx="5851944" cy="3355854"/>
            </a:xfrm>
            <a:prstGeom prst="rect">
              <a:avLst/>
            </a:prstGeom>
          </p:spPr>
        </p:pic>
        <p:sp>
          <p:nvSpPr>
            <p:cNvPr id="27" name="テキスト ボックス 26"/>
            <p:cNvSpPr txBox="1"/>
            <p:nvPr/>
          </p:nvSpPr>
          <p:spPr>
            <a:xfrm>
              <a:off x="3431905" y="2245861"/>
              <a:ext cx="710389" cy="451532"/>
            </a:xfrm>
            <a:prstGeom prst="rect">
              <a:avLst/>
            </a:prstGeom>
            <a:solidFill>
              <a:schemeClr val="bg1"/>
            </a:solidFill>
            <a:ln w="19050">
              <a:solidFill>
                <a:srgbClr val="FF0000"/>
              </a:solidFill>
            </a:ln>
          </p:spPr>
          <p:txBody>
            <a:bodyPr wrap="none" rtlCol="0">
              <a:spAutoFit/>
            </a:bodyPr>
            <a:lstStyle/>
            <a:p>
              <a:r>
                <a:rPr kumimoji="1" lang="en-US" altLang="ja-JP" sz="1600" dirty="0" smtClean="0">
                  <a:latin typeface="Cambria Math" panose="02040503050406030204" pitchFamily="18" charset="0"/>
                  <a:ea typeface="Cambria Math" panose="02040503050406030204" pitchFamily="18" charset="0"/>
                </a:rPr>
                <a:t>ADC</a:t>
              </a:r>
              <a:endParaRPr kumimoji="1" lang="ja-JP" altLang="en-US" sz="1600" dirty="0">
                <a:latin typeface="Cambria Math" panose="02040503050406030204" pitchFamily="18" charset="0"/>
              </a:endParaRPr>
            </a:p>
          </p:txBody>
        </p:sp>
        <p:sp>
          <p:nvSpPr>
            <p:cNvPr id="28" name="テキスト ボックス 27"/>
            <p:cNvSpPr txBox="1"/>
            <p:nvPr/>
          </p:nvSpPr>
          <p:spPr>
            <a:xfrm>
              <a:off x="812303" y="5105145"/>
              <a:ext cx="1197213" cy="451532"/>
            </a:xfrm>
            <a:prstGeom prst="rect">
              <a:avLst/>
            </a:prstGeom>
            <a:solidFill>
              <a:schemeClr val="bg1"/>
            </a:solidFill>
            <a:ln w="28575">
              <a:solidFill>
                <a:srgbClr val="00B050"/>
              </a:solidFill>
            </a:ln>
          </p:spPr>
          <p:txBody>
            <a:bodyPr wrap="none" rtlCol="0">
              <a:spAutoFit/>
            </a:bodyPr>
            <a:lstStyle/>
            <a:p>
              <a:r>
                <a:rPr lang="en-US" altLang="ja-JP" sz="1600" dirty="0" smtClean="0">
                  <a:latin typeface="Cambria Math" panose="02040503050406030204" pitchFamily="18" charset="0"/>
                  <a:ea typeface="Cambria Math" panose="02040503050406030204" pitchFamily="18" charset="0"/>
                </a:rPr>
                <a:t>Ethernet</a:t>
              </a:r>
              <a:endParaRPr kumimoji="1" lang="ja-JP" altLang="en-US" sz="1600" dirty="0">
                <a:latin typeface="Cambria Math" panose="02040503050406030204" pitchFamily="18" charset="0"/>
              </a:endParaRPr>
            </a:p>
          </p:txBody>
        </p:sp>
        <p:sp>
          <p:nvSpPr>
            <p:cNvPr id="33" name="テキスト ボックス 32"/>
            <p:cNvSpPr txBox="1"/>
            <p:nvPr/>
          </p:nvSpPr>
          <p:spPr>
            <a:xfrm>
              <a:off x="521237" y="1876529"/>
              <a:ext cx="1768590" cy="451532"/>
            </a:xfrm>
            <a:prstGeom prst="rect">
              <a:avLst/>
            </a:prstGeom>
            <a:solidFill>
              <a:schemeClr val="bg1"/>
            </a:solidFill>
            <a:ln w="28575">
              <a:solidFill>
                <a:srgbClr val="EF17A2"/>
              </a:solidFill>
            </a:ln>
          </p:spPr>
          <p:txBody>
            <a:bodyPr wrap="none" rtlCol="0">
              <a:spAutoFit/>
            </a:bodyPr>
            <a:lstStyle/>
            <a:p>
              <a:r>
                <a:rPr lang="en-US" altLang="ja-JP" sz="1600" dirty="0" smtClean="0">
                  <a:latin typeface="Cambria Math" panose="02040503050406030204" pitchFamily="18" charset="0"/>
                  <a:ea typeface="Cambria Math" panose="02040503050406030204" pitchFamily="18" charset="0"/>
                </a:rPr>
                <a:t>Trigger Signal</a:t>
              </a:r>
              <a:endParaRPr kumimoji="1" lang="ja-JP" altLang="en-US" sz="1600" dirty="0">
                <a:latin typeface="Cambria Math" panose="02040503050406030204" pitchFamily="18" charset="0"/>
              </a:endParaRPr>
            </a:p>
          </p:txBody>
        </p:sp>
        <p:sp>
          <p:nvSpPr>
            <p:cNvPr id="35" name="角丸四角形 34"/>
            <p:cNvSpPr/>
            <p:nvPr/>
          </p:nvSpPr>
          <p:spPr>
            <a:xfrm>
              <a:off x="4160252" y="2700420"/>
              <a:ext cx="494875" cy="264160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Cambria Math" panose="02040503050406030204" pitchFamily="18" charset="0"/>
              </a:endParaRPr>
            </a:p>
          </p:txBody>
        </p:sp>
        <p:sp>
          <p:nvSpPr>
            <p:cNvPr id="40" name="テキスト ボックス 39"/>
            <p:cNvSpPr txBox="1"/>
            <p:nvPr/>
          </p:nvSpPr>
          <p:spPr>
            <a:xfrm>
              <a:off x="2289826" y="2913499"/>
              <a:ext cx="1693314" cy="451532"/>
            </a:xfrm>
            <a:prstGeom prst="rect">
              <a:avLst/>
            </a:prstGeom>
            <a:solidFill>
              <a:schemeClr val="bg1"/>
            </a:solidFill>
            <a:ln w="28575">
              <a:solidFill>
                <a:srgbClr val="FFFF00"/>
              </a:solidFill>
            </a:ln>
          </p:spPr>
          <p:txBody>
            <a:bodyPr wrap="none" rtlCol="0">
              <a:spAutoFit/>
            </a:bodyPr>
            <a:lstStyle/>
            <a:p>
              <a:r>
                <a:rPr kumimoji="1" lang="en-US" altLang="ja-JP" sz="1600" dirty="0" smtClean="0">
                  <a:latin typeface="Cambria Math" panose="02040503050406030204" pitchFamily="18" charset="0"/>
                  <a:ea typeface="Cambria Math" panose="02040503050406030204" pitchFamily="18" charset="0"/>
                </a:rPr>
                <a:t>FPGA(</a:t>
              </a:r>
              <a:r>
                <a:rPr kumimoji="1" lang="en-US" altLang="ja-JP" sz="1600" dirty="0" err="1" smtClean="0">
                  <a:latin typeface="Cambria Math" panose="02040503050406030204" pitchFamily="18" charset="0"/>
                  <a:ea typeface="Cambria Math" panose="02040503050406030204" pitchFamily="18" charset="0"/>
                </a:rPr>
                <a:t>SiTCP</a:t>
              </a:r>
              <a:r>
                <a:rPr kumimoji="1" lang="en-US" altLang="ja-JP" sz="1600" dirty="0" smtClean="0">
                  <a:latin typeface="Cambria Math" panose="02040503050406030204" pitchFamily="18" charset="0"/>
                  <a:ea typeface="Cambria Math" panose="02040503050406030204" pitchFamily="18" charset="0"/>
                </a:rPr>
                <a:t>)</a:t>
              </a:r>
              <a:endParaRPr kumimoji="1" lang="ja-JP" altLang="en-US" sz="1600" dirty="0">
                <a:latin typeface="Cambria Math" panose="02040503050406030204" pitchFamily="18" charset="0"/>
              </a:endParaRPr>
            </a:p>
          </p:txBody>
        </p:sp>
        <p:sp>
          <p:nvSpPr>
            <p:cNvPr id="41" name="角丸四角形 40"/>
            <p:cNvSpPr/>
            <p:nvPr/>
          </p:nvSpPr>
          <p:spPr>
            <a:xfrm>
              <a:off x="4719013" y="2500095"/>
              <a:ext cx="681326" cy="3007246"/>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Cambria Math" panose="02040503050406030204" pitchFamily="18" charset="0"/>
              </a:endParaRPr>
            </a:p>
          </p:txBody>
        </p:sp>
        <p:sp>
          <p:nvSpPr>
            <p:cNvPr id="45" name="テキスト ボックス 44"/>
            <p:cNvSpPr txBox="1"/>
            <p:nvPr/>
          </p:nvSpPr>
          <p:spPr>
            <a:xfrm>
              <a:off x="4482261" y="1935440"/>
              <a:ext cx="1146062" cy="451532"/>
            </a:xfrm>
            <a:prstGeom prst="rect">
              <a:avLst/>
            </a:prstGeom>
            <a:solidFill>
              <a:schemeClr val="bg1"/>
            </a:solidFill>
            <a:ln w="19050">
              <a:solidFill>
                <a:schemeClr val="tx2">
                  <a:lumMod val="60000"/>
                  <a:lumOff val="40000"/>
                </a:schemeClr>
              </a:solidFill>
            </a:ln>
          </p:spPr>
          <p:txBody>
            <a:bodyPr wrap="none" rtlCol="0">
              <a:spAutoFit/>
            </a:bodyPr>
            <a:lstStyle/>
            <a:p>
              <a:r>
                <a:rPr kumimoji="1" lang="en-US" altLang="ja-JP" sz="1600" dirty="0" smtClean="0">
                  <a:latin typeface="Cambria Math" panose="02040503050406030204" pitchFamily="18" charset="0"/>
                  <a:ea typeface="Cambria Math" panose="02040503050406030204" pitchFamily="18" charset="0"/>
                </a:rPr>
                <a:t>BUFFER</a:t>
              </a:r>
              <a:endParaRPr kumimoji="1" lang="ja-JP" altLang="en-US" sz="1600" dirty="0">
                <a:latin typeface="Cambria Math" panose="02040503050406030204" pitchFamily="18" charset="0"/>
              </a:endParaRPr>
            </a:p>
          </p:txBody>
        </p:sp>
        <p:sp>
          <p:nvSpPr>
            <p:cNvPr id="42" name="角丸四角形 41"/>
            <p:cNvSpPr/>
            <p:nvPr/>
          </p:nvSpPr>
          <p:spPr>
            <a:xfrm>
              <a:off x="2875823" y="3490728"/>
              <a:ext cx="1067963" cy="1060983"/>
            </a:xfrm>
            <a:prstGeom prst="round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Cambria Math" panose="02040503050406030204" pitchFamily="18" charset="0"/>
              </a:endParaRPr>
            </a:p>
          </p:txBody>
        </p:sp>
        <p:sp>
          <p:nvSpPr>
            <p:cNvPr id="46" name="角丸四角形 45"/>
            <p:cNvSpPr/>
            <p:nvPr/>
          </p:nvSpPr>
          <p:spPr>
            <a:xfrm>
              <a:off x="507607" y="4041508"/>
              <a:ext cx="1962497" cy="835292"/>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Cambria Math" panose="02040503050406030204" pitchFamily="18" charset="0"/>
              </a:endParaRPr>
            </a:p>
          </p:txBody>
        </p:sp>
        <p:sp>
          <p:nvSpPr>
            <p:cNvPr id="47" name="角丸四角形 46"/>
            <p:cNvSpPr/>
            <p:nvPr/>
          </p:nvSpPr>
          <p:spPr>
            <a:xfrm>
              <a:off x="629391" y="2435120"/>
              <a:ext cx="1033153" cy="782736"/>
            </a:xfrm>
            <a:prstGeom prst="roundRect">
              <a:avLst/>
            </a:prstGeom>
            <a:noFill/>
            <a:ln w="38100">
              <a:solidFill>
                <a:srgbClr val="EF17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Cambria Math" panose="02040503050406030204" pitchFamily="18" charset="0"/>
              </a:endParaRPr>
            </a:p>
          </p:txBody>
        </p:sp>
      </p:grpSp>
      <p:sp>
        <p:nvSpPr>
          <p:cNvPr id="49" name="テキスト ボックス 48"/>
          <p:cNvSpPr txBox="1"/>
          <p:nvPr/>
        </p:nvSpPr>
        <p:spPr>
          <a:xfrm>
            <a:off x="4405546" y="4659975"/>
            <a:ext cx="4447509" cy="1846659"/>
          </a:xfrm>
          <a:prstGeom prst="rect">
            <a:avLst/>
          </a:prstGeom>
          <a:solidFill>
            <a:schemeClr val="bg1"/>
          </a:solidFill>
          <a:ln w="19050">
            <a:solidFill>
              <a:srgbClr val="0070C0"/>
            </a:solidFill>
          </a:ln>
        </p:spPr>
        <p:txBody>
          <a:bodyPr wrap="square" rtlCol="0">
            <a:spAutoFit/>
          </a:bodyPr>
          <a:lstStyle/>
          <a:p>
            <a:r>
              <a:rPr lang="en-US" altLang="ja-JP" b="1" u="sng" dirty="0" smtClean="0">
                <a:latin typeface="Cambria Math" panose="02040503050406030204" pitchFamily="18" charset="0"/>
                <a:ea typeface="Cambria Math" panose="02040503050406030204" pitchFamily="18" charset="0"/>
              </a:rPr>
              <a:t>Digital board specification</a:t>
            </a:r>
            <a:endParaRPr kumimoji="1" lang="en-US" altLang="ja-JP" b="1" u="sng" dirty="0" smtClean="0">
              <a:latin typeface="Cambria Math" panose="02040503050406030204" pitchFamily="18" charset="0"/>
              <a:ea typeface="Cambria Math" panose="02040503050406030204" pitchFamily="18" charset="0"/>
            </a:endParaRPr>
          </a:p>
          <a:p>
            <a:pPr marL="285750" indent="-285750">
              <a:buFont typeface="Wingdings" panose="05000000000000000000" pitchFamily="2" charset="2"/>
              <a:buChar char="n"/>
            </a:pPr>
            <a:r>
              <a:rPr lang="en-US" altLang="ja-JP" sz="1600" dirty="0" smtClean="0">
                <a:latin typeface="Cambria Math" panose="02040503050406030204" pitchFamily="18" charset="0"/>
                <a:ea typeface="Cambria Math" panose="02040503050406030204" pitchFamily="18" charset="0"/>
              </a:rPr>
              <a:t>2.5MHz~20MHz sampling  </a:t>
            </a:r>
          </a:p>
          <a:p>
            <a:pPr marL="285750" indent="-285750">
              <a:buFont typeface="Wingdings" panose="05000000000000000000" pitchFamily="2" charset="2"/>
              <a:buChar char="n"/>
            </a:pPr>
            <a:r>
              <a:rPr lang="en-US" altLang="ja-JP" sz="1600" dirty="0" smtClean="0">
                <a:latin typeface="Cambria Math" panose="02040503050406030204" pitchFamily="18" charset="0"/>
                <a:ea typeface="Cambria Math" panose="02040503050406030204" pitchFamily="18" charset="0"/>
              </a:rPr>
              <a:t>12bit resolution (4096)</a:t>
            </a:r>
          </a:p>
          <a:p>
            <a:pPr marL="285750" indent="-285750">
              <a:buFont typeface="Wingdings" panose="05000000000000000000" pitchFamily="2" charset="2"/>
              <a:buChar char="n"/>
            </a:pPr>
            <a:r>
              <a:rPr lang="en-US" altLang="ja-JP" sz="1600" u="sng" dirty="0" smtClean="0">
                <a:latin typeface="Cambria Math" panose="02040503050406030204" pitchFamily="18" charset="0"/>
                <a:ea typeface="Cambria Math" panose="02040503050406030204" pitchFamily="18" charset="0"/>
              </a:rPr>
              <a:t>32ch Data</a:t>
            </a:r>
          </a:p>
          <a:p>
            <a:pPr marL="285750" indent="-285750">
              <a:buFont typeface="Wingdings" panose="05000000000000000000" pitchFamily="2" charset="2"/>
              <a:buChar char="n"/>
            </a:pPr>
            <a:r>
              <a:rPr kumimoji="1" lang="en-US" altLang="ja-JP" sz="1600" u="sng" dirty="0" smtClean="0">
                <a:latin typeface="Cambria Math" panose="02040503050406030204" pitchFamily="18" charset="0"/>
                <a:ea typeface="Cambria Math" panose="02040503050406030204" pitchFamily="18" charset="0"/>
              </a:rPr>
              <a:t>1event 4000sample/</a:t>
            </a:r>
            <a:r>
              <a:rPr kumimoji="1" lang="en-US" altLang="ja-JP" sz="1600" u="sng" dirty="0" err="1" smtClean="0">
                <a:latin typeface="Cambria Math" panose="02040503050406030204" pitchFamily="18" charset="0"/>
                <a:ea typeface="Cambria Math" panose="02040503050406030204" pitchFamily="18" charset="0"/>
              </a:rPr>
              <a:t>ch</a:t>
            </a:r>
            <a:endParaRPr kumimoji="1" lang="en-US" altLang="ja-JP" sz="1600" u="sng" dirty="0" smtClean="0">
              <a:latin typeface="Cambria Math" panose="02040503050406030204" pitchFamily="18" charset="0"/>
              <a:ea typeface="Cambria Math" panose="02040503050406030204" pitchFamily="18" charset="0"/>
            </a:endParaRPr>
          </a:p>
          <a:p>
            <a:pPr marL="285750" indent="-285750">
              <a:buFont typeface="Wingdings" panose="05000000000000000000" pitchFamily="2" charset="2"/>
              <a:buChar char="n"/>
            </a:pPr>
            <a:r>
              <a:rPr lang="en-US" altLang="ja-JP" sz="1600" dirty="0" smtClean="0">
                <a:latin typeface="Cambria Math" panose="02040503050406030204" pitchFamily="18" charset="0"/>
                <a:ea typeface="Cambria Math" panose="02040503050406030204" pitchFamily="18" charset="0"/>
              </a:rPr>
              <a:t>PC </a:t>
            </a:r>
            <a:r>
              <a:rPr lang="en-US" altLang="ja-JP" sz="1600" dirty="0">
                <a:latin typeface="Cambria Math" panose="02040503050406030204" pitchFamily="18" charset="0"/>
                <a:ea typeface="Cambria Math" panose="02040503050406030204" pitchFamily="18" charset="0"/>
              </a:rPr>
              <a:t>to the data transfer in TCP </a:t>
            </a:r>
            <a:r>
              <a:rPr lang="en-US" altLang="ja-JP" sz="1600" dirty="0" smtClean="0">
                <a:latin typeface="Cambria Math" panose="02040503050406030204" pitchFamily="18" charset="0"/>
                <a:ea typeface="Cambria Math" panose="02040503050406030204" pitchFamily="18" charset="0"/>
              </a:rPr>
              <a:t>transmission(</a:t>
            </a:r>
            <a:r>
              <a:rPr kumimoji="1" lang="en-US" altLang="ja-JP" sz="1600" dirty="0" err="1" smtClean="0">
                <a:latin typeface="Cambria Math" panose="02040503050406030204" pitchFamily="18" charset="0"/>
                <a:ea typeface="Cambria Math" panose="02040503050406030204" pitchFamily="18" charset="0"/>
              </a:rPr>
              <a:t>SiTCP</a:t>
            </a:r>
            <a:r>
              <a:rPr kumimoji="1" lang="en-US" altLang="ja-JP" sz="1600" dirty="0" smtClean="0">
                <a:latin typeface="Cambria Math" panose="02040503050406030204" pitchFamily="18" charset="0"/>
                <a:ea typeface="Cambria Math" panose="02040503050406030204" pitchFamily="18" charset="0"/>
              </a:rPr>
              <a:t>)</a:t>
            </a:r>
          </a:p>
        </p:txBody>
      </p:sp>
      <p:sp>
        <p:nvSpPr>
          <p:cNvPr id="43" name="コンテンツ プレースホルダー 1"/>
          <p:cNvSpPr txBox="1">
            <a:spLocks/>
          </p:cNvSpPr>
          <p:nvPr/>
        </p:nvSpPr>
        <p:spPr bwMode="auto">
          <a:xfrm>
            <a:off x="288393" y="4997231"/>
            <a:ext cx="3602883" cy="1193504"/>
          </a:xfrm>
          <a:prstGeom prst="rect">
            <a:avLst/>
          </a:prstGeom>
          <a:noFill/>
          <a:ln w="3175">
            <a:solidFill>
              <a:srgbClr val="0070C0"/>
            </a:solidFill>
            <a:miter lim="800000"/>
            <a:headEnd/>
            <a:tailEnd/>
          </a:ln>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HGPｺﾞｼｯｸE" panose="020B0900000000000000" pitchFamily="50" charset="-128"/>
                <a:ea typeface="HGPｺﾞｼｯｸE" panose="020B0900000000000000" pitchFamily="50" charset="-128"/>
                <a:cs typeface="HGPｺﾞｼｯｸE" panose="020B0900000000000000" pitchFamily="50"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HGPｺﾞｼｯｸE" panose="020B0900000000000000" pitchFamily="50" charset="-128"/>
                <a:ea typeface="HGPｺﾞｼｯｸE" panose="020B0900000000000000" pitchFamily="50" charset="-128"/>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HGPｺﾞｼｯｸE" panose="020B0900000000000000" pitchFamily="50" charset="-128"/>
                <a:ea typeface="HGPｺﾞｼｯｸE" panose="020B0900000000000000" pitchFamily="50" charset="-128"/>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HGPｺﾞｼｯｸE" panose="020B0900000000000000" pitchFamily="50" charset="-128"/>
                <a:ea typeface="HGPｺﾞｼｯｸE" panose="020B0900000000000000" pitchFamily="50" charset="-128"/>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HGPｺﾞｼｯｸE" panose="020B0900000000000000" pitchFamily="50" charset="-128"/>
                <a:ea typeface="HGPｺﾞｼｯｸE" panose="020B0900000000000000"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en-US" altLang="ja-JP" sz="1600" u="sng" dirty="0" err="1" smtClean="0">
                <a:latin typeface="Cambria Math" panose="02040503050406030204" pitchFamily="18" charset="0"/>
                <a:ea typeface="Cambria Math" panose="02040503050406030204" pitchFamily="18" charset="0"/>
              </a:rPr>
              <a:t>SiTCP</a:t>
            </a:r>
            <a:endParaRPr lang="en-US" altLang="ja-JP" sz="1600" u="sng" dirty="0" smtClean="0">
              <a:latin typeface="Cambria Math" panose="02040503050406030204" pitchFamily="18" charset="0"/>
              <a:ea typeface="Cambria Math" panose="02040503050406030204" pitchFamily="18" charset="0"/>
            </a:endParaRPr>
          </a:p>
          <a:p>
            <a:pPr marL="0" indent="0">
              <a:buNone/>
            </a:pPr>
            <a:r>
              <a:rPr lang="en-US" altLang="ja-JP" sz="1200" dirty="0">
                <a:latin typeface="Cambria Math" panose="02040503050406030204" pitchFamily="18" charset="0"/>
                <a:ea typeface="Cambria Math" panose="02040503050406030204" pitchFamily="18" charset="0"/>
              </a:rPr>
              <a:t>Techniques of transmitting data </a:t>
            </a:r>
            <a:r>
              <a:rPr lang="en-US" altLang="ja-JP" sz="1200" dirty="0" smtClean="0">
                <a:latin typeface="Cambria Math" panose="02040503050406030204" pitchFamily="18" charset="0"/>
                <a:ea typeface="Cambria Math" panose="02040503050406030204" pitchFamily="18" charset="0"/>
              </a:rPr>
              <a:t>via Ethernet</a:t>
            </a:r>
            <a:endParaRPr lang="en-US" altLang="ja-JP" sz="1000" dirty="0" smtClean="0">
              <a:latin typeface="Cambria Math" panose="02040503050406030204" pitchFamily="18" charset="0"/>
              <a:ea typeface="Cambria Math" panose="02040503050406030204" pitchFamily="18" charset="0"/>
            </a:endParaRPr>
          </a:p>
          <a:p>
            <a:pPr>
              <a:buFont typeface="Wingdings" panose="05000000000000000000" pitchFamily="2" charset="2"/>
              <a:buChar char="n"/>
            </a:pPr>
            <a:r>
              <a:rPr lang="en-US" altLang="ja-JP" sz="1200" dirty="0">
                <a:latin typeface="Cambria Math" panose="02040503050406030204" pitchFamily="18" charset="0"/>
                <a:ea typeface="Cambria Math" panose="02040503050406030204" pitchFamily="18" charset="0"/>
              </a:rPr>
              <a:t>Network configuration on the </a:t>
            </a:r>
            <a:r>
              <a:rPr lang="en-US" altLang="ja-JP" sz="1200" dirty="0" smtClean="0">
                <a:latin typeface="Cambria Math" panose="02040503050406030204" pitchFamily="18" charset="0"/>
                <a:ea typeface="Cambria Math" panose="02040503050406030204" pitchFamily="18" charset="0"/>
              </a:rPr>
              <a:t>hardware</a:t>
            </a:r>
            <a:endParaRPr lang="en-US" altLang="ja-JP" sz="1200" dirty="0">
              <a:latin typeface="Cambria Math" panose="02040503050406030204" pitchFamily="18" charset="0"/>
              <a:ea typeface="Cambria Math" panose="02040503050406030204" pitchFamily="18" charset="0"/>
            </a:endParaRPr>
          </a:p>
          <a:p>
            <a:pPr>
              <a:buFont typeface="Wingdings" panose="05000000000000000000" pitchFamily="2" charset="2"/>
              <a:buChar char="n"/>
            </a:pPr>
            <a:r>
              <a:rPr lang="en-US" altLang="ja-JP" sz="1200" dirty="0" smtClean="0">
                <a:latin typeface="Cambria Math" panose="02040503050406030204" pitchFamily="18" charset="0"/>
                <a:ea typeface="Cambria Math" panose="02040503050406030204" pitchFamily="18" charset="0"/>
              </a:rPr>
              <a:t>High speed </a:t>
            </a:r>
            <a:r>
              <a:rPr lang="en-US" altLang="ja-JP" sz="1200" u="sng" dirty="0" smtClean="0">
                <a:latin typeface="Cambria Math" panose="02040503050406030204" pitchFamily="18" charset="0"/>
                <a:ea typeface="Cambria Math" panose="02040503050406030204" pitchFamily="18" charset="0"/>
              </a:rPr>
              <a:t>TCP-data transmission</a:t>
            </a:r>
          </a:p>
          <a:p>
            <a:pPr>
              <a:buFont typeface="Wingdings" panose="05000000000000000000" pitchFamily="2" charset="2"/>
              <a:buChar char="n"/>
            </a:pPr>
            <a:r>
              <a:rPr lang="en-US" altLang="ja-JP" sz="1200" dirty="0">
                <a:latin typeface="Cambria Math" panose="02040503050406030204" pitchFamily="18" charset="0"/>
                <a:ea typeface="Cambria Math" panose="02040503050406030204" pitchFamily="18" charset="0"/>
              </a:rPr>
              <a:t>Small circuit </a:t>
            </a:r>
            <a:r>
              <a:rPr lang="en-US" altLang="ja-JP" sz="1200" dirty="0" smtClean="0">
                <a:latin typeface="Cambria Math" panose="02040503050406030204" pitchFamily="18" charset="0"/>
                <a:ea typeface="Cambria Math" panose="02040503050406030204" pitchFamily="18" charset="0"/>
              </a:rPr>
              <a:t>scale</a:t>
            </a:r>
          </a:p>
        </p:txBody>
      </p:sp>
      <p:sp>
        <p:nvSpPr>
          <p:cNvPr id="6" name="テキスト ボックス 5"/>
          <p:cNvSpPr txBox="1"/>
          <p:nvPr/>
        </p:nvSpPr>
        <p:spPr>
          <a:xfrm>
            <a:off x="5343033" y="1974129"/>
            <a:ext cx="753125" cy="369332"/>
          </a:xfrm>
          <a:prstGeom prst="rect">
            <a:avLst/>
          </a:prstGeom>
          <a:noFill/>
        </p:spPr>
        <p:txBody>
          <a:bodyPr wrap="square" rtlCol="0">
            <a:spAutoFit/>
          </a:bodyPr>
          <a:lstStyle/>
          <a:p>
            <a:r>
              <a:rPr kumimoji="1" lang="en-US" altLang="ja-JP" dirty="0" smtClean="0">
                <a:latin typeface="Cambria Math" panose="02040503050406030204" pitchFamily="18" charset="0"/>
                <a:ea typeface="Cambria Math" panose="02040503050406030204" pitchFamily="18" charset="0"/>
              </a:rPr>
              <a:t>FPGA</a:t>
            </a:r>
            <a:endParaRPr kumimoji="1" lang="ja-JP" altLang="en-US" dirty="0">
              <a:latin typeface="Cambria Math" panose="02040503050406030204" pitchFamily="18" charset="0"/>
            </a:endParaRPr>
          </a:p>
        </p:txBody>
      </p:sp>
      <p:grpSp>
        <p:nvGrpSpPr>
          <p:cNvPr id="21" name="グループ化 20"/>
          <p:cNvGrpSpPr/>
          <p:nvPr/>
        </p:nvGrpSpPr>
        <p:grpSpPr>
          <a:xfrm>
            <a:off x="4701994" y="2386725"/>
            <a:ext cx="4493190" cy="1772978"/>
            <a:chOff x="2944878" y="1567525"/>
            <a:chExt cx="5985104" cy="2473425"/>
          </a:xfrm>
          <a:effectLst/>
        </p:grpSpPr>
        <p:sp>
          <p:nvSpPr>
            <p:cNvPr id="22" name="正方形/長方形 21"/>
            <p:cNvSpPr/>
            <p:nvPr/>
          </p:nvSpPr>
          <p:spPr>
            <a:xfrm>
              <a:off x="3753729" y="1567525"/>
              <a:ext cx="4064431" cy="2473425"/>
            </a:xfrm>
            <a:prstGeom prst="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dirty="0"/>
            </a:p>
          </p:txBody>
        </p:sp>
        <p:sp>
          <p:nvSpPr>
            <p:cNvPr id="23" name="テキスト ボックス 22"/>
            <p:cNvSpPr txBox="1"/>
            <p:nvPr/>
          </p:nvSpPr>
          <p:spPr>
            <a:xfrm>
              <a:off x="6347136" y="2641168"/>
              <a:ext cx="1155604" cy="364964"/>
            </a:xfrm>
            <a:prstGeom prst="rect">
              <a:avLst/>
            </a:prstGeom>
            <a:noFill/>
            <a:ln>
              <a:solidFill>
                <a:schemeClr val="accent1"/>
              </a:solidFill>
            </a:ln>
          </p:spPr>
          <p:txBody>
            <a:bodyPr wrap="none" rtlCol="0">
              <a:spAutoFit/>
            </a:bodyPr>
            <a:lstStyle/>
            <a:p>
              <a:pPr algn="ctr"/>
              <a:r>
                <a:rPr kumimoji="1" lang="en-US" altLang="ja-JP" sz="1100" dirty="0" smtClean="0">
                  <a:latin typeface="Cambria Math" panose="02040503050406030204" pitchFamily="18" charset="0"/>
                  <a:ea typeface="Cambria Math" panose="02040503050406030204" pitchFamily="18" charset="0"/>
                </a:rPr>
                <a:t>Ring Buffer</a:t>
              </a:r>
              <a:endParaRPr kumimoji="1" lang="ja-JP" altLang="en-US" sz="1100" dirty="0">
                <a:latin typeface="Cambria Math" panose="02040503050406030204" pitchFamily="18" charset="0"/>
              </a:endParaRPr>
            </a:p>
          </p:txBody>
        </p:sp>
        <p:sp>
          <p:nvSpPr>
            <p:cNvPr id="24" name="テキスト ボックス 23"/>
            <p:cNvSpPr txBox="1"/>
            <p:nvPr/>
          </p:nvSpPr>
          <p:spPr>
            <a:xfrm>
              <a:off x="8242000" y="2500381"/>
              <a:ext cx="687982" cy="429370"/>
            </a:xfrm>
            <a:prstGeom prst="rect">
              <a:avLst/>
            </a:prstGeom>
            <a:noFill/>
            <a:ln>
              <a:noFill/>
            </a:ln>
          </p:spPr>
          <p:txBody>
            <a:bodyPr wrap="none" rtlCol="0">
              <a:spAutoFit/>
            </a:bodyPr>
            <a:lstStyle/>
            <a:p>
              <a:pPr algn="ctr"/>
              <a:r>
                <a:rPr kumimoji="1" lang="en-US" altLang="ja-JP" sz="1400" dirty="0" smtClean="0">
                  <a:latin typeface="Cambria Math" panose="02040503050406030204" pitchFamily="18" charset="0"/>
                  <a:ea typeface="Cambria Math" panose="02040503050406030204" pitchFamily="18" charset="0"/>
                </a:rPr>
                <a:t>ADC</a:t>
              </a:r>
              <a:endParaRPr kumimoji="1" lang="ja-JP" altLang="en-US" sz="1400" dirty="0">
                <a:latin typeface="Cambria Math" panose="02040503050406030204" pitchFamily="18" charset="0"/>
              </a:endParaRPr>
            </a:p>
          </p:txBody>
        </p:sp>
        <p:sp>
          <p:nvSpPr>
            <p:cNvPr id="25" name="テキスト ボックス 24"/>
            <p:cNvSpPr txBox="1"/>
            <p:nvPr/>
          </p:nvSpPr>
          <p:spPr>
            <a:xfrm>
              <a:off x="5306625" y="1775207"/>
              <a:ext cx="912186" cy="364964"/>
            </a:xfrm>
            <a:prstGeom prst="rect">
              <a:avLst/>
            </a:prstGeom>
            <a:noFill/>
            <a:ln>
              <a:solidFill>
                <a:schemeClr val="accent1"/>
              </a:solidFill>
            </a:ln>
          </p:spPr>
          <p:txBody>
            <a:bodyPr wrap="none" rtlCol="0">
              <a:spAutoFit/>
            </a:bodyPr>
            <a:lstStyle/>
            <a:p>
              <a:pPr algn="ctr"/>
              <a:r>
                <a:rPr kumimoji="1" lang="en-US" altLang="ja-JP" sz="1100" dirty="0" smtClean="0">
                  <a:latin typeface="Cambria Math" panose="02040503050406030204" pitchFamily="18" charset="0"/>
                  <a:ea typeface="Cambria Math" panose="02040503050406030204" pitchFamily="18" charset="0"/>
                </a:rPr>
                <a:t>Register</a:t>
              </a:r>
              <a:endParaRPr kumimoji="1" lang="ja-JP" altLang="en-US" sz="1100" dirty="0">
                <a:latin typeface="Cambria Math" panose="02040503050406030204" pitchFamily="18" charset="0"/>
              </a:endParaRPr>
            </a:p>
          </p:txBody>
        </p:sp>
        <p:sp>
          <p:nvSpPr>
            <p:cNvPr id="26" name="テキスト ボックス 25"/>
            <p:cNvSpPr txBox="1"/>
            <p:nvPr/>
          </p:nvSpPr>
          <p:spPr>
            <a:xfrm>
              <a:off x="3910082" y="2641168"/>
              <a:ext cx="715741" cy="364964"/>
            </a:xfrm>
            <a:prstGeom prst="rect">
              <a:avLst/>
            </a:prstGeom>
            <a:noFill/>
            <a:ln>
              <a:solidFill>
                <a:schemeClr val="accent1"/>
              </a:solidFill>
            </a:ln>
          </p:spPr>
          <p:txBody>
            <a:bodyPr wrap="none" rtlCol="0">
              <a:spAutoFit/>
            </a:bodyPr>
            <a:lstStyle/>
            <a:p>
              <a:pPr algn="ctr"/>
              <a:r>
                <a:rPr kumimoji="1" lang="en-US" altLang="ja-JP" sz="1100" dirty="0" err="1" smtClean="0">
                  <a:latin typeface="Cambria Math" panose="02040503050406030204" pitchFamily="18" charset="0"/>
                  <a:ea typeface="Cambria Math" panose="02040503050406030204" pitchFamily="18" charset="0"/>
                </a:rPr>
                <a:t>SiTCP</a:t>
              </a:r>
              <a:endParaRPr kumimoji="1" lang="ja-JP" altLang="en-US" sz="1100" dirty="0">
                <a:latin typeface="Cambria Math" panose="02040503050406030204" pitchFamily="18" charset="0"/>
              </a:endParaRPr>
            </a:p>
          </p:txBody>
        </p:sp>
        <p:sp>
          <p:nvSpPr>
            <p:cNvPr id="29" name="テキスト ボックス 28"/>
            <p:cNvSpPr txBox="1"/>
            <p:nvPr/>
          </p:nvSpPr>
          <p:spPr>
            <a:xfrm>
              <a:off x="4978094" y="2523091"/>
              <a:ext cx="1068060" cy="601117"/>
            </a:xfrm>
            <a:prstGeom prst="rect">
              <a:avLst/>
            </a:prstGeom>
            <a:noFill/>
            <a:ln>
              <a:solidFill>
                <a:schemeClr val="accent1"/>
              </a:solidFill>
            </a:ln>
          </p:spPr>
          <p:txBody>
            <a:bodyPr wrap="none" rtlCol="0">
              <a:spAutoFit/>
            </a:bodyPr>
            <a:lstStyle/>
            <a:p>
              <a:pPr algn="ctr"/>
              <a:r>
                <a:rPr kumimoji="1" lang="en-US" altLang="ja-JP" sz="1100" dirty="0" smtClean="0">
                  <a:latin typeface="Cambria Math" panose="02040503050406030204" pitchFamily="18" charset="0"/>
                  <a:ea typeface="Cambria Math" panose="02040503050406030204" pitchFamily="18" charset="0"/>
                </a:rPr>
                <a:t>Data</a:t>
              </a:r>
            </a:p>
            <a:p>
              <a:pPr algn="ctr"/>
              <a:r>
                <a:rPr kumimoji="1" lang="en-US" altLang="ja-JP" sz="1100" dirty="0" smtClean="0">
                  <a:latin typeface="Cambria Math" panose="02040503050406030204" pitchFamily="18" charset="0"/>
                  <a:ea typeface="Cambria Math" panose="02040503050406030204" pitchFamily="18" charset="0"/>
                </a:rPr>
                <a:t>Formatter</a:t>
              </a:r>
              <a:endParaRPr kumimoji="1" lang="ja-JP" altLang="en-US" sz="1100" dirty="0">
                <a:latin typeface="Cambria Math" panose="02040503050406030204" pitchFamily="18" charset="0"/>
              </a:endParaRPr>
            </a:p>
          </p:txBody>
        </p:sp>
        <p:sp>
          <p:nvSpPr>
            <p:cNvPr id="30" name="テキスト ボックス 29"/>
            <p:cNvSpPr txBox="1"/>
            <p:nvPr/>
          </p:nvSpPr>
          <p:spPr>
            <a:xfrm>
              <a:off x="6506213" y="3425936"/>
              <a:ext cx="837450" cy="364964"/>
            </a:xfrm>
            <a:prstGeom prst="rect">
              <a:avLst/>
            </a:prstGeom>
            <a:noFill/>
            <a:ln>
              <a:solidFill>
                <a:schemeClr val="accent1"/>
              </a:solidFill>
            </a:ln>
          </p:spPr>
          <p:txBody>
            <a:bodyPr wrap="none" rtlCol="0">
              <a:spAutoFit/>
            </a:bodyPr>
            <a:lstStyle/>
            <a:p>
              <a:pPr algn="ctr"/>
              <a:r>
                <a:rPr kumimoji="1" lang="en-US" altLang="ja-JP" sz="1100" dirty="0" smtClean="0">
                  <a:latin typeface="Cambria Math" panose="02040503050406030204" pitchFamily="18" charset="0"/>
                  <a:ea typeface="Cambria Math" panose="02040503050406030204" pitchFamily="18" charset="0"/>
                </a:rPr>
                <a:t>Trigger</a:t>
              </a:r>
              <a:endParaRPr kumimoji="1" lang="ja-JP" altLang="en-US" sz="1100" dirty="0">
                <a:latin typeface="Cambria Math" panose="02040503050406030204" pitchFamily="18" charset="0"/>
              </a:endParaRPr>
            </a:p>
          </p:txBody>
        </p:sp>
        <p:sp>
          <p:nvSpPr>
            <p:cNvPr id="31" name="テキスト ボックス 30"/>
            <p:cNvSpPr txBox="1"/>
            <p:nvPr/>
          </p:nvSpPr>
          <p:spPr>
            <a:xfrm>
              <a:off x="2944878" y="3317493"/>
              <a:ext cx="517161" cy="429370"/>
            </a:xfrm>
            <a:prstGeom prst="rect">
              <a:avLst/>
            </a:prstGeom>
            <a:noFill/>
            <a:ln>
              <a:noFill/>
            </a:ln>
          </p:spPr>
          <p:txBody>
            <a:bodyPr wrap="none" rtlCol="0">
              <a:spAutoFit/>
            </a:bodyPr>
            <a:lstStyle/>
            <a:p>
              <a:pPr algn="ctr"/>
              <a:r>
                <a:rPr kumimoji="1" lang="en-US" altLang="ja-JP" sz="1400" dirty="0" smtClean="0">
                  <a:latin typeface="Cambria Math" panose="02040503050406030204" pitchFamily="18" charset="0"/>
                  <a:ea typeface="Cambria Math" panose="02040503050406030204" pitchFamily="18" charset="0"/>
                </a:rPr>
                <a:t>PC</a:t>
              </a:r>
              <a:endParaRPr kumimoji="1" lang="ja-JP" altLang="en-US" sz="1400" dirty="0">
                <a:latin typeface="Cambria Math" panose="02040503050406030204" pitchFamily="18" charset="0"/>
              </a:endParaRPr>
            </a:p>
          </p:txBody>
        </p:sp>
        <p:sp>
          <p:nvSpPr>
            <p:cNvPr id="32" name="テキスト ボックス 31"/>
            <p:cNvSpPr txBox="1"/>
            <p:nvPr/>
          </p:nvSpPr>
          <p:spPr>
            <a:xfrm>
              <a:off x="8120294" y="3318214"/>
              <a:ext cx="717876" cy="601117"/>
            </a:xfrm>
            <a:prstGeom prst="rect">
              <a:avLst/>
            </a:prstGeom>
            <a:noFill/>
            <a:ln>
              <a:noFill/>
            </a:ln>
          </p:spPr>
          <p:txBody>
            <a:bodyPr wrap="none" rtlCol="0">
              <a:spAutoFit/>
            </a:bodyPr>
            <a:lstStyle/>
            <a:p>
              <a:pPr algn="ctr"/>
              <a:r>
                <a:rPr kumimoji="1" lang="en-US" altLang="ja-JP" sz="1100" dirty="0" smtClean="0">
                  <a:latin typeface="Cambria Math" panose="02040503050406030204" pitchFamily="18" charset="0"/>
                  <a:ea typeface="Cambria Math" panose="02040503050406030204" pitchFamily="18" charset="0"/>
                </a:rPr>
                <a:t>NIM</a:t>
              </a:r>
            </a:p>
            <a:p>
              <a:pPr algn="ctr"/>
              <a:r>
                <a:rPr kumimoji="1" lang="en-US" altLang="ja-JP" sz="1100" dirty="0" smtClean="0">
                  <a:latin typeface="Cambria Math" panose="02040503050406030204" pitchFamily="18" charset="0"/>
                </a:rPr>
                <a:t>signal</a:t>
              </a:r>
              <a:endParaRPr kumimoji="1" lang="ja-JP" altLang="en-US" sz="1100" dirty="0">
                <a:latin typeface="Cambria Math" panose="02040503050406030204" pitchFamily="18" charset="0"/>
              </a:endParaRPr>
            </a:p>
          </p:txBody>
        </p:sp>
        <p:cxnSp>
          <p:nvCxnSpPr>
            <p:cNvPr id="34" name="カギ線コネクタ 33"/>
            <p:cNvCxnSpPr>
              <a:endCxn id="25" idx="3"/>
            </p:cNvCxnSpPr>
            <p:nvPr/>
          </p:nvCxnSpPr>
          <p:spPr>
            <a:xfrm rot="10800000">
              <a:off x="6218812" y="1957691"/>
              <a:ext cx="2023187" cy="56764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endCxn id="23" idx="3"/>
            </p:cNvCxnSpPr>
            <p:nvPr/>
          </p:nvCxnSpPr>
          <p:spPr>
            <a:xfrm flipH="1">
              <a:off x="7502739" y="2823650"/>
              <a:ext cx="73926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a:stCxn id="29" idx="3"/>
              <a:endCxn id="23" idx="1"/>
            </p:cNvCxnSpPr>
            <p:nvPr/>
          </p:nvCxnSpPr>
          <p:spPr>
            <a:xfrm>
              <a:off x="6046153" y="2823650"/>
              <a:ext cx="3009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線コネクタ 37"/>
            <p:cNvCxnSpPr>
              <a:stCxn id="26" idx="3"/>
              <a:endCxn id="29" idx="1"/>
            </p:cNvCxnSpPr>
            <p:nvPr/>
          </p:nvCxnSpPr>
          <p:spPr>
            <a:xfrm>
              <a:off x="4625823" y="2823650"/>
              <a:ext cx="352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カギ線コネクタ 38"/>
            <p:cNvCxnSpPr>
              <a:stCxn id="26" idx="2"/>
            </p:cNvCxnSpPr>
            <p:nvPr/>
          </p:nvCxnSpPr>
          <p:spPr>
            <a:xfrm rot="5400000">
              <a:off x="3608531" y="2830813"/>
              <a:ext cx="484104" cy="834741"/>
            </a:xfrm>
            <a:prstGeom prst="bent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4" name="カギ線コネクタ 43"/>
            <p:cNvCxnSpPr>
              <a:stCxn id="25" idx="1"/>
              <a:endCxn id="26" idx="0"/>
            </p:cNvCxnSpPr>
            <p:nvPr/>
          </p:nvCxnSpPr>
          <p:spPr>
            <a:xfrm rot="10800000" flipV="1">
              <a:off x="4267955" y="1957688"/>
              <a:ext cx="1038672" cy="683479"/>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23" idx="2"/>
              <a:endCxn id="30" idx="0"/>
            </p:cNvCxnSpPr>
            <p:nvPr/>
          </p:nvCxnSpPr>
          <p:spPr>
            <a:xfrm>
              <a:off x="6924938" y="3006132"/>
              <a:ext cx="0" cy="419804"/>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9" name="直線矢印コネクタ 8"/>
          <p:cNvCxnSpPr>
            <a:stCxn id="30" idx="3"/>
            <a:endCxn id="32" idx="1"/>
          </p:cNvCxnSpPr>
          <p:nvPr/>
        </p:nvCxnSpPr>
        <p:spPr>
          <a:xfrm>
            <a:off x="8004289" y="3849659"/>
            <a:ext cx="583039" cy="74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4314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コンテンツ プレースホルダー 10"/>
              <p:cNvSpPr>
                <a:spLocks noGrp="1"/>
              </p:cNvSpPr>
              <p:nvPr>
                <p:ph idx="1"/>
              </p:nvPr>
            </p:nvSpPr>
            <p:spPr>
              <a:xfrm>
                <a:off x="445979" y="1600200"/>
                <a:ext cx="8229600" cy="1174693"/>
              </a:xfrm>
            </p:spPr>
            <p:txBody>
              <a:bodyPr/>
              <a:lstStyle/>
              <a:p>
                <a:pPr>
                  <a:buFont typeface="Wingdings" panose="05000000000000000000" pitchFamily="2" charset="2"/>
                  <a:buChar char="p"/>
                </a:pPr>
                <a:r>
                  <a:rPr lang="en-US" altLang="ja-JP" sz="2000" dirty="0" smtClean="0">
                    <a:latin typeface="Cambria Math" panose="02040503050406030204" pitchFamily="18" charset="0"/>
                    <a:ea typeface="Cambria Math" panose="02040503050406030204" pitchFamily="18" charset="0"/>
                  </a:rPr>
                  <a:t>Using </a:t>
                </a:r>
                <a14:m>
                  <m:oMath xmlns:m="http://schemas.openxmlformats.org/officeDocument/2006/math">
                    <m:sSup>
                      <m:sSupPr>
                        <m:ctrlPr>
                          <a:rPr lang="en-US" altLang="ja-JP" sz="2000" i="1" smtClean="0">
                            <a:latin typeface="Cambria Math"/>
                            <a:ea typeface="Cambria Math" panose="02040503050406030204" pitchFamily="18" charset="0"/>
                          </a:rPr>
                        </m:ctrlPr>
                      </m:sSupPr>
                      <m:e>
                        <m:r>
                          <a:rPr lang="en-US" altLang="ja-JP" sz="2000" b="0" i="1" smtClean="0">
                            <a:latin typeface="Cambria Math" panose="02040503050406030204" pitchFamily="18" charset="0"/>
                            <a:ea typeface="Cambria Math" panose="02040503050406030204" pitchFamily="18" charset="0"/>
                          </a:rPr>
                          <m:t>𝐹𝑒</m:t>
                        </m:r>
                      </m:e>
                      <m:sup>
                        <m:r>
                          <a:rPr lang="en-US" altLang="ja-JP" sz="2000" b="0" i="1" smtClean="0">
                            <a:latin typeface="Cambria Math" panose="02040503050406030204" pitchFamily="18" charset="0"/>
                            <a:ea typeface="Cambria Math" panose="02040503050406030204" pitchFamily="18" charset="0"/>
                          </a:rPr>
                          <m:t>55</m:t>
                        </m:r>
                      </m:sup>
                    </m:sSup>
                  </m:oMath>
                </a14:m>
                <a:r>
                  <a:rPr lang="en-US" altLang="ja-JP" sz="2000" dirty="0" smtClean="0">
                    <a:latin typeface="Cambria Math" panose="02040503050406030204" pitchFamily="18" charset="0"/>
                    <a:ea typeface="Cambria Math" panose="02040503050406030204" pitchFamily="18" charset="0"/>
                  </a:rPr>
                  <a:t> to </a:t>
                </a:r>
                <a:r>
                  <a:rPr lang="en-US" altLang="ja-JP" sz="2000" dirty="0">
                    <a:latin typeface="Cambria Math" panose="02040503050406030204" pitchFamily="18" charset="0"/>
                    <a:ea typeface="Cambria Math" panose="02040503050406030204" pitchFamily="18" charset="0"/>
                  </a:rPr>
                  <a:t>the radiation </a:t>
                </a:r>
                <a:r>
                  <a:rPr lang="en-US" altLang="ja-JP" sz="2000" dirty="0" smtClean="0">
                    <a:latin typeface="Cambria Math" panose="02040503050406030204" pitchFamily="18" charset="0"/>
                    <a:ea typeface="Cambria Math" panose="02040503050406030204" pitchFamily="18" charset="0"/>
                  </a:rPr>
                  <a:t>source</a:t>
                </a:r>
              </a:p>
              <a:p>
                <a:pPr>
                  <a:buFont typeface="Wingdings" panose="05000000000000000000" pitchFamily="2" charset="2"/>
                  <a:buChar char="p"/>
                </a:pPr>
                <a:r>
                  <a:rPr lang="en-US" altLang="ja-JP" sz="2000" dirty="0" smtClean="0">
                    <a:latin typeface="Cambria Math" panose="02040503050406030204" pitchFamily="18" charset="0"/>
                    <a:ea typeface="Cambria Math" panose="02040503050406030204" pitchFamily="18" charset="0"/>
                  </a:rPr>
                  <a:t>10event-2ch-data for operation check</a:t>
                </a:r>
              </a:p>
              <a:p>
                <a:pPr>
                  <a:buFont typeface="Wingdings" panose="05000000000000000000" pitchFamily="2" charset="2"/>
                  <a:buChar char="p"/>
                </a:pPr>
                <a:r>
                  <a:rPr lang="en-US" altLang="ja-JP" sz="2000" dirty="0">
                    <a:latin typeface="Cambria Math" panose="02040503050406030204" pitchFamily="18" charset="0"/>
                    <a:ea typeface="Cambria Math" panose="02040503050406030204" pitchFamily="18" charset="0"/>
                  </a:rPr>
                  <a:t>E</a:t>
                </a:r>
                <a:r>
                  <a:rPr lang="en-US" altLang="ja-JP" sz="2000" dirty="0" smtClean="0">
                    <a:latin typeface="Cambria Math" panose="02040503050406030204" pitchFamily="18" charset="0"/>
                    <a:ea typeface="Cambria Math" panose="02040503050406030204" pitchFamily="18" charset="0"/>
                  </a:rPr>
                  <a:t>xtracting </a:t>
                </a:r>
                <a:r>
                  <a:rPr lang="en-US" altLang="ja-JP" sz="2000" dirty="0">
                    <a:latin typeface="Cambria Math" panose="02040503050406030204" pitchFamily="18" charset="0"/>
                    <a:ea typeface="Cambria Math" panose="02040503050406030204" pitchFamily="18" charset="0"/>
                  </a:rPr>
                  <a:t>data of the </a:t>
                </a:r>
                <a:r>
                  <a:rPr lang="en-US" altLang="ja-JP" sz="2000" dirty="0" smtClean="0">
                    <a:latin typeface="Cambria Math" panose="02040503050406030204" pitchFamily="18" charset="0"/>
                    <a:ea typeface="Cambria Math" panose="02040503050406030204" pitchFamily="18" charset="0"/>
                  </a:rPr>
                  <a:t>peak</a:t>
                </a:r>
                <a:r>
                  <a:rPr lang="ja-JP" altLang="en-US" sz="2000" dirty="0" smtClean="0">
                    <a:latin typeface="Cambria Math" panose="02040503050406030204" pitchFamily="18" charset="0"/>
                  </a:rPr>
                  <a:t>⇩</a:t>
                </a:r>
                <a:endParaRPr lang="en-US" altLang="ja-JP" sz="2000" dirty="0" smtClean="0">
                  <a:latin typeface="Cambria Math" panose="02040503050406030204" pitchFamily="18" charset="0"/>
                  <a:ea typeface="Cambria Math" panose="02040503050406030204" pitchFamily="18" charset="0"/>
                </a:endParaRPr>
              </a:p>
              <a:p>
                <a:pPr marL="0" indent="0">
                  <a:buNone/>
                </a:pPr>
                <a:endParaRPr kumimoji="1" lang="en-US" altLang="ja-JP" sz="2200" dirty="0">
                  <a:latin typeface="Cambria Math" panose="02040503050406030204" pitchFamily="18" charset="0"/>
                  <a:ea typeface="Cambria Math" panose="02040503050406030204" pitchFamily="18" charset="0"/>
                </a:endParaRPr>
              </a:p>
              <a:p>
                <a:pPr marL="0" indent="0">
                  <a:buNone/>
                </a:pPr>
                <a:endParaRPr lang="en-US" altLang="ja-JP" sz="2200" dirty="0" smtClean="0">
                  <a:latin typeface="Cambria Math" panose="02040503050406030204" pitchFamily="18" charset="0"/>
                  <a:ea typeface="Cambria Math" panose="02040503050406030204" pitchFamily="18" charset="0"/>
                </a:endParaRPr>
              </a:p>
              <a:p>
                <a:pPr marL="0" indent="0">
                  <a:buNone/>
                </a:pPr>
                <a:endParaRPr kumimoji="1" lang="en-US" altLang="ja-JP" sz="2200" dirty="0">
                  <a:latin typeface="Cambria Math" panose="02040503050406030204" pitchFamily="18" charset="0"/>
                  <a:ea typeface="Cambria Math" panose="02040503050406030204" pitchFamily="18" charset="0"/>
                </a:endParaRPr>
              </a:p>
              <a:p>
                <a:pPr marL="0" indent="0">
                  <a:buNone/>
                </a:pPr>
                <a:endParaRPr lang="en-US" altLang="ja-JP" sz="2200" dirty="0" smtClean="0">
                  <a:latin typeface="Cambria Math" panose="02040503050406030204" pitchFamily="18" charset="0"/>
                  <a:ea typeface="Cambria Math" panose="02040503050406030204" pitchFamily="18" charset="0"/>
                </a:endParaRPr>
              </a:p>
              <a:p>
                <a:pPr marL="0" indent="0">
                  <a:buNone/>
                </a:pPr>
                <a:endParaRPr kumimoji="1" lang="en-US" altLang="ja-JP" sz="2200" dirty="0">
                  <a:latin typeface="Cambria Math" panose="02040503050406030204" pitchFamily="18" charset="0"/>
                  <a:ea typeface="Cambria Math" panose="02040503050406030204" pitchFamily="18" charset="0"/>
                </a:endParaRPr>
              </a:p>
              <a:p>
                <a:pPr marL="0" indent="0">
                  <a:buNone/>
                </a:pPr>
                <a:endParaRPr lang="en-US" altLang="ja-JP" sz="2200" dirty="0" smtClean="0">
                  <a:latin typeface="Cambria Math" panose="02040503050406030204" pitchFamily="18" charset="0"/>
                  <a:ea typeface="Cambria Math" panose="02040503050406030204" pitchFamily="18" charset="0"/>
                </a:endParaRPr>
              </a:p>
              <a:p>
                <a:pPr marL="0" indent="0">
                  <a:buNone/>
                </a:pPr>
                <a:endParaRPr kumimoji="1" lang="en-US" altLang="ja-JP" sz="2200" dirty="0">
                  <a:latin typeface="Cambria Math" panose="02040503050406030204" pitchFamily="18" charset="0"/>
                  <a:ea typeface="Cambria Math" panose="02040503050406030204" pitchFamily="18" charset="0"/>
                </a:endParaRPr>
              </a:p>
              <a:p>
                <a:pPr marL="0" indent="0">
                  <a:buNone/>
                </a:pPr>
                <a:endParaRPr kumimoji="1" lang="en-US" altLang="ja-JP" sz="2200" dirty="0" smtClean="0">
                  <a:latin typeface="Cambria Math" panose="02040503050406030204" pitchFamily="18" charset="0"/>
                  <a:ea typeface="Cambria Math" panose="02040503050406030204" pitchFamily="18" charset="0"/>
                </a:endParaRPr>
              </a:p>
              <a:p>
                <a:pPr marL="0" indent="0">
                  <a:buNone/>
                </a:pPr>
                <a:endParaRPr kumimoji="1" lang="ja-JP" altLang="en-US" sz="2200" dirty="0" smtClean="0">
                  <a:latin typeface="Cambria Math" panose="02040503050406030204" pitchFamily="18" charset="0"/>
                </a:endParaRPr>
              </a:p>
            </p:txBody>
          </p:sp>
        </mc:Choice>
        <mc:Fallback xmlns="">
          <p:sp>
            <p:nvSpPr>
              <p:cNvPr id="11" name="コンテンツ プレースホルダー 10"/>
              <p:cNvSpPr>
                <a:spLocks noGrp="1" noRot="1" noChangeAspect="1" noMove="1" noResize="1" noEditPoints="1" noAdjustHandles="1" noChangeArrowheads="1" noChangeShapeType="1" noTextEdit="1"/>
              </p:cNvSpPr>
              <p:nvPr>
                <p:ph idx="1"/>
              </p:nvPr>
            </p:nvSpPr>
            <p:spPr>
              <a:xfrm>
                <a:off x="445979" y="1600200"/>
                <a:ext cx="8229600" cy="1174693"/>
              </a:xfrm>
              <a:blipFill rotWithShape="1">
                <a:blip r:embed="rId3"/>
                <a:stretch>
                  <a:fillRect l="-593" t="-2604" b="-5208"/>
                </a:stretch>
              </a:blipFill>
            </p:spPr>
            <p:txBody>
              <a:bodyPr/>
              <a:lstStyle/>
              <a:p>
                <a:r>
                  <a:rPr lang="ja-JP" altLang="en-US">
                    <a:noFill/>
                  </a:rPr>
                  <a:t> </a:t>
                </a:r>
              </a:p>
            </p:txBody>
          </p:sp>
        </mc:Fallback>
      </mc:AlternateContent>
      <p:pic>
        <p:nvPicPr>
          <p:cNvPr id="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61" y="2774893"/>
            <a:ext cx="4102227" cy="16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t="11392"/>
          <a:stretch/>
        </p:blipFill>
        <p:spPr bwMode="auto">
          <a:xfrm>
            <a:off x="956661" y="4366236"/>
            <a:ext cx="4102227" cy="205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8"/>
          <p:cNvSpPr>
            <a:spLocks noGrp="1"/>
          </p:cNvSpPr>
          <p:nvPr>
            <p:ph type="title"/>
          </p:nvPr>
        </p:nvSpPr>
        <p:spPr/>
        <p:txBody>
          <a:bodyPr/>
          <a:lstStyle/>
          <a:p>
            <a:r>
              <a:rPr lang="en-US" altLang="ja-JP" dirty="0">
                <a:latin typeface="Cambria Math" panose="02040503050406030204" pitchFamily="18" charset="0"/>
                <a:ea typeface="Cambria Math" panose="02040503050406030204" pitchFamily="18" charset="0"/>
              </a:rPr>
              <a:t>Readout </a:t>
            </a:r>
            <a:r>
              <a:rPr lang="en-US" altLang="ja-JP" dirty="0" smtClean="0">
                <a:latin typeface="Cambria Math" panose="02040503050406030204" pitchFamily="18" charset="0"/>
                <a:ea typeface="Cambria Math" panose="02040503050406030204" pitchFamily="18" charset="0"/>
              </a:rPr>
              <a:t>test</a:t>
            </a:r>
            <a:endParaRPr kumimoji="1" lang="ja-JP" altLang="en-US" dirty="0">
              <a:latin typeface="Cambria Math" panose="02040503050406030204" pitchFamily="18" charset="0"/>
            </a:endParaRPr>
          </a:p>
        </p:txBody>
      </p:sp>
      <p:sp>
        <p:nvSpPr>
          <p:cNvPr id="7" name="日付プレースホルダー 6"/>
          <p:cNvSpPr>
            <a:spLocks noGrp="1"/>
          </p:cNvSpPr>
          <p:nvPr>
            <p:ph type="dt" sz="half" idx="10"/>
          </p:nvPr>
        </p:nvSpPr>
        <p:spPr/>
        <p:txBody>
          <a:bodyPr/>
          <a:lstStyle/>
          <a:p>
            <a:pPr>
              <a:defRPr/>
            </a:pPr>
            <a:fld id="{B24242A2-3286-4C42-AFA9-89FAF8451853}" type="datetime1">
              <a:rPr lang="ja-JP" altLang="en-US" smtClean="0"/>
              <a:pPr>
                <a:defRPr/>
              </a:pPr>
              <a:t>2015/12/22</a:t>
            </a:fld>
            <a:endParaRPr lang="ja-JP" altLang="en-US"/>
          </a:p>
        </p:txBody>
      </p:sp>
      <p:sp>
        <p:nvSpPr>
          <p:cNvPr id="8" name="スライド番号プレースホルダー 7"/>
          <p:cNvSpPr>
            <a:spLocks noGrp="1"/>
          </p:cNvSpPr>
          <p:nvPr>
            <p:ph type="sldNum" sz="quarter" idx="12"/>
          </p:nvPr>
        </p:nvSpPr>
        <p:spPr/>
        <p:txBody>
          <a:bodyPr/>
          <a:lstStyle/>
          <a:p>
            <a:pPr>
              <a:defRPr/>
            </a:pPr>
            <a:fld id="{5705134D-D98E-46E8-92F8-B0569CD08861}" type="slidenum">
              <a:rPr lang="ja-JP" altLang="en-US" smtClean="0"/>
              <a:pPr>
                <a:defRPr/>
              </a:pPr>
              <a:t>8</a:t>
            </a:fld>
            <a:endParaRPr lang="ja-JP" altLang="en-US"/>
          </a:p>
        </p:txBody>
      </p:sp>
      <p:grpSp>
        <p:nvGrpSpPr>
          <p:cNvPr id="16" name="グループ化 15"/>
          <p:cNvGrpSpPr/>
          <p:nvPr/>
        </p:nvGrpSpPr>
        <p:grpSpPr>
          <a:xfrm rot="10800000">
            <a:off x="6735208" y="3424917"/>
            <a:ext cx="2083328" cy="2093771"/>
            <a:chOff x="324349" y="3142977"/>
            <a:chExt cx="2083328" cy="2093771"/>
          </a:xfrm>
        </p:grpSpPr>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49" y="3142977"/>
              <a:ext cx="2083328" cy="209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418246" y="5031249"/>
              <a:ext cx="1886339" cy="98411"/>
            </a:xfrm>
            <a:prstGeom prst="rect">
              <a:avLst/>
            </a:prstGeom>
            <a:solidFill>
              <a:srgbClr val="CC0000">
                <a:alpha val="30000"/>
              </a:srgbClr>
            </a:solidFill>
            <a:ln w="127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18246" y="4842922"/>
              <a:ext cx="1886339" cy="98411"/>
            </a:xfrm>
            <a:prstGeom prst="rect">
              <a:avLst/>
            </a:prstGeom>
            <a:solidFill>
              <a:srgbClr val="CC0000">
                <a:alpha val="30000"/>
              </a:srgbClr>
            </a:solidFill>
            <a:ln w="127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5104730" y="6240237"/>
            <a:ext cx="593432" cy="307777"/>
          </a:xfrm>
          <a:prstGeom prst="rect">
            <a:avLst/>
          </a:prstGeom>
          <a:solidFill>
            <a:schemeClr val="bg1"/>
          </a:solidFill>
          <a:ln>
            <a:solidFill>
              <a:schemeClr val="tx1"/>
            </a:solidFill>
          </a:ln>
        </p:spPr>
        <p:txBody>
          <a:bodyPr wrap="none" rtlCol="0">
            <a:spAutoFit/>
          </a:bodyPr>
          <a:lstStyle/>
          <a:p>
            <a:r>
              <a:rPr lang="en-US" altLang="ja-JP" sz="1400" dirty="0" smtClean="0">
                <a:latin typeface="Cambria Math" panose="02040503050406030204" pitchFamily="18" charset="0"/>
                <a:ea typeface="Cambria Math" panose="02040503050406030204" pitchFamily="18" charset="0"/>
              </a:rPr>
              <a:t>clock</a:t>
            </a:r>
            <a:endParaRPr kumimoji="1" lang="ja-JP" altLang="en-US" sz="1400" dirty="0">
              <a:latin typeface="Cambria Math" panose="02040503050406030204" pitchFamily="18" charset="0"/>
            </a:endParaRPr>
          </a:p>
        </p:txBody>
      </p:sp>
      <p:sp>
        <p:nvSpPr>
          <p:cNvPr id="72" name="テキスト ボックス 71"/>
          <p:cNvSpPr txBox="1"/>
          <p:nvPr/>
        </p:nvSpPr>
        <p:spPr>
          <a:xfrm>
            <a:off x="7328671" y="5509528"/>
            <a:ext cx="896399" cy="338554"/>
          </a:xfrm>
          <a:prstGeom prst="rect">
            <a:avLst/>
          </a:prstGeom>
          <a:noFill/>
        </p:spPr>
        <p:txBody>
          <a:bodyPr wrap="none" rtlCol="0">
            <a:spAutoFit/>
          </a:bodyPr>
          <a:lstStyle/>
          <a:p>
            <a:r>
              <a:rPr lang="en-US" altLang="ja-JP" sz="1600" dirty="0" smtClean="0">
                <a:latin typeface="Cambria Math" panose="02040503050406030204" pitchFamily="18" charset="0"/>
                <a:ea typeface="Cambria Math" panose="02040503050406030204" pitchFamily="18" charset="0"/>
              </a:rPr>
              <a:t>STRIPIX</a:t>
            </a:r>
            <a:endParaRPr kumimoji="1" lang="ja-JP" altLang="en-US" sz="1600" dirty="0">
              <a:latin typeface="Cambria Math" panose="02040503050406030204" pitchFamily="18" charset="0"/>
              <a:ea typeface="HGPｺﾞｼｯｸE" panose="020B0900000000000000" pitchFamily="50" charset="-128"/>
            </a:endParaRPr>
          </a:p>
        </p:txBody>
      </p:sp>
      <p:sp>
        <p:nvSpPr>
          <p:cNvPr id="12" name="テキスト ボックス 11"/>
          <p:cNvSpPr txBox="1"/>
          <p:nvPr/>
        </p:nvSpPr>
        <p:spPr>
          <a:xfrm>
            <a:off x="157109" y="2881830"/>
            <a:ext cx="622286" cy="523220"/>
          </a:xfrm>
          <a:prstGeom prst="rect">
            <a:avLst/>
          </a:prstGeom>
          <a:solidFill>
            <a:schemeClr val="bg1"/>
          </a:solidFill>
          <a:ln>
            <a:solidFill>
              <a:schemeClr val="tx1"/>
            </a:solidFill>
          </a:ln>
        </p:spPr>
        <p:txBody>
          <a:bodyPr wrap="none" rtlCol="0">
            <a:spAutoFit/>
          </a:bodyPr>
          <a:lstStyle/>
          <a:p>
            <a:pPr algn="ctr"/>
            <a:r>
              <a:rPr lang="en-US" altLang="ja-JP" sz="1400" dirty="0" smtClean="0">
                <a:latin typeface="Cambria Math" panose="02040503050406030204" pitchFamily="18" charset="0"/>
                <a:ea typeface="Cambria Math" panose="02040503050406030204" pitchFamily="18" charset="0"/>
              </a:rPr>
              <a:t>ADC</a:t>
            </a:r>
          </a:p>
          <a:p>
            <a:pPr algn="ctr"/>
            <a:r>
              <a:rPr kumimoji="1" lang="en-US" altLang="ja-JP" sz="1400" dirty="0" smtClean="0">
                <a:latin typeface="Cambria Math" panose="02040503050406030204" pitchFamily="18" charset="0"/>
                <a:ea typeface="Cambria Math" panose="02040503050406030204" pitchFamily="18" charset="0"/>
              </a:rPr>
              <a:t>count</a:t>
            </a:r>
            <a:endParaRPr kumimoji="1" lang="ja-JP" altLang="en-US" sz="1400" dirty="0">
              <a:latin typeface="Cambria Math" panose="02040503050406030204" pitchFamily="18" charset="0"/>
            </a:endParaRPr>
          </a:p>
        </p:txBody>
      </p:sp>
      <p:cxnSp>
        <p:nvCxnSpPr>
          <p:cNvPr id="54" name="直線矢印コネクタ 53"/>
          <p:cNvCxnSpPr>
            <a:stCxn id="15" idx="3"/>
          </p:cNvCxnSpPr>
          <p:nvPr/>
        </p:nvCxnSpPr>
        <p:spPr>
          <a:xfrm flipH="1">
            <a:off x="5104730" y="3581210"/>
            <a:ext cx="1733570" cy="5595"/>
          </a:xfrm>
          <a:prstGeom prst="straightConnector1">
            <a:avLst/>
          </a:prstGeom>
          <a:ln w="57150">
            <a:solidFill>
              <a:srgbClr val="C0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56" name="カギ線コネクタ 55"/>
          <p:cNvCxnSpPr>
            <a:stCxn id="23" idx="3"/>
          </p:cNvCxnSpPr>
          <p:nvPr/>
        </p:nvCxnSpPr>
        <p:spPr>
          <a:xfrm rot="10800000" flipV="1">
            <a:off x="5104730" y="3769536"/>
            <a:ext cx="1733570" cy="1194349"/>
          </a:xfrm>
          <a:prstGeom prst="bentConnector3">
            <a:avLst>
              <a:gd name="adj1" fmla="val 34815"/>
            </a:avLst>
          </a:prstGeom>
          <a:ln w="57150">
            <a:solidFill>
              <a:srgbClr val="C0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0" name="テキスト ボックス 69"/>
          <p:cNvSpPr txBox="1"/>
          <p:nvPr/>
        </p:nvSpPr>
        <p:spPr>
          <a:xfrm>
            <a:off x="3920544" y="2958774"/>
            <a:ext cx="556563" cy="369332"/>
          </a:xfrm>
          <a:prstGeom prst="rect">
            <a:avLst/>
          </a:prstGeom>
          <a:solidFill>
            <a:schemeClr val="bg1"/>
          </a:solidFill>
          <a:ln>
            <a:solidFill>
              <a:schemeClr val="tx1"/>
            </a:solidFill>
          </a:ln>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ch1</a:t>
            </a:r>
            <a:endParaRPr kumimoji="1" lang="ja-JP" altLang="en-US" dirty="0">
              <a:latin typeface="Cambria Math" panose="02040503050406030204" pitchFamily="18" charset="0"/>
            </a:endParaRPr>
          </a:p>
        </p:txBody>
      </p:sp>
      <p:sp>
        <p:nvSpPr>
          <p:cNvPr id="82" name="テキスト ボックス 81"/>
          <p:cNvSpPr txBox="1"/>
          <p:nvPr/>
        </p:nvSpPr>
        <p:spPr>
          <a:xfrm>
            <a:off x="3920544" y="5406664"/>
            <a:ext cx="556563" cy="369332"/>
          </a:xfrm>
          <a:prstGeom prst="rect">
            <a:avLst/>
          </a:prstGeom>
          <a:solidFill>
            <a:schemeClr val="bg1"/>
          </a:solidFill>
          <a:ln>
            <a:solidFill>
              <a:schemeClr val="tx1"/>
            </a:solidFill>
          </a:ln>
        </p:spPr>
        <p:txBody>
          <a:bodyPr wrap="none" rtlCol="0">
            <a:spAutoFit/>
          </a:bodyPr>
          <a:lstStyle/>
          <a:p>
            <a:r>
              <a:rPr kumimoji="1" lang="en-US" altLang="ja-JP" dirty="0" smtClean="0">
                <a:latin typeface="Cambria Math" panose="02040503050406030204" pitchFamily="18" charset="0"/>
                <a:ea typeface="Cambria Math" panose="02040503050406030204" pitchFamily="18" charset="0"/>
              </a:rPr>
              <a:t>ch3</a:t>
            </a:r>
            <a:endParaRPr kumimoji="1" lang="ja-JP" altLang="en-US" dirty="0">
              <a:latin typeface="Cambria Math" panose="02040503050406030204" pitchFamily="18" charset="0"/>
            </a:endParaRPr>
          </a:p>
        </p:txBody>
      </p:sp>
      <p:grpSp>
        <p:nvGrpSpPr>
          <p:cNvPr id="4" name="グループ化 3"/>
          <p:cNvGrpSpPr/>
          <p:nvPr/>
        </p:nvGrpSpPr>
        <p:grpSpPr>
          <a:xfrm>
            <a:off x="6403145" y="226219"/>
            <a:ext cx="2756647" cy="2186865"/>
            <a:chOff x="6331173" y="322834"/>
            <a:chExt cx="2756647" cy="2186865"/>
          </a:xfrm>
        </p:grpSpPr>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6033" y="322834"/>
              <a:ext cx="2469316" cy="218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グループ化 23"/>
            <p:cNvGrpSpPr/>
            <p:nvPr/>
          </p:nvGrpSpPr>
          <p:grpSpPr>
            <a:xfrm>
              <a:off x="6331173" y="930899"/>
              <a:ext cx="2756647" cy="301435"/>
              <a:chOff x="2612792" y="3908207"/>
              <a:chExt cx="4778038" cy="440263"/>
            </a:xfrm>
          </p:grpSpPr>
          <p:grpSp>
            <p:nvGrpSpPr>
              <p:cNvPr id="20" name="グループ化 19"/>
              <p:cNvGrpSpPr/>
              <p:nvPr/>
            </p:nvGrpSpPr>
            <p:grpSpPr>
              <a:xfrm>
                <a:off x="2710166" y="3908207"/>
                <a:ext cx="4583290" cy="440263"/>
                <a:chOff x="3182113" y="4180616"/>
                <a:chExt cx="4583290" cy="440263"/>
              </a:xfrm>
            </p:grpSpPr>
            <p:sp>
              <p:nvSpPr>
                <p:cNvPr id="17" name="小波 16"/>
                <p:cNvSpPr/>
                <p:nvPr/>
              </p:nvSpPr>
              <p:spPr>
                <a:xfrm>
                  <a:off x="3182113" y="4180618"/>
                  <a:ext cx="2291645" cy="440261"/>
                </a:xfrm>
                <a:prstGeom prst="doubleWave">
                  <a:avLst>
                    <a:gd name="adj1" fmla="val 12500"/>
                    <a:gd name="adj2" fmla="val 0"/>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小波 31"/>
                <p:cNvSpPr/>
                <p:nvPr/>
              </p:nvSpPr>
              <p:spPr>
                <a:xfrm>
                  <a:off x="5473758" y="4180616"/>
                  <a:ext cx="2291645" cy="440261"/>
                </a:xfrm>
                <a:prstGeom prst="doubleWave">
                  <a:avLst>
                    <a:gd name="adj1" fmla="val 12500"/>
                    <a:gd name="adj2" fmla="val 0"/>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ひし形 18"/>
                <p:cNvSpPr/>
                <p:nvPr/>
              </p:nvSpPr>
              <p:spPr>
                <a:xfrm>
                  <a:off x="5379010" y="4235962"/>
                  <a:ext cx="194748" cy="329570"/>
                </a:xfrm>
                <a:prstGeom prst="diamond">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9" name="ひし形 38"/>
              <p:cNvSpPr/>
              <p:nvPr/>
            </p:nvSpPr>
            <p:spPr>
              <a:xfrm>
                <a:off x="7196082" y="3970020"/>
                <a:ext cx="194748" cy="329570"/>
              </a:xfrm>
              <a:prstGeom prst="diamond">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ひし形 39"/>
              <p:cNvSpPr/>
              <p:nvPr/>
            </p:nvSpPr>
            <p:spPr>
              <a:xfrm>
                <a:off x="2612792" y="3970020"/>
                <a:ext cx="194748" cy="329570"/>
              </a:xfrm>
              <a:prstGeom prst="diamond">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75" name="上矢印 74"/>
            <p:cNvSpPr/>
            <p:nvPr/>
          </p:nvSpPr>
          <p:spPr>
            <a:xfrm rot="19682375">
              <a:off x="7209085" y="1597425"/>
              <a:ext cx="351073" cy="45824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上矢印 89"/>
            <p:cNvSpPr/>
            <p:nvPr/>
          </p:nvSpPr>
          <p:spPr>
            <a:xfrm rot="19682375">
              <a:off x="7209234" y="744097"/>
              <a:ext cx="351073" cy="45824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91" name="グループ化 90"/>
          <p:cNvGrpSpPr/>
          <p:nvPr/>
        </p:nvGrpSpPr>
        <p:grpSpPr>
          <a:xfrm>
            <a:off x="516535" y="4015945"/>
            <a:ext cx="4982477" cy="462371"/>
            <a:chOff x="2612792" y="3908207"/>
            <a:chExt cx="4778038" cy="440263"/>
          </a:xfrm>
        </p:grpSpPr>
        <p:grpSp>
          <p:nvGrpSpPr>
            <p:cNvPr id="92" name="グループ化 91"/>
            <p:cNvGrpSpPr/>
            <p:nvPr/>
          </p:nvGrpSpPr>
          <p:grpSpPr>
            <a:xfrm>
              <a:off x="2710166" y="3908207"/>
              <a:ext cx="4583290" cy="440263"/>
              <a:chOff x="3182113" y="4180616"/>
              <a:chExt cx="4583290" cy="440263"/>
            </a:xfrm>
          </p:grpSpPr>
          <p:sp>
            <p:nvSpPr>
              <p:cNvPr id="95" name="小波 94"/>
              <p:cNvSpPr/>
              <p:nvPr/>
            </p:nvSpPr>
            <p:spPr>
              <a:xfrm>
                <a:off x="3182113" y="4180618"/>
                <a:ext cx="2291645" cy="440261"/>
              </a:xfrm>
              <a:prstGeom prst="doubleWave">
                <a:avLst>
                  <a:gd name="adj1" fmla="val 12500"/>
                  <a:gd name="adj2" fmla="val 0"/>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6" name="小波 95"/>
              <p:cNvSpPr/>
              <p:nvPr/>
            </p:nvSpPr>
            <p:spPr>
              <a:xfrm>
                <a:off x="5473758" y="4180616"/>
                <a:ext cx="2291645" cy="440261"/>
              </a:xfrm>
              <a:prstGeom prst="doubleWave">
                <a:avLst>
                  <a:gd name="adj1" fmla="val 12500"/>
                  <a:gd name="adj2" fmla="val 0"/>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ひし形 96"/>
              <p:cNvSpPr/>
              <p:nvPr/>
            </p:nvSpPr>
            <p:spPr>
              <a:xfrm>
                <a:off x="5379010" y="4235962"/>
                <a:ext cx="194748" cy="329570"/>
              </a:xfrm>
              <a:prstGeom prst="diamond">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93" name="ひし形 92"/>
            <p:cNvSpPr/>
            <p:nvPr/>
          </p:nvSpPr>
          <p:spPr>
            <a:xfrm>
              <a:off x="7196082" y="3970020"/>
              <a:ext cx="194748" cy="329570"/>
            </a:xfrm>
            <a:prstGeom prst="diamond">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ひし形 93"/>
            <p:cNvSpPr/>
            <p:nvPr/>
          </p:nvSpPr>
          <p:spPr>
            <a:xfrm>
              <a:off x="2612792" y="3970020"/>
              <a:ext cx="194748" cy="329570"/>
            </a:xfrm>
            <a:prstGeom prst="diamond">
              <a:avLst/>
            </a:prstGeom>
            <a:ln>
              <a:noFill/>
            </a:ln>
            <a:effectLst/>
          </p:spPr>
          <p:style>
            <a:lnRef idx="1">
              <a:schemeClr val="accent1"/>
            </a:lnRef>
            <a:fillRef idx="1001">
              <a:schemeClr val="l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7" name="テキスト ボックス 36"/>
          <p:cNvSpPr txBox="1"/>
          <p:nvPr/>
        </p:nvSpPr>
        <p:spPr>
          <a:xfrm>
            <a:off x="6558005" y="2386563"/>
            <a:ext cx="2469316" cy="338554"/>
          </a:xfrm>
          <a:prstGeom prst="rect">
            <a:avLst/>
          </a:prstGeom>
          <a:noFill/>
        </p:spPr>
        <p:txBody>
          <a:bodyPr wrap="square" rtlCol="0">
            <a:spAutoFit/>
          </a:bodyPr>
          <a:lstStyle/>
          <a:p>
            <a:pPr algn="ctr"/>
            <a:r>
              <a:rPr lang="en-US" altLang="ja-JP" sz="1600" dirty="0" smtClean="0">
                <a:latin typeface="Cambria Math" panose="02040503050406030204" pitchFamily="18" charset="0"/>
                <a:ea typeface="Cambria Math" panose="02040503050406030204" pitchFamily="18" charset="0"/>
              </a:rPr>
              <a:t>10event-2ch-data</a:t>
            </a:r>
            <a:endParaRPr kumimoji="1" lang="ja-JP" altLang="en-US" sz="1600" dirty="0">
              <a:latin typeface="Cambria Math" panose="02040503050406030204" pitchFamily="18" charset="0"/>
              <a:ea typeface="HGPｺﾞｼｯｸE" panose="020B0900000000000000" pitchFamily="50" charset="-128"/>
            </a:endParaRPr>
          </a:p>
        </p:txBody>
      </p:sp>
      <p:sp>
        <p:nvSpPr>
          <p:cNvPr id="5" name="下矢印 4"/>
          <p:cNvSpPr/>
          <p:nvPr/>
        </p:nvSpPr>
        <p:spPr>
          <a:xfrm rot="2942543">
            <a:off x="5584338" y="2026970"/>
            <a:ext cx="472503" cy="979337"/>
          </a:xfrm>
          <a:custGeom>
            <a:avLst/>
            <a:gdLst>
              <a:gd name="connsiteX0" fmla="*/ 0 w 472503"/>
              <a:gd name="connsiteY0" fmla="*/ 550112 h 786363"/>
              <a:gd name="connsiteX1" fmla="*/ 118126 w 472503"/>
              <a:gd name="connsiteY1" fmla="*/ 550112 h 786363"/>
              <a:gd name="connsiteX2" fmla="*/ 118126 w 472503"/>
              <a:gd name="connsiteY2" fmla="*/ 0 h 786363"/>
              <a:gd name="connsiteX3" fmla="*/ 354377 w 472503"/>
              <a:gd name="connsiteY3" fmla="*/ 0 h 786363"/>
              <a:gd name="connsiteX4" fmla="*/ 354377 w 472503"/>
              <a:gd name="connsiteY4" fmla="*/ 550112 h 786363"/>
              <a:gd name="connsiteX5" fmla="*/ 472503 w 472503"/>
              <a:gd name="connsiteY5" fmla="*/ 550112 h 786363"/>
              <a:gd name="connsiteX6" fmla="*/ 236252 w 472503"/>
              <a:gd name="connsiteY6" fmla="*/ 786363 h 786363"/>
              <a:gd name="connsiteX7" fmla="*/ 0 w 472503"/>
              <a:gd name="connsiteY7" fmla="*/ 550112 h 786363"/>
              <a:gd name="connsiteX0" fmla="*/ 0 w 472503"/>
              <a:gd name="connsiteY0" fmla="*/ 550112 h 786363"/>
              <a:gd name="connsiteX1" fmla="*/ 118126 w 472503"/>
              <a:gd name="connsiteY1" fmla="*/ 550112 h 786363"/>
              <a:gd name="connsiteX2" fmla="*/ 183440 w 472503"/>
              <a:gd name="connsiteY2" fmla="*/ 29688 h 786363"/>
              <a:gd name="connsiteX3" fmla="*/ 354377 w 472503"/>
              <a:gd name="connsiteY3" fmla="*/ 0 h 786363"/>
              <a:gd name="connsiteX4" fmla="*/ 354377 w 472503"/>
              <a:gd name="connsiteY4" fmla="*/ 550112 h 786363"/>
              <a:gd name="connsiteX5" fmla="*/ 472503 w 472503"/>
              <a:gd name="connsiteY5" fmla="*/ 550112 h 786363"/>
              <a:gd name="connsiteX6" fmla="*/ 236252 w 472503"/>
              <a:gd name="connsiteY6" fmla="*/ 786363 h 786363"/>
              <a:gd name="connsiteX7" fmla="*/ 0 w 472503"/>
              <a:gd name="connsiteY7" fmla="*/ 550112 h 786363"/>
              <a:gd name="connsiteX0" fmla="*/ 0 w 472503"/>
              <a:gd name="connsiteY0" fmla="*/ 520424 h 756675"/>
              <a:gd name="connsiteX1" fmla="*/ 118126 w 472503"/>
              <a:gd name="connsiteY1" fmla="*/ 520424 h 756675"/>
              <a:gd name="connsiteX2" fmla="*/ 183440 w 472503"/>
              <a:gd name="connsiteY2" fmla="*/ 0 h 756675"/>
              <a:gd name="connsiteX3" fmla="*/ 289063 w 472503"/>
              <a:gd name="connsiteY3" fmla="*/ 83128 h 756675"/>
              <a:gd name="connsiteX4" fmla="*/ 354377 w 472503"/>
              <a:gd name="connsiteY4" fmla="*/ 520424 h 756675"/>
              <a:gd name="connsiteX5" fmla="*/ 472503 w 472503"/>
              <a:gd name="connsiteY5" fmla="*/ 520424 h 756675"/>
              <a:gd name="connsiteX6" fmla="*/ 236252 w 472503"/>
              <a:gd name="connsiteY6" fmla="*/ 756675 h 756675"/>
              <a:gd name="connsiteX7" fmla="*/ 0 w 472503"/>
              <a:gd name="connsiteY7" fmla="*/ 520424 h 756675"/>
              <a:gd name="connsiteX0" fmla="*/ 0 w 472503"/>
              <a:gd name="connsiteY0" fmla="*/ 731211 h 967462"/>
              <a:gd name="connsiteX1" fmla="*/ 118126 w 472503"/>
              <a:gd name="connsiteY1" fmla="*/ 731211 h 967462"/>
              <a:gd name="connsiteX2" fmla="*/ 183440 w 472503"/>
              <a:gd name="connsiteY2" fmla="*/ 210787 h 967462"/>
              <a:gd name="connsiteX3" fmla="*/ 248645 w 472503"/>
              <a:gd name="connsiteY3" fmla="*/ 0 h 967462"/>
              <a:gd name="connsiteX4" fmla="*/ 289063 w 472503"/>
              <a:gd name="connsiteY4" fmla="*/ 293915 h 967462"/>
              <a:gd name="connsiteX5" fmla="*/ 354377 w 472503"/>
              <a:gd name="connsiteY5" fmla="*/ 731211 h 967462"/>
              <a:gd name="connsiteX6" fmla="*/ 472503 w 472503"/>
              <a:gd name="connsiteY6" fmla="*/ 731211 h 967462"/>
              <a:gd name="connsiteX7" fmla="*/ 236252 w 472503"/>
              <a:gd name="connsiteY7" fmla="*/ 967462 h 967462"/>
              <a:gd name="connsiteX8" fmla="*/ 0 w 472503"/>
              <a:gd name="connsiteY8" fmla="*/ 731211 h 967462"/>
              <a:gd name="connsiteX0" fmla="*/ 0 w 472503"/>
              <a:gd name="connsiteY0" fmla="*/ 743086 h 979337"/>
              <a:gd name="connsiteX1" fmla="*/ 118126 w 472503"/>
              <a:gd name="connsiteY1" fmla="*/ 743086 h 979337"/>
              <a:gd name="connsiteX2" fmla="*/ 183440 w 472503"/>
              <a:gd name="connsiteY2" fmla="*/ 222662 h 979337"/>
              <a:gd name="connsiteX3" fmla="*/ 218956 w 472503"/>
              <a:gd name="connsiteY3" fmla="*/ 0 h 979337"/>
              <a:gd name="connsiteX4" fmla="*/ 289063 w 472503"/>
              <a:gd name="connsiteY4" fmla="*/ 305790 h 979337"/>
              <a:gd name="connsiteX5" fmla="*/ 354377 w 472503"/>
              <a:gd name="connsiteY5" fmla="*/ 743086 h 979337"/>
              <a:gd name="connsiteX6" fmla="*/ 472503 w 472503"/>
              <a:gd name="connsiteY6" fmla="*/ 743086 h 979337"/>
              <a:gd name="connsiteX7" fmla="*/ 236252 w 472503"/>
              <a:gd name="connsiteY7" fmla="*/ 979337 h 979337"/>
              <a:gd name="connsiteX8" fmla="*/ 0 w 472503"/>
              <a:gd name="connsiteY8" fmla="*/ 743086 h 979337"/>
              <a:gd name="connsiteX0" fmla="*/ 0 w 472503"/>
              <a:gd name="connsiteY0" fmla="*/ 743086 h 979337"/>
              <a:gd name="connsiteX1" fmla="*/ 118126 w 472503"/>
              <a:gd name="connsiteY1" fmla="*/ 743086 h 979337"/>
              <a:gd name="connsiteX2" fmla="*/ 183440 w 472503"/>
              <a:gd name="connsiteY2" fmla="*/ 299852 h 979337"/>
              <a:gd name="connsiteX3" fmla="*/ 218956 w 472503"/>
              <a:gd name="connsiteY3" fmla="*/ 0 h 979337"/>
              <a:gd name="connsiteX4" fmla="*/ 289063 w 472503"/>
              <a:gd name="connsiteY4" fmla="*/ 305790 h 979337"/>
              <a:gd name="connsiteX5" fmla="*/ 354377 w 472503"/>
              <a:gd name="connsiteY5" fmla="*/ 743086 h 979337"/>
              <a:gd name="connsiteX6" fmla="*/ 472503 w 472503"/>
              <a:gd name="connsiteY6" fmla="*/ 743086 h 979337"/>
              <a:gd name="connsiteX7" fmla="*/ 236252 w 472503"/>
              <a:gd name="connsiteY7" fmla="*/ 979337 h 979337"/>
              <a:gd name="connsiteX8" fmla="*/ 0 w 472503"/>
              <a:gd name="connsiteY8" fmla="*/ 743086 h 979337"/>
              <a:gd name="connsiteX0" fmla="*/ 0 w 472503"/>
              <a:gd name="connsiteY0" fmla="*/ 743086 h 979337"/>
              <a:gd name="connsiteX1" fmla="*/ 118126 w 472503"/>
              <a:gd name="connsiteY1" fmla="*/ 743086 h 979337"/>
              <a:gd name="connsiteX2" fmla="*/ 183440 w 472503"/>
              <a:gd name="connsiteY2" fmla="*/ 299852 h 979337"/>
              <a:gd name="connsiteX3" fmla="*/ 218956 w 472503"/>
              <a:gd name="connsiteY3" fmla="*/ 0 h 979337"/>
              <a:gd name="connsiteX4" fmla="*/ 271250 w 472503"/>
              <a:gd name="connsiteY4" fmla="*/ 323603 h 979337"/>
              <a:gd name="connsiteX5" fmla="*/ 354377 w 472503"/>
              <a:gd name="connsiteY5" fmla="*/ 743086 h 979337"/>
              <a:gd name="connsiteX6" fmla="*/ 472503 w 472503"/>
              <a:gd name="connsiteY6" fmla="*/ 743086 h 979337"/>
              <a:gd name="connsiteX7" fmla="*/ 236252 w 472503"/>
              <a:gd name="connsiteY7" fmla="*/ 979337 h 979337"/>
              <a:gd name="connsiteX8" fmla="*/ 0 w 472503"/>
              <a:gd name="connsiteY8" fmla="*/ 743086 h 97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503" h="979337">
                <a:moveTo>
                  <a:pt x="0" y="743086"/>
                </a:moveTo>
                <a:lnTo>
                  <a:pt x="118126" y="743086"/>
                </a:lnTo>
                <a:lnTo>
                  <a:pt x="183440" y="299852"/>
                </a:lnTo>
                <a:cubicBezTo>
                  <a:pt x="189341" y="298862"/>
                  <a:pt x="213055" y="990"/>
                  <a:pt x="218956" y="0"/>
                </a:cubicBezTo>
                <a:lnTo>
                  <a:pt x="271250" y="323603"/>
                </a:lnTo>
                <a:lnTo>
                  <a:pt x="354377" y="743086"/>
                </a:lnTo>
                <a:lnTo>
                  <a:pt x="472503" y="743086"/>
                </a:lnTo>
                <a:lnTo>
                  <a:pt x="236252" y="979337"/>
                </a:lnTo>
                <a:lnTo>
                  <a:pt x="0" y="74308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5880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ext uri="{D42A27DB-BD31-4B8C-83A1-F6EECF244321}">
                <p14:modId xmlns:p14="http://schemas.microsoft.com/office/powerpoint/2010/main" val="1176990346"/>
              </p:ext>
            </p:extLst>
          </p:nvPr>
        </p:nvGraphicFramePr>
        <p:xfrm>
          <a:off x="790856" y="2496316"/>
          <a:ext cx="5692592" cy="3682178"/>
        </p:xfrm>
        <a:graphic>
          <a:graphicData uri="http://schemas.openxmlformats.org/drawingml/2006/chart">
            <c:chart xmlns:c="http://schemas.openxmlformats.org/drawingml/2006/chart" xmlns:r="http://schemas.openxmlformats.org/officeDocument/2006/relationships" r:id="rId3"/>
          </a:graphicData>
        </a:graphic>
      </p:graphicFrame>
      <p:sp>
        <p:nvSpPr>
          <p:cNvPr id="2" name="コンテンツ プレースホルダー 1"/>
          <p:cNvSpPr>
            <a:spLocks noGrp="1"/>
          </p:cNvSpPr>
          <p:nvPr>
            <p:ph idx="1"/>
          </p:nvPr>
        </p:nvSpPr>
        <p:spPr/>
        <p:txBody>
          <a:bodyPr/>
          <a:lstStyle/>
          <a:p>
            <a:pPr>
              <a:buFont typeface="Wingdings" panose="05000000000000000000" pitchFamily="2" charset="2"/>
              <a:buChar char="p"/>
            </a:pPr>
            <a:r>
              <a:rPr lang="en-US" altLang="ja-JP" sz="2400" dirty="0" smtClean="0">
                <a:latin typeface="Cambria Math" panose="02040503050406030204" pitchFamily="18" charset="0"/>
                <a:ea typeface="Cambria Math" panose="02040503050406030204" pitchFamily="18" charset="0"/>
              </a:rPr>
              <a:t>Histogram </a:t>
            </a:r>
            <a:r>
              <a:rPr lang="en-US" altLang="ja-JP" sz="2400" dirty="0">
                <a:latin typeface="Cambria Math" panose="02040503050406030204" pitchFamily="18" charset="0"/>
                <a:ea typeface="Cambria Math" panose="02040503050406030204" pitchFamily="18" charset="0"/>
              </a:rPr>
              <a:t>of </a:t>
            </a:r>
            <a:r>
              <a:rPr lang="en-US" altLang="ja-JP" sz="2400" dirty="0" smtClean="0">
                <a:latin typeface="Cambria Math" panose="02040503050406030204" pitchFamily="18" charset="0"/>
                <a:ea typeface="Cambria Math" panose="02040503050406030204" pitchFamily="18" charset="0"/>
              </a:rPr>
              <a:t>noise(ch3)</a:t>
            </a:r>
            <a:endParaRPr kumimoji="1" lang="ja-JP" altLang="en-US" sz="2400" dirty="0">
              <a:latin typeface="Cambria Math" panose="02040503050406030204" pitchFamily="18" charset="0"/>
            </a:endParaRPr>
          </a:p>
        </p:txBody>
      </p:sp>
      <p:sp>
        <p:nvSpPr>
          <p:cNvPr id="3" name="タイトル 2"/>
          <p:cNvSpPr>
            <a:spLocks noGrp="1"/>
          </p:cNvSpPr>
          <p:nvPr>
            <p:ph type="title"/>
          </p:nvPr>
        </p:nvSpPr>
        <p:spPr/>
        <p:txBody>
          <a:bodyPr/>
          <a:lstStyle/>
          <a:p>
            <a:r>
              <a:rPr lang="en-US" altLang="ja-JP" dirty="0">
                <a:latin typeface="Cambria Math" panose="02040503050406030204" pitchFamily="18" charset="0"/>
                <a:ea typeface="Cambria Math" panose="02040503050406030204" pitchFamily="18" charset="0"/>
              </a:rPr>
              <a:t>Readout </a:t>
            </a:r>
            <a:r>
              <a:rPr lang="en-US" altLang="ja-JP" dirty="0" smtClean="0">
                <a:latin typeface="Cambria Math" panose="02040503050406030204" pitchFamily="18" charset="0"/>
                <a:ea typeface="Cambria Math" panose="02040503050406030204" pitchFamily="18" charset="0"/>
              </a:rPr>
              <a:t>test</a:t>
            </a:r>
            <a:endParaRPr kumimoji="1" lang="ja-JP" altLang="en-US" dirty="0">
              <a:latin typeface="Cambria Math" panose="02040503050406030204" pitchFamily="18" charset="0"/>
            </a:endParaRPr>
          </a:p>
        </p:txBody>
      </p:sp>
      <p:sp>
        <p:nvSpPr>
          <p:cNvPr id="4" name="日付プレースホルダー 3"/>
          <p:cNvSpPr>
            <a:spLocks noGrp="1"/>
          </p:cNvSpPr>
          <p:nvPr>
            <p:ph type="dt" sz="half" idx="10"/>
          </p:nvPr>
        </p:nvSpPr>
        <p:spPr/>
        <p:txBody>
          <a:bodyPr/>
          <a:lstStyle/>
          <a:p>
            <a:pPr>
              <a:defRPr/>
            </a:pPr>
            <a:fld id="{719B979D-494D-4011-9C20-A06681181BE7}" type="datetime1">
              <a:rPr lang="ja-JP" altLang="en-US" smtClean="0"/>
              <a:pPr>
                <a:defRPr/>
              </a:pPr>
              <a:t>2015/12/22</a:t>
            </a:fld>
            <a:endParaRPr lang="ja-JP" altLang="en-US"/>
          </a:p>
        </p:txBody>
      </p:sp>
      <p:sp>
        <p:nvSpPr>
          <p:cNvPr id="5" name="スライド番号プレースホルダー 4"/>
          <p:cNvSpPr>
            <a:spLocks noGrp="1"/>
          </p:cNvSpPr>
          <p:nvPr>
            <p:ph type="sldNum" sz="quarter" idx="12"/>
          </p:nvPr>
        </p:nvSpPr>
        <p:spPr/>
        <p:txBody>
          <a:bodyPr/>
          <a:lstStyle/>
          <a:p>
            <a:fld id="{AEC49CAA-05DE-4CDA-AC72-08E445086958}" type="slidenum">
              <a:rPr lang="ja-JP" altLang="en-US" smtClean="0"/>
              <a:pPr/>
              <a:t>9</a:t>
            </a:fld>
            <a:endParaRPr lang="ja-JP" altLang="en-US"/>
          </a:p>
        </p:txBody>
      </p:sp>
      <p:sp>
        <p:nvSpPr>
          <p:cNvPr id="8" name="テキスト ボックス 7"/>
          <p:cNvSpPr txBox="1"/>
          <p:nvPr/>
        </p:nvSpPr>
        <p:spPr>
          <a:xfrm>
            <a:off x="151899" y="2154379"/>
            <a:ext cx="1277914" cy="307777"/>
          </a:xfrm>
          <a:prstGeom prst="rect">
            <a:avLst/>
          </a:prstGeom>
          <a:solidFill>
            <a:schemeClr val="bg1"/>
          </a:solidFill>
          <a:ln>
            <a:solidFill>
              <a:schemeClr val="tx1"/>
            </a:solidFill>
          </a:ln>
        </p:spPr>
        <p:txBody>
          <a:bodyPr wrap="none" rtlCol="0">
            <a:spAutoFit/>
          </a:bodyPr>
          <a:lstStyle/>
          <a:p>
            <a:r>
              <a:rPr lang="en-US" altLang="ja-JP" sz="1400" dirty="0" smtClean="0">
                <a:latin typeface="Cambria Math" panose="02040503050406030204" pitchFamily="18" charset="0"/>
                <a:ea typeface="Cambria Math" panose="02040503050406030204" pitchFamily="18" charset="0"/>
              </a:rPr>
              <a:t>count number</a:t>
            </a:r>
            <a:endParaRPr kumimoji="1" lang="ja-JP" altLang="en-US" sz="1400" dirty="0">
              <a:latin typeface="Cambria Math" panose="02040503050406030204" pitchFamily="18" charset="0"/>
            </a:endParaRPr>
          </a:p>
        </p:txBody>
      </p:sp>
      <p:sp>
        <p:nvSpPr>
          <p:cNvPr id="7" name="テキスト ボックス 6"/>
          <p:cNvSpPr txBox="1"/>
          <p:nvPr/>
        </p:nvSpPr>
        <p:spPr>
          <a:xfrm>
            <a:off x="5957502" y="6254914"/>
            <a:ext cx="990977" cy="307777"/>
          </a:xfrm>
          <a:prstGeom prst="rect">
            <a:avLst/>
          </a:prstGeom>
          <a:solidFill>
            <a:schemeClr val="bg1"/>
          </a:solidFill>
          <a:ln>
            <a:solidFill>
              <a:schemeClr val="tx1"/>
            </a:solidFill>
          </a:ln>
        </p:spPr>
        <p:txBody>
          <a:bodyPr wrap="none" rtlCol="0">
            <a:spAutoFit/>
          </a:bodyPr>
          <a:lstStyle/>
          <a:p>
            <a:r>
              <a:rPr lang="en-US" altLang="ja-JP" sz="1400" dirty="0" smtClean="0">
                <a:latin typeface="Cambria Math" panose="02040503050406030204" pitchFamily="18" charset="0"/>
                <a:ea typeface="Cambria Math" panose="02040503050406030204" pitchFamily="18" charset="0"/>
              </a:rPr>
              <a:t>ADC count</a:t>
            </a:r>
            <a:endParaRPr kumimoji="1" lang="ja-JP" altLang="en-US" sz="1400" dirty="0">
              <a:latin typeface="Cambria Math" panose="02040503050406030204" pitchFamily="18" charset="0"/>
            </a:endParaRPr>
          </a:p>
        </p:txBody>
      </p:sp>
      <p:sp>
        <p:nvSpPr>
          <p:cNvPr id="6" name="テキスト ボックス 5"/>
          <p:cNvSpPr txBox="1"/>
          <p:nvPr/>
        </p:nvSpPr>
        <p:spPr>
          <a:xfrm>
            <a:off x="6784860" y="1738880"/>
            <a:ext cx="2068195" cy="830997"/>
          </a:xfrm>
          <a:prstGeom prst="rect">
            <a:avLst/>
          </a:prstGeom>
          <a:noFill/>
        </p:spPr>
        <p:txBody>
          <a:bodyPr wrap="none" rtlCol="0">
            <a:spAutoFit/>
          </a:bodyPr>
          <a:lstStyle/>
          <a:p>
            <a:r>
              <a:rPr lang="en-US" altLang="ja-JP" sz="2400" dirty="0" smtClean="0">
                <a:latin typeface="Cambria Math" panose="02040503050406030204" pitchFamily="18" charset="0"/>
                <a:ea typeface="Cambria Math" panose="02040503050406030204" pitchFamily="18" charset="0"/>
              </a:rPr>
              <a:t>σ=3.601	</a:t>
            </a:r>
          </a:p>
          <a:p>
            <a:r>
              <a:rPr lang="en-US" altLang="ja-JP" sz="2400" dirty="0" smtClean="0">
                <a:latin typeface="Cambria Math" panose="02040503050406030204" pitchFamily="18" charset="0"/>
                <a:ea typeface="Cambria Math" panose="02040503050406030204" pitchFamily="18" charset="0"/>
              </a:rPr>
              <a:t>FWHM=8.477</a:t>
            </a:r>
            <a:endParaRPr kumimoji="1" lang="en-US" altLang="ja-JP" sz="2400" dirty="0" smtClean="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107721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_B26_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ブルー">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39825</TotalTime>
  <Words>1294</Words>
  <Application>Microsoft Office PowerPoint</Application>
  <PresentationFormat>画面に合わせる (4:3)</PresentationFormat>
  <Paragraphs>333</Paragraphs>
  <Slides>25</Slides>
  <Notes>12</Notes>
  <HiddenSlides>0</HiddenSlides>
  <MMClips>0</MMClips>
  <ScaleCrop>false</ScaleCrop>
  <HeadingPairs>
    <vt:vector size="4" baseType="variant">
      <vt:variant>
        <vt:lpstr>テーマ</vt:lpstr>
      </vt:variant>
      <vt:variant>
        <vt:i4>2</vt:i4>
      </vt:variant>
      <vt:variant>
        <vt:lpstr>スライド タイトル</vt:lpstr>
      </vt:variant>
      <vt:variant>
        <vt:i4>25</vt:i4>
      </vt:variant>
    </vt:vector>
  </HeadingPairs>
  <TitlesOfParts>
    <vt:vector size="27" baseType="lpstr">
      <vt:lpstr>tem_B26_a</vt:lpstr>
      <vt:lpstr>ブルー</vt:lpstr>
      <vt:lpstr>Readout circuit for the 3D gas detector R&amp;D with STRIPIX chip</vt:lpstr>
      <vt:lpstr>Outlines</vt:lpstr>
      <vt:lpstr>Track detection of particles in TPC</vt:lpstr>
      <vt:lpstr>Motivation</vt:lpstr>
      <vt:lpstr>STRIPIX</vt:lpstr>
      <vt:lpstr>Set up</vt:lpstr>
      <vt:lpstr>ADC  board</vt:lpstr>
      <vt:lpstr>Readout test</vt:lpstr>
      <vt:lpstr>Readout test</vt:lpstr>
      <vt:lpstr>Digital filter</vt:lpstr>
      <vt:lpstr>Summary</vt:lpstr>
      <vt:lpstr>END</vt:lpstr>
      <vt:lpstr>Strip detector problem</vt:lpstr>
      <vt:lpstr>Reason why GEM is used</vt:lpstr>
      <vt:lpstr>PowerPoint プレゼンテーション</vt:lpstr>
      <vt:lpstr>Data format</vt:lpstr>
      <vt:lpstr>Ring buffer</vt:lpstr>
      <vt:lpstr>PowerPoint プレゼンテーション</vt:lpstr>
      <vt:lpstr>Gas electron multiplier </vt:lpstr>
      <vt:lpstr>QPIX</vt:lpstr>
      <vt:lpstr>TCP-data transfer</vt:lpstr>
      <vt:lpstr>STRIPIX開発背景</vt:lpstr>
      <vt:lpstr>STRIPIX開発背景</vt:lpstr>
      <vt:lpstr>ILCにおける飛跡検出(TPC)</vt:lpstr>
      <vt:lpstr>MATLAB/Simulinkについて</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P-ralay.com</dc:creator>
  <cp:lastModifiedBy>shintaro</cp:lastModifiedBy>
  <cp:revision>370</cp:revision>
  <dcterms:created xsi:type="dcterms:W3CDTF">2010-11-02T17:18:53Z</dcterms:created>
  <dcterms:modified xsi:type="dcterms:W3CDTF">2015-12-21T16:45:49Z</dcterms:modified>
</cp:coreProperties>
</file>