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48" r:id="rId1"/>
  </p:sldMasterIdLst>
  <p:notesMasterIdLst>
    <p:notesMasterId r:id="rId23"/>
  </p:notesMasterIdLst>
  <p:sldIdLst>
    <p:sldId id="256" r:id="rId2"/>
    <p:sldId id="257" r:id="rId3"/>
    <p:sldId id="259" r:id="rId4"/>
    <p:sldId id="261" r:id="rId5"/>
    <p:sldId id="260" r:id="rId6"/>
    <p:sldId id="263" r:id="rId7"/>
    <p:sldId id="262" r:id="rId8"/>
    <p:sldId id="273" r:id="rId9"/>
    <p:sldId id="264" r:id="rId10"/>
    <p:sldId id="265" r:id="rId11"/>
    <p:sldId id="268" r:id="rId12"/>
    <p:sldId id="267" r:id="rId13"/>
    <p:sldId id="269" r:id="rId14"/>
    <p:sldId id="272" r:id="rId15"/>
    <p:sldId id="271" r:id="rId16"/>
    <p:sldId id="274" r:id="rId17"/>
    <p:sldId id="275" r:id="rId18"/>
    <p:sldId id="279" r:id="rId19"/>
    <p:sldId id="280" r:id="rId20"/>
    <p:sldId id="277" r:id="rId21"/>
    <p:sldId id="278" r:id="rId22"/>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55" d="100"/>
          <a:sy n="55" d="100"/>
        </p:scale>
        <p:origin x="-1806" y="-3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353539-1297-CB41-9BC4-B9656BB837AC}" type="datetimeFigureOut">
              <a:rPr kumimoji="1" lang="ja-JP" altLang="en-US" smtClean="0"/>
              <a:t>2015/12/21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EA08C6-EABC-B448-8F36-D746DDEFD25B}" type="slidenum">
              <a:rPr kumimoji="1" lang="ja-JP" altLang="en-US" smtClean="0"/>
              <a:t>‹#›</a:t>
            </a:fld>
            <a:endParaRPr kumimoji="1" lang="ja-JP" altLang="en-US"/>
          </a:p>
        </p:txBody>
      </p:sp>
    </p:spTree>
    <p:extLst>
      <p:ext uri="{BB962C8B-B14F-4D97-AF65-F5344CB8AC3E}">
        <p14:creationId xmlns:p14="http://schemas.microsoft.com/office/powerpoint/2010/main" val="137327904"/>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9EA08C6-EABC-B448-8F36-D746DDEFD25B}" type="slidenum">
              <a:rPr kumimoji="1" lang="ja-JP" altLang="en-US" smtClean="0"/>
              <a:t>14</a:t>
            </a:fld>
            <a:endParaRPr kumimoji="1" lang="ja-JP" altLang="en-US"/>
          </a:p>
        </p:txBody>
      </p:sp>
    </p:spTree>
    <p:extLst>
      <p:ext uri="{BB962C8B-B14F-4D97-AF65-F5344CB8AC3E}">
        <p14:creationId xmlns:p14="http://schemas.microsoft.com/office/powerpoint/2010/main" val="3351741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電子透過率のシミュレーションをする為に、収集効率と抽出効率という２つのパラメータを設定します。収集効率はホールに入った電子数</a:t>
            </a:r>
            <a:r>
              <a:rPr kumimoji="1" lang="en-US" altLang="ja-JP" dirty="0" smtClean="0"/>
              <a:t>/</a:t>
            </a:r>
            <a:r>
              <a:rPr kumimoji="1" lang="ja-JP" altLang="en-US" dirty="0" smtClean="0"/>
              <a:t>ドリフト領域で生成された電子数とし、抽出効率はトランスファー領域に出て行った電子数</a:t>
            </a:r>
            <a:r>
              <a:rPr kumimoji="1" lang="en-US" altLang="ja-JP" dirty="0" smtClean="0"/>
              <a:t>/</a:t>
            </a:r>
            <a:r>
              <a:rPr kumimoji="1" lang="ja-JP" altLang="en-US" dirty="0" smtClean="0"/>
              <a:t>ホールに入っていった電子数とします。なので電子透過率は収集効率</a:t>
            </a:r>
            <a:r>
              <a:rPr kumimoji="1" lang="en-US" altLang="ja-JP" dirty="0" smtClean="0"/>
              <a:t>x</a:t>
            </a:r>
            <a:r>
              <a:rPr kumimoji="1" lang="ja-JP" altLang="en-US" dirty="0" smtClean="0"/>
              <a:t>抽出効率となります。</a:t>
            </a:r>
            <a:endParaRPr kumimoji="1" lang="en-US" altLang="ja-JP" dirty="0" smtClean="0"/>
          </a:p>
          <a:p>
            <a:endParaRPr kumimoji="1" lang="en-US" altLang="ja-JP" dirty="0" smtClean="0"/>
          </a:p>
          <a:p>
            <a:r>
              <a:rPr kumimoji="1" lang="ja-JP" altLang="en-US" dirty="0" smtClean="0"/>
              <a:t>ゲート装置のホール電場が高い方が、ホールに入る電気力線の数が多くなるので、電子の収集効率は良くなります。このように収集効率はドリフト電場とホール電場の比に依存します。</a:t>
            </a:r>
            <a:endParaRPr kumimoji="1" lang="en-US" altLang="ja-JP" dirty="0" smtClean="0"/>
          </a:p>
          <a:p>
            <a:r>
              <a:rPr kumimoji="1" lang="ja-JP" altLang="en-US" dirty="0" smtClean="0"/>
              <a:t>一方で、抽出効率は、ホール電場とトランスファー領域の電場に依存します。</a:t>
            </a:r>
            <a:endParaRPr kumimoji="1" lang="en-US" altLang="ja-JP" dirty="0" smtClean="0"/>
          </a:p>
          <a:p>
            <a:r>
              <a:rPr kumimoji="1" lang="ja-JP" altLang="en-US" dirty="0" smtClean="0"/>
              <a:t>この黒いラインが電子がホールに入り出て行くことができる領域です。</a:t>
            </a:r>
            <a:endParaRPr kumimoji="1" lang="en-US" altLang="ja-JP" dirty="0" smtClean="0"/>
          </a:p>
          <a:p>
            <a:r>
              <a:rPr kumimoji="1" lang="ja-JP" altLang="en-US" dirty="0" smtClean="0"/>
              <a:t>ホール電場を高くすることで、収集効率は上がりますが、赤い破線のような、ゲート装置の下の電極へ戻る電気力線の数が多くなるので抽出効率は下がってしまいます。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CA61D49-36CA-8540-9D91-CA76ECCDF7DA}" type="slidenum">
              <a:rPr kumimoji="1" lang="ja-JP" altLang="en-US" smtClean="0"/>
              <a:t>18</a:t>
            </a:fld>
            <a:endParaRPr kumimoji="1" lang="ja-JP" altLang="en-US"/>
          </a:p>
        </p:txBody>
      </p:sp>
    </p:spTree>
    <p:extLst>
      <p:ext uri="{BB962C8B-B14F-4D97-AF65-F5344CB8AC3E}">
        <p14:creationId xmlns:p14="http://schemas.microsoft.com/office/powerpoint/2010/main" val="3228864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7" name="Date Placeholder 6"/>
          <p:cNvSpPr>
            <a:spLocks noGrp="1"/>
          </p:cNvSpPr>
          <p:nvPr>
            <p:ph type="dt" sz="half" idx="10"/>
          </p:nvPr>
        </p:nvSpPr>
        <p:spPr/>
        <p:txBody>
          <a:bodyPr/>
          <a:lstStyle/>
          <a:p>
            <a:fld id="{3A23A1A1-36FA-894A-8087-CB4E9F2D6FA8}" type="datetimeFigureOut">
              <a:rPr kumimoji="1" lang="ja-JP" altLang="en-US" smtClean="0"/>
              <a:t>2015/12/21</a:t>
            </a:fld>
            <a:endParaRPr kumimoji="1" lang="ja-JP" altLang="en-US"/>
          </a:p>
        </p:txBody>
      </p:sp>
      <p:sp>
        <p:nvSpPr>
          <p:cNvPr id="8" name="Slide Number Placeholder 7"/>
          <p:cNvSpPr>
            <a:spLocks noGrp="1"/>
          </p:cNvSpPr>
          <p:nvPr>
            <p:ph type="sldNum" sz="quarter" idx="11"/>
          </p:nvPr>
        </p:nvSpPr>
        <p:spPr/>
        <p:txBody>
          <a:bodyPr/>
          <a:lstStyle/>
          <a:p>
            <a:fld id="{687D7A59-36E2-48B9-B146-C1E59501F63F}" type="slidenum">
              <a:rPr lang="en-US" smtClean="0"/>
              <a:pPr/>
              <a:t>‹#›</a:t>
            </a:fld>
            <a:endParaRPr lang="en-US"/>
          </a:p>
        </p:txBody>
      </p:sp>
      <p:sp>
        <p:nvSpPr>
          <p:cNvPr id="9" name="Footer Placeholder 8"/>
          <p:cNvSpPr>
            <a:spLocks noGrp="1"/>
          </p:cNvSpPr>
          <p:nvPr>
            <p:ph type="ftr" sz="quarter" idx="12"/>
          </p:nvPr>
        </p:nvSpPr>
        <p:spPr/>
        <p:txBody>
          <a:bodyPr/>
          <a:lstStyle/>
          <a:p>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3A23A1A1-36FA-894A-8087-CB4E9F2D6FA8}" type="datetimeFigureOut">
              <a:rPr kumimoji="1" lang="ja-JP" altLang="en-US" smtClean="0"/>
              <a:t>2015/12/21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F3E214-4A4D-C34C-8EAA-2EFA25CDEE26}"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3A23A1A1-36FA-894A-8087-CB4E9F2D6FA8}" type="datetimeFigureOut">
              <a:rPr kumimoji="1" lang="ja-JP" altLang="en-US" smtClean="0"/>
              <a:t>2015/12/21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F3E214-4A4D-C34C-8EAA-2EFA25CDEE26}"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10"/>
          </p:nvPr>
        </p:nvSpPr>
        <p:spPr/>
        <p:txBody>
          <a:bodyPr/>
          <a:lstStyle/>
          <a:p>
            <a:fld id="{3A23A1A1-36FA-894A-8087-CB4E9F2D6FA8}" type="datetimeFigureOut">
              <a:rPr kumimoji="1" lang="ja-JP" altLang="en-US" smtClean="0"/>
              <a:t>2015/12/21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F3E214-4A4D-C34C-8EAA-2EFA25CDEE26}"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3A23A1A1-36FA-894A-8087-CB4E9F2D6FA8}" type="datetimeFigureOut">
              <a:rPr kumimoji="1" lang="ja-JP" altLang="en-US" smtClean="0"/>
              <a:t>2015/12/21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7F3E214-4A4D-C34C-8EAA-2EFA25CDEE26}" type="slidenum">
              <a:rPr kumimoji="1" lang="ja-JP" altLang="en-US" smtClean="0"/>
              <a:t>‹#›</a:t>
            </a:fld>
            <a:endParaRPr kumimoji="1" lang="ja-JP" alt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5" name="Date Placeholder 4"/>
          <p:cNvSpPr>
            <a:spLocks noGrp="1"/>
          </p:cNvSpPr>
          <p:nvPr>
            <p:ph type="dt" sz="half" idx="10"/>
          </p:nvPr>
        </p:nvSpPr>
        <p:spPr/>
        <p:txBody>
          <a:bodyPr/>
          <a:lstStyle/>
          <a:p>
            <a:fld id="{3A23A1A1-36FA-894A-8087-CB4E9F2D6FA8}" type="datetimeFigureOut">
              <a:rPr kumimoji="1" lang="ja-JP" altLang="en-US" smtClean="0"/>
              <a:t>2015/12/21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7F3E214-4A4D-C34C-8EAA-2EFA25CDEE26}" type="slidenum">
              <a:rPr kumimoji="1" lang="ja-JP" altLang="en-US" smtClean="0"/>
              <a:t>‹#›</a:t>
            </a:fld>
            <a:endParaRPr kumimoji="1" lang="ja-JP" altLang="en-US"/>
          </a:p>
        </p:txBody>
      </p:sp>
      <p:sp>
        <p:nvSpPr>
          <p:cNvPr id="9" name="Content Placeholder 8"/>
          <p:cNvSpPr>
            <a:spLocks noGrp="1"/>
          </p:cNvSpPr>
          <p:nvPr>
            <p:ph sz="quarter" idx="13"/>
          </p:nvPr>
        </p:nvSpPr>
        <p:spPr>
          <a:xfrm>
            <a:off x="365760" y="1600200"/>
            <a:ext cx="4041648" cy="452628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7" name="Date Placeholder 6"/>
          <p:cNvSpPr>
            <a:spLocks noGrp="1"/>
          </p:cNvSpPr>
          <p:nvPr>
            <p:ph type="dt" sz="half" idx="10"/>
          </p:nvPr>
        </p:nvSpPr>
        <p:spPr/>
        <p:txBody>
          <a:bodyPr/>
          <a:lstStyle/>
          <a:p>
            <a:fld id="{3A23A1A1-36FA-894A-8087-CB4E9F2D6FA8}" type="datetimeFigureOut">
              <a:rPr kumimoji="1" lang="ja-JP" altLang="en-US" smtClean="0"/>
              <a:t>2015/12/21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7F3E214-4A4D-C34C-8EAA-2EFA25CDEE26}" type="slidenum">
              <a:rPr kumimoji="1" lang="ja-JP" altLang="en-US" smtClean="0"/>
              <a:t>‹#›</a:t>
            </a:fld>
            <a:endParaRPr kumimoji="1" lang="ja-JP" altLang="en-US"/>
          </a:p>
        </p:txBody>
      </p:sp>
      <p:sp>
        <p:nvSpPr>
          <p:cNvPr id="11" name="Content Placeholder 10"/>
          <p:cNvSpPr>
            <a:spLocks noGrp="1"/>
          </p:cNvSpPr>
          <p:nvPr>
            <p:ph sz="quarter" idx="13"/>
          </p:nvPr>
        </p:nvSpPr>
        <p:spPr>
          <a:xfrm>
            <a:off x="457200" y="2212848"/>
            <a:ext cx="4041648" cy="391363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3A23A1A1-36FA-894A-8087-CB4E9F2D6FA8}" type="datetimeFigureOut">
              <a:rPr kumimoji="1" lang="ja-JP" altLang="en-US" smtClean="0"/>
              <a:t>2015/12/21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7F3E214-4A4D-C34C-8EAA-2EFA25CDEE26}"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23A1A1-36FA-894A-8087-CB4E9F2D6FA8}" type="datetimeFigureOut">
              <a:rPr kumimoji="1" lang="ja-JP" altLang="en-US" smtClean="0"/>
              <a:t>2015/12/21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7F3E214-4A4D-C34C-8EAA-2EFA25CDEE26}"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A23A1A1-36FA-894A-8087-CB4E9F2D6FA8}" type="datetimeFigureOut">
              <a:rPr kumimoji="1" lang="ja-JP" altLang="en-US" smtClean="0"/>
              <a:t>2015/12/21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A23A1A1-36FA-894A-8087-CB4E9F2D6FA8}" type="datetimeFigureOut">
              <a:rPr kumimoji="1" lang="ja-JP" altLang="en-US" smtClean="0"/>
              <a:t>2015/12/21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7F3E214-4A4D-C34C-8EAA-2EFA25CDEE26}"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3A23A1A1-36FA-894A-8087-CB4E9F2D6FA8}" type="datetimeFigureOut">
              <a:rPr kumimoji="1" lang="ja-JP" altLang="en-US" smtClean="0"/>
              <a:t>2015/12/21</a:t>
            </a:fld>
            <a:endParaRPr kumimoji="1" lang="ja-JP" alt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kumimoji="1" lang="ja-JP" alt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37F3E214-4A4D-C34C-8EAA-2EFA25CDEE26}" type="slidenum">
              <a:rPr kumimoji="1" lang="ja-JP" altLang="en-US" smtClean="0"/>
              <a:t>‹#›</a:t>
            </a:fld>
            <a:endParaRPr kumimoji="1" lang="ja-JP" alt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Lst>
  <p:txStyles>
    <p:titleStyle>
      <a:lvl1pPr algn="ctr" defTabSz="914400" rtl="0" eaLnBrk="1" latinLnBrk="0" hangingPunct="1">
        <a:lnSpc>
          <a:spcPts val="5800"/>
        </a:lnSpc>
        <a:spcBef>
          <a:spcPct val="0"/>
        </a:spcBef>
        <a:buNone/>
        <a:defRPr kumimoji="1"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62000" y="3184525"/>
            <a:ext cx="7543800" cy="1524000"/>
          </a:xfrm>
        </p:spPr>
        <p:txBody>
          <a:bodyPr>
            <a:normAutofit/>
          </a:bodyPr>
          <a:lstStyle/>
          <a:p>
            <a:r>
              <a:rPr lang="en-US" altLang="ja-JP" sz="4000" dirty="0" smtClean="0"/>
              <a:t>Simulation of the</a:t>
            </a:r>
            <a:r>
              <a:rPr lang="en-US" altLang="ja-JP" sz="4000" dirty="0"/>
              <a:t> </a:t>
            </a:r>
            <a:r>
              <a:rPr lang="en-US" altLang="ja-JP" sz="4000" dirty="0" smtClean="0"/>
              <a:t>gating device</a:t>
            </a:r>
            <a:br>
              <a:rPr lang="en-US" altLang="ja-JP" sz="4000" dirty="0" smtClean="0"/>
            </a:br>
            <a:r>
              <a:rPr lang="en-US" altLang="ja-JP" sz="4000" dirty="0" smtClean="0"/>
              <a:t>for ILD-TPC </a:t>
            </a:r>
            <a:endParaRPr kumimoji="1" lang="ja-JP" altLang="en-US" sz="4000" dirty="0"/>
          </a:p>
        </p:txBody>
      </p:sp>
      <p:sp>
        <p:nvSpPr>
          <p:cNvPr id="3" name="サブタイトル 2"/>
          <p:cNvSpPr>
            <a:spLocks noGrp="1"/>
          </p:cNvSpPr>
          <p:nvPr>
            <p:ph type="subTitle" idx="1"/>
          </p:nvPr>
        </p:nvSpPr>
        <p:spPr>
          <a:xfrm>
            <a:off x="762000" y="5026025"/>
            <a:ext cx="6858000" cy="990600"/>
          </a:xfrm>
        </p:spPr>
        <p:txBody>
          <a:bodyPr>
            <a:normAutofit fontScale="62500" lnSpcReduction="20000"/>
          </a:bodyPr>
          <a:lstStyle/>
          <a:p>
            <a:r>
              <a:rPr lang="en-US" altLang="ko-KR" b="1" dirty="0" smtClean="0"/>
              <a:t>SAGA-HEP</a:t>
            </a:r>
            <a:endParaRPr lang="en-US" altLang="ko-KR" b="1" dirty="0"/>
          </a:p>
          <a:p>
            <a:r>
              <a:rPr lang="ko-KR" altLang="en-US" b="1" dirty="0" smtClean="0"/>
              <a:t>나가사끼</a:t>
            </a:r>
            <a:r>
              <a:rPr lang="ja-JP" altLang="en-US" b="1" dirty="0" smtClean="0"/>
              <a:t>　</a:t>
            </a:r>
            <a:r>
              <a:rPr lang="ko-KR" altLang="en-US" b="1" dirty="0" smtClean="0"/>
              <a:t>요씨유끼</a:t>
            </a:r>
            <a:endParaRPr lang="en-US" altLang="ko-KR" b="1" dirty="0" smtClean="0"/>
          </a:p>
          <a:p>
            <a:r>
              <a:rPr kumimoji="1" lang="ja-JP" altLang="en-US" b="1" dirty="0" smtClean="0"/>
              <a:t>（</a:t>
            </a:r>
            <a:r>
              <a:rPr lang="en-US" altLang="ja-JP" b="1" dirty="0" smtClean="0"/>
              <a:t>Nagasaki Yoshiyuki</a:t>
            </a:r>
            <a:r>
              <a:rPr kumimoji="1" lang="ja-JP" altLang="en-US" b="1" dirty="0" smtClean="0"/>
              <a:t>）</a:t>
            </a:r>
            <a:endParaRPr kumimoji="1" lang="en-US" altLang="ja-JP" b="1" dirty="0" smtClean="0"/>
          </a:p>
          <a:p>
            <a:r>
              <a:rPr lang="en-US" altLang="ja-JP" b="1" dirty="0" smtClean="0"/>
              <a:t>Partnership @YS.U</a:t>
            </a:r>
            <a:endParaRPr kumimoji="1" lang="en-US" altLang="ja-JP" b="1" dirty="0" smtClean="0"/>
          </a:p>
          <a:p>
            <a:endParaRPr kumimoji="1" lang="ja-JP" altLang="en-US" dirty="0"/>
          </a:p>
        </p:txBody>
      </p:sp>
    </p:spTree>
    <p:extLst>
      <p:ext uri="{BB962C8B-B14F-4D97-AF65-F5344CB8AC3E}">
        <p14:creationId xmlns:p14="http://schemas.microsoft.com/office/powerpoint/2010/main" val="1381243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results</a:t>
            </a:r>
            <a:endParaRPr kumimoji="1" lang="ja-JP" altLang="en-US" dirty="0"/>
          </a:p>
        </p:txBody>
      </p:sp>
      <p:pic>
        <p:nvPicPr>
          <p:cNvPr id="4" name="図 3" descr="mpgd11thws20141220ki.pdf"/>
          <p:cNvPicPr>
            <a:picLocks noChangeAspect="1"/>
          </p:cNvPicPr>
          <p:nvPr/>
        </p:nvPicPr>
        <p:blipFill rotWithShape="1">
          <a:blip r:embed="rId2">
            <a:extLst>
              <a:ext uri="{28A0092B-C50C-407E-A947-70E740481C1C}">
                <a14:useLocalDpi xmlns:a14="http://schemas.microsoft.com/office/drawing/2010/main" val="0"/>
              </a:ext>
            </a:extLst>
          </a:blip>
          <a:srcRect l="-2117" t="14575" r="5502" b="35863"/>
          <a:stretch/>
        </p:blipFill>
        <p:spPr>
          <a:xfrm>
            <a:off x="0" y="1452544"/>
            <a:ext cx="8834511" cy="3398983"/>
          </a:xfrm>
          <a:prstGeom prst="rect">
            <a:avLst/>
          </a:prstGeom>
        </p:spPr>
      </p:pic>
      <p:pic>
        <p:nvPicPr>
          <p:cNvPr id="6" name="図 5" descr="mpgd11thws20141220ki.pdf"/>
          <p:cNvPicPr>
            <a:picLocks noChangeAspect="1"/>
          </p:cNvPicPr>
          <p:nvPr/>
        </p:nvPicPr>
        <p:blipFill rotWithShape="1">
          <a:blip r:embed="rId3">
            <a:extLst>
              <a:ext uri="{28A0092B-C50C-407E-A947-70E740481C1C}">
                <a14:useLocalDpi xmlns:a14="http://schemas.microsoft.com/office/drawing/2010/main" val="0"/>
              </a:ext>
            </a:extLst>
          </a:blip>
          <a:srcRect l="63237" t="42122" r="22949" b="47917"/>
          <a:stretch/>
        </p:blipFill>
        <p:spPr>
          <a:xfrm>
            <a:off x="950986" y="5101584"/>
            <a:ext cx="1263112" cy="683143"/>
          </a:xfrm>
          <a:prstGeom prst="rect">
            <a:avLst/>
          </a:prstGeom>
        </p:spPr>
      </p:pic>
      <p:pic>
        <p:nvPicPr>
          <p:cNvPr id="7" name="図 6" descr="mpgd11thws20141220ki.pdf"/>
          <p:cNvPicPr>
            <a:picLocks noChangeAspect="1"/>
          </p:cNvPicPr>
          <p:nvPr/>
        </p:nvPicPr>
        <p:blipFill rotWithShape="1">
          <a:blip r:embed="rId4">
            <a:extLst>
              <a:ext uri="{28A0092B-C50C-407E-A947-70E740481C1C}">
                <a14:useLocalDpi xmlns:a14="http://schemas.microsoft.com/office/drawing/2010/main" val="0"/>
              </a:ext>
            </a:extLst>
          </a:blip>
          <a:srcRect l="63784" t="58641" r="22403" b="31587"/>
          <a:stretch/>
        </p:blipFill>
        <p:spPr>
          <a:xfrm>
            <a:off x="7196664" y="4895221"/>
            <a:ext cx="1263112" cy="670220"/>
          </a:xfrm>
          <a:prstGeom prst="rect">
            <a:avLst/>
          </a:prstGeom>
        </p:spPr>
      </p:pic>
      <p:sp>
        <p:nvSpPr>
          <p:cNvPr id="9" name="テキスト ボックス 8"/>
          <p:cNvSpPr txBox="1"/>
          <p:nvPr/>
        </p:nvSpPr>
        <p:spPr>
          <a:xfrm>
            <a:off x="2443467" y="4994952"/>
            <a:ext cx="4644220" cy="646331"/>
          </a:xfrm>
          <a:prstGeom prst="rect">
            <a:avLst/>
          </a:prstGeom>
          <a:noFill/>
        </p:spPr>
        <p:txBody>
          <a:bodyPr wrap="none" rtlCol="0">
            <a:spAutoFit/>
          </a:bodyPr>
          <a:lstStyle/>
          <a:p>
            <a:r>
              <a:rPr lang="en-US" altLang="ja-JP" dirty="0" smtClean="0"/>
              <a:t>Each device had high Electron transmission</a:t>
            </a:r>
          </a:p>
          <a:p>
            <a:r>
              <a:rPr lang="en-US" altLang="ja-JP" dirty="0" smtClean="0"/>
              <a:t>Circle hole &lt; Hexagonal hole</a:t>
            </a:r>
            <a:endParaRPr kumimoji="1" lang="en-US" altLang="ja-JP" dirty="0"/>
          </a:p>
        </p:txBody>
      </p:sp>
      <p:sp>
        <p:nvSpPr>
          <p:cNvPr id="8" name="テキスト ボックス 7"/>
          <p:cNvSpPr txBox="1"/>
          <p:nvPr/>
        </p:nvSpPr>
        <p:spPr>
          <a:xfrm rot="10800000">
            <a:off x="152175" y="1600200"/>
            <a:ext cx="461665" cy="2309287"/>
          </a:xfrm>
          <a:prstGeom prst="rect">
            <a:avLst/>
          </a:prstGeom>
        </p:spPr>
        <p:style>
          <a:lnRef idx="2">
            <a:schemeClr val="accent1"/>
          </a:lnRef>
          <a:fillRef idx="1">
            <a:schemeClr val="lt1"/>
          </a:fillRef>
          <a:effectRef idx="0">
            <a:schemeClr val="accent1"/>
          </a:effectRef>
          <a:fontRef idx="minor">
            <a:schemeClr val="dk1"/>
          </a:fontRef>
        </p:style>
        <p:txBody>
          <a:bodyPr vert="eaVert" wrap="none" rtlCol="0">
            <a:spAutoFit/>
          </a:bodyPr>
          <a:lstStyle/>
          <a:p>
            <a:r>
              <a:rPr kumimoji="1" lang="en-US" altLang="ja-JP" dirty="0" smtClean="0"/>
              <a:t>Electron transmission</a:t>
            </a:r>
            <a:endParaRPr kumimoji="1" lang="ja-JP" altLang="en-US" dirty="0"/>
          </a:p>
        </p:txBody>
      </p:sp>
      <p:sp>
        <p:nvSpPr>
          <p:cNvPr id="10" name="テキスト ボックス 9"/>
          <p:cNvSpPr txBox="1"/>
          <p:nvPr/>
        </p:nvSpPr>
        <p:spPr>
          <a:xfrm>
            <a:off x="3906067" y="4625620"/>
            <a:ext cx="780983"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US" altLang="ja-JP" dirty="0" err="1" smtClean="0"/>
              <a:t>Vgate</a:t>
            </a:r>
            <a:endParaRPr kumimoji="1" lang="ja-JP" altLang="en-US" dirty="0"/>
          </a:p>
        </p:txBody>
      </p:sp>
      <p:sp>
        <p:nvSpPr>
          <p:cNvPr id="11" name="テキスト ボックス 10"/>
          <p:cNvSpPr txBox="1"/>
          <p:nvPr/>
        </p:nvSpPr>
        <p:spPr>
          <a:xfrm>
            <a:off x="2214098" y="6147582"/>
            <a:ext cx="4164923" cy="369332"/>
          </a:xfrm>
          <a:prstGeom prst="rect">
            <a:avLst/>
          </a:prstGeom>
          <a:noFill/>
        </p:spPr>
        <p:txBody>
          <a:bodyPr wrap="none" rtlCol="0">
            <a:spAutoFit/>
          </a:bodyPr>
          <a:lstStyle/>
          <a:p>
            <a:r>
              <a:rPr lang="en-US" altLang="ja-JP" dirty="0" smtClean="0"/>
              <a:t>I will inspect the results by simulation.</a:t>
            </a:r>
            <a:endParaRPr kumimoji="1" lang="ja-JP" altLang="en-US" dirty="0"/>
          </a:p>
        </p:txBody>
      </p:sp>
    </p:spTree>
    <p:extLst>
      <p:ext uri="{BB962C8B-B14F-4D97-AF65-F5344CB8AC3E}">
        <p14:creationId xmlns:p14="http://schemas.microsoft.com/office/powerpoint/2010/main" val="26344152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Daisuke_Arai_MPGD2015.pdf"/>
          <p:cNvPicPr>
            <a:picLocks noChangeAspect="1"/>
          </p:cNvPicPr>
          <p:nvPr/>
        </p:nvPicPr>
        <p:blipFill rotWithShape="1">
          <a:blip r:embed="rId2">
            <a:extLst>
              <a:ext uri="{28A0092B-C50C-407E-A947-70E740481C1C}">
                <a14:useLocalDpi xmlns:a14="http://schemas.microsoft.com/office/drawing/2010/main" val="0"/>
              </a:ext>
            </a:extLst>
          </a:blip>
          <a:srcRect l="58383" t="74068" r="21601" b="7758"/>
          <a:stretch/>
        </p:blipFill>
        <p:spPr>
          <a:xfrm>
            <a:off x="468283" y="3439402"/>
            <a:ext cx="1830282" cy="1246375"/>
          </a:xfrm>
          <a:prstGeom prst="rect">
            <a:avLst/>
          </a:prstGeom>
        </p:spPr>
      </p:pic>
      <p:sp>
        <p:nvSpPr>
          <p:cNvPr id="2" name="タイトル 1"/>
          <p:cNvSpPr>
            <a:spLocks noGrp="1"/>
          </p:cNvSpPr>
          <p:nvPr>
            <p:ph type="title"/>
          </p:nvPr>
        </p:nvSpPr>
        <p:spPr/>
        <p:txBody>
          <a:bodyPr>
            <a:normAutofit/>
          </a:bodyPr>
          <a:lstStyle/>
          <a:p>
            <a:pPr algn="ctr"/>
            <a:r>
              <a:rPr lang="en-US" altLang="ja-JP" dirty="0" smtClean="0"/>
              <a:t>Simulation Flow</a:t>
            </a:r>
            <a:r>
              <a:rPr lang="en-US" altLang="ja-JP" dirty="0"/>
              <a:t/>
            </a:r>
            <a:br>
              <a:rPr lang="en-US" altLang="ja-JP" dirty="0"/>
            </a:br>
            <a:r>
              <a:rPr lang="en-US" altLang="ja-JP" dirty="0" smtClean="0"/>
              <a:t> (Simplification)</a:t>
            </a:r>
            <a:endParaRPr kumimoji="1" lang="ja-JP" altLang="en-US" dirty="0"/>
          </a:p>
        </p:txBody>
      </p:sp>
      <p:sp>
        <p:nvSpPr>
          <p:cNvPr id="7" name="正方形/長方形 6"/>
          <p:cNvSpPr/>
          <p:nvPr/>
        </p:nvSpPr>
        <p:spPr>
          <a:xfrm>
            <a:off x="2681480" y="2762874"/>
            <a:ext cx="4487334"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ja-JP" sz="2400" dirty="0" smtClean="0"/>
              <a:t>3-D analysis (electric field) by finite element method (ANSYS) </a:t>
            </a:r>
            <a:endParaRPr kumimoji="1" lang="en-US" altLang="ja-JP" sz="2400" dirty="0" smtClean="0"/>
          </a:p>
        </p:txBody>
      </p:sp>
      <p:sp>
        <p:nvSpPr>
          <p:cNvPr id="10" name="正方形/長方形 9"/>
          <p:cNvSpPr/>
          <p:nvPr/>
        </p:nvSpPr>
        <p:spPr>
          <a:xfrm>
            <a:off x="2408440" y="4512364"/>
            <a:ext cx="3770806"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altLang="ja-JP" sz="2400" dirty="0" smtClean="0"/>
              <a:t>Simulator for gas detector (Garfield</a:t>
            </a:r>
            <a:r>
              <a:rPr lang="en-US" altLang="ja-JP" sz="2400" dirty="0"/>
              <a:t>+</a:t>
            </a:r>
            <a:r>
              <a:rPr lang="en-US" altLang="ja-JP" sz="2400" dirty="0" smtClean="0"/>
              <a:t>+</a:t>
            </a:r>
            <a:r>
              <a:rPr lang="en-US" altLang="ja-JP" sz="2400" dirty="0"/>
              <a:t>)</a:t>
            </a:r>
          </a:p>
        </p:txBody>
      </p:sp>
      <p:sp>
        <p:nvSpPr>
          <p:cNvPr id="13" name="テキスト ボックス 12"/>
          <p:cNvSpPr txBox="1"/>
          <p:nvPr/>
        </p:nvSpPr>
        <p:spPr>
          <a:xfrm>
            <a:off x="2681480" y="1683697"/>
            <a:ext cx="5116305" cy="523220"/>
          </a:xfrm>
          <a:prstGeom prst="rect">
            <a:avLst/>
          </a:prstGeom>
          <a:noFill/>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ja-JP" sz="2800" dirty="0" smtClean="0"/>
              <a:t>Create Models from the objects </a:t>
            </a:r>
            <a:endParaRPr kumimoji="1" lang="ja-JP" altLang="en-US" sz="2800" dirty="0"/>
          </a:p>
        </p:txBody>
      </p:sp>
      <p:sp>
        <p:nvSpPr>
          <p:cNvPr id="15" name="テキスト ボックス 14"/>
          <p:cNvSpPr txBox="1"/>
          <p:nvPr/>
        </p:nvSpPr>
        <p:spPr>
          <a:xfrm>
            <a:off x="881466" y="6071645"/>
            <a:ext cx="4620826"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US" altLang="ja-JP" sz="2800" dirty="0" smtClean="0"/>
              <a:t>Analysis electron behavior!!</a:t>
            </a:r>
            <a:endParaRPr kumimoji="1" lang="ja-JP" altLang="en-US" sz="2800" dirty="0"/>
          </a:p>
        </p:txBody>
      </p:sp>
      <p:sp>
        <p:nvSpPr>
          <p:cNvPr id="14" name="四角形吹き出し 13"/>
          <p:cNvSpPr/>
          <p:nvPr/>
        </p:nvSpPr>
        <p:spPr>
          <a:xfrm>
            <a:off x="457200" y="1427217"/>
            <a:ext cx="1841365" cy="3258560"/>
          </a:xfrm>
          <a:prstGeom prst="wedgeRectCallout">
            <a:avLst>
              <a:gd name="adj1" fmla="val 72582"/>
              <a:gd name="adj2" fmla="val -35557"/>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下矢印 16"/>
          <p:cNvSpPr/>
          <p:nvPr/>
        </p:nvSpPr>
        <p:spPr>
          <a:xfrm>
            <a:off x="4775200" y="2206917"/>
            <a:ext cx="338667" cy="55869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下矢印 17"/>
          <p:cNvSpPr/>
          <p:nvPr/>
        </p:nvSpPr>
        <p:spPr>
          <a:xfrm>
            <a:off x="4792133" y="3596612"/>
            <a:ext cx="321734" cy="91575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下矢印 18"/>
          <p:cNvSpPr/>
          <p:nvPr/>
        </p:nvSpPr>
        <p:spPr>
          <a:xfrm>
            <a:off x="2902108" y="5347038"/>
            <a:ext cx="270933" cy="72460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6" name="図 5" descr="Daisuke_Arai_MPGD2015.pdf"/>
          <p:cNvPicPr>
            <a:picLocks noChangeAspect="1"/>
          </p:cNvPicPr>
          <p:nvPr/>
        </p:nvPicPr>
        <p:blipFill rotWithShape="1">
          <a:blip r:embed="rId3">
            <a:extLst>
              <a:ext uri="{28A0092B-C50C-407E-A947-70E740481C1C}">
                <a14:useLocalDpi xmlns:a14="http://schemas.microsoft.com/office/drawing/2010/main" val="0"/>
              </a:ext>
            </a:extLst>
          </a:blip>
          <a:srcRect l="62080" t="28571" r="16688" b="34358"/>
          <a:stretch/>
        </p:blipFill>
        <p:spPr>
          <a:xfrm>
            <a:off x="623879" y="1524000"/>
            <a:ext cx="1592373" cy="1412287"/>
          </a:xfrm>
          <a:prstGeom prst="rect">
            <a:avLst/>
          </a:prstGeom>
        </p:spPr>
      </p:pic>
      <p:sp>
        <p:nvSpPr>
          <p:cNvPr id="32" name="下矢印 31"/>
          <p:cNvSpPr/>
          <p:nvPr/>
        </p:nvSpPr>
        <p:spPr>
          <a:xfrm>
            <a:off x="1088571" y="2936287"/>
            <a:ext cx="711200" cy="6575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4"/>
          <a:stretch>
            <a:fillRect/>
          </a:stretch>
        </p:blipFill>
        <p:spPr>
          <a:xfrm>
            <a:off x="6521745" y="3593871"/>
            <a:ext cx="2438400" cy="2438400"/>
          </a:xfrm>
          <a:prstGeom prst="rect">
            <a:avLst/>
          </a:prstGeom>
        </p:spPr>
      </p:pic>
      <p:sp>
        <p:nvSpPr>
          <p:cNvPr id="9" name="テキスト ボックス 8"/>
          <p:cNvSpPr txBox="1"/>
          <p:nvPr/>
        </p:nvSpPr>
        <p:spPr>
          <a:xfrm>
            <a:off x="6179246" y="6032271"/>
            <a:ext cx="2980303" cy="369332"/>
          </a:xfrm>
          <a:prstGeom prst="rect">
            <a:avLst/>
          </a:prstGeom>
          <a:noFill/>
        </p:spPr>
        <p:txBody>
          <a:bodyPr wrap="none" rtlCol="0">
            <a:spAutoFit/>
          </a:bodyPr>
          <a:lstStyle/>
          <a:p>
            <a:r>
              <a:rPr lang="en-US" altLang="ja-JP" dirty="0" smtClean="0"/>
              <a:t>Garfield++ is not GARFILD</a:t>
            </a:r>
            <a:endParaRPr kumimoji="1" lang="ja-JP" altLang="en-US" dirty="0"/>
          </a:p>
        </p:txBody>
      </p:sp>
    </p:spTree>
    <p:extLst>
      <p:ext uri="{BB962C8B-B14F-4D97-AF65-F5344CB8AC3E}">
        <p14:creationId xmlns:p14="http://schemas.microsoft.com/office/powerpoint/2010/main" val="38163676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results</a:t>
            </a:r>
            <a:br>
              <a:rPr lang="en-US" altLang="ja-JP" dirty="0" smtClean="0"/>
            </a:br>
            <a:r>
              <a:rPr lang="en-US" altLang="ja-JP" sz="2000" dirty="0" smtClean="0"/>
              <a:t> (measurement and simulation)</a:t>
            </a:r>
            <a:endParaRPr kumimoji="1" lang="ja-JP" altLang="en-US" sz="2000" dirty="0"/>
          </a:p>
        </p:txBody>
      </p:sp>
      <p:pic>
        <p:nvPicPr>
          <p:cNvPr id="4" name="図 3" descr="mpgd11thws20141220ki.pdf"/>
          <p:cNvPicPr>
            <a:picLocks noChangeAspect="1"/>
          </p:cNvPicPr>
          <p:nvPr/>
        </p:nvPicPr>
        <p:blipFill rotWithShape="1">
          <a:blip r:embed="rId2">
            <a:extLst>
              <a:ext uri="{28A0092B-C50C-407E-A947-70E740481C1C}">
                <a14:useLocalDpi xmlns:a14="http://schemas.microsoft.com/office/drawing/2010/main" val="0"/>
              </a:ext>
            </a:extLst>
          </a:blip>
          <a:srcRect l="3344" t="15945" r="1238" b="34333"/>
          <a:stretch/>
        </p:blipFill>
        <p:spPr>
          <a:xfrm>
            <a:off x="305730" y="1524000"/>
            <a:ext cx="8725091" cy="3409894"/>
          </a:xfrm>
          <a:prstGeom prst="rect">
            <a:avLst/>
          </a:prstGeom>
        </p:spPr>
      </p:pic>
      <p:pic>
        <p:nvPicPr>
          <p:cNvPr id="5" name="図 4" descr="mpgd11thws20141220ki.pdf"/>
          <p:cNvPicPr>
            <a:picLocks noChangeAspect="1"/>
          </p:cNvPicPr>
          <p:nvPr/>
        </p:nvPicPr>
        <p:blipFill rotWithShape="1">
          <a:blip r:embed="rId3">
            <a:extLst>
              <a:ext uri="{28A0092B-C50C-407E-A947-70E740481C1C}">
                <a14:useLocalDpi xmlns:a14="http://schemas.microsoft.com/office/drawing/2010/main" val="0"/>
              </a:ext>
            </a:extLst>
          </a:blip>
          <a:srcRect l="63237" t="42122" r="22949" b="47917"/>
          <a:stretch/>
        </p:blipFill>
        <p:spPr>
          <a:xfrm>
            <a:off x="1509217" y="4760012"/>
            <a:ext cx="1263112" cy="683143"/>
          </a:xfrm>
          <a:prstGeom prst="rect">
            <a:avLst/>
          </a:prstGeom>
        </p:spPr>
      </p:pic>
      <p:pic>
        <p:nvPicPr>
          <p:cNvPr id="6" name="図 5" descr="mpgd11thws20141220ki.pdf"/>
          <p:cNvPicPr>
            <a:picLocks noChangeAspect="1"/>
          </p:cNvPicPr>
          <p:nvPr/>
        </p:nvPicPr>
        <p:blipFill rotWithShape="1">
          <a:blip r:embed="rId4">
            <a:extLst>
              <a:ext uri="{28A0092B-C50C-407E-A947-70E740481C1C}">
                <a14:useLocalDpi xmlns:a14="http://schemas.microsoft.com/office/drawing/2010/main" val="0"/>
              </a:ext>
            </a:extLst>
          </a:blip>
          <a:srcRect l="63784" t="58641" r="22403" b="31587"/>
          <a:stretch/>
        </p:blipFill>
        <p:spPr>
          <a:xfrm>
            <a:off x="6595521" y="4772935"/>
            <a:ext cx="1263112" cy="670220"/>
          </a:xfrm>
          <a:prstGeom prst="rect">
            <a:avLst/>
          </a:prstGeom>
        </p:spPr>
      </p:pic>
      <p:sp>
        <p:nvSpPr>
          <p:cNvPr id="7" name="テキスト ボックス 6"/>
          <p:cNvSpPr txBox="1"/>
          <p:nvPr/>
        </p:nvSpPr>
        <p:spPr>
          <a:xfrm>
            <a:off x="1753054" y="5443155"/>
            <a:ext cx="5830442" cy="1200329"/>
          </a:xfrm>
          <a:prstGeom prst="rect">
            <a:avLst/>
          </a:prstGeom>
          <a:noFill/>
        </p:spPr>
        <p:txBody>
          <a:bodyPr wrap="none" rtlCol="0">
            <a:spAutoFit/>
          </a:bodyPr>
          <a:lstStyle/>
          <a:p>
            <a:r>
              <a:rPr kumimoji="1" lang="en-US" altLang="ja-JP" dirty="0" smtClean="0"/>
              <a:t>Compare to results measurement and simulation</a:t>
            </a:r>
          </a:p>
          <a:p>
            <a:r>
              <a:rPr kumimoji="1" lang="en-US" altLang="ja-JP" dirty="0" smtClean="0"/>
              <a:t>, more or less, simulation reproduced the measurement</a:t>
            </a:r>
          </a:p>
          <a:p>
            <a:r>
              <a:rPr lang="en-US" altLang="ja-JP" dirty="0" smtClean="0"/>
              <a:t>But…</a:t>
            </a:r>
          </a:p>
          <a:p>
            <a:endParaRPr lang="en-US" altLang="ja-JP" dirty="0" smtClean="0"/>
          </a:p>
        </p:txBody>
      </p:sp>
    </p:spTree>
    <p:extLst>
      <p:ext uri="{BB962C8B-B14F-4D97-AF65-F5344CB8AC3E}">
        <p14:creationId xmlns:p14="http://schemas.microsoft.com/office/powerpoint/2010/main" val="26045799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Why?</a:t>
            </a:r>
            <a:endParaRPr kumimoji="1" lang="ja-JP" altLang="en-US" dirty="0"/>
          </a:p>
        </p:txBody>
      </p:sp>
      <p:sp>
        <p:nvSpPr>
          <p:cNvPr id="4" name="テキスト ボックス 3"/>
          <p:cNvSpPr txBox="1"/>
          <p:nvPr/>
        </p:nvSpPr>
        <p:spPr>
          <a:xfrm>
            <a:off x="1412807" y="1927964"/>
            <a:ext cx="3736920"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US" altLang="ja-JP" dirty="0" smtClean="0"/>
              <a:t>Geometry for simulation </a:t>
            </a:r>
            <a:r>
              <a:rPr lang="en-US" altLang="ja-JP" dirty="0" smtClean="0"/>
              <a:t> is simple</a:t>
            </a:r>
            <a:endParaRPr lang="en-US" altLang="ja-JP" dirty="0"/>
          </a:p>
          <a:p>
            <a:r>
              <a:rPr lang="en-US" altLang="ja-JP" dirty="0" smtClean="0"/>
              <a:t>the hole  as a straight hole</a:t>
            </a:r>
            <a:endParaRPr kumimoji="1" lang="en-US" altLang="ja-JP" dirty="0" smtClean="0"/>
          </a:p>
        </p:txBody>
      </p:sp>
      <p:sp>
        <p:nvSpPr>
          <p:cNvPr id="7" name="テキスト ボックス 6"/>
          <p:cNvSpPr txBox="1"/>
          <p:nvPr/>
        </p:nvSpPr>
        <p:spPr>
          <a:xfrm>
            <a:off x="1630418" y="2972085"/>
            <a:ext cx="4802918"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US" altLang="ja-JP" dirty="0" smtClean="0"/>
              <a:t>But </a:t>
            </a:r>
            <a:r>
              <a:rPr kumimoji="1" lang="en-US" altLang="ja-JP" dirty="0" smtClean="0"/>
              <a:t>real rim  cross section </a:t>
            </a:r>
            <a:r>
              <a:rPr kumimoji="1" lang="en-US" altLang="ja-JP" dirty="0" smtClean="0"/>
              <a:t>is like a trapezoid!!</a:t>
            </a:r>
            <a:endParaRPr kumimoji="1" lang="ja-JP" altLang="en-US" dirty="0"/>
          </a:p>
        </p:txBody>
      </p:sp>
      <p:pic>
        <p:nvPicPr>
          <p:cNvPr id="9" name="図 8" descr="ILCDetectorMonthlyMeeting20150612KI.pdf"/>
          <p:cNvPicPr>
            <a:picLocks noChangeAspect="1"/>
          </p:cNvPicPr>
          <p:nvPr/>
        </p:nvPicPr>
        <p:blipFill rotWithShape="1">
          <a:blip r:embed="rId2">
            <a:extLst>
              <a:ext uri="{28A0092B-C50C-407E-A947-70E740481C1C}">
                <a14:useLocalDpi xmlns:a14="http://schemas.microsoft.com/office/drawing/2010/main" val="0"/>
              </a:ext>
            </a:extLst>
          </a:blip>
          <a:srcRect l="77030" t="74395" r="17312" b="19074"/>
          <a:stretch/>
        </p:blipFill>
        <p:spPr>
          <a:xfrm>
            <a:off x="2830368" y="4096451"/>
            <a:ext cx="2921020" cy="2528635"/>
          </a:xfrm>
          <a:prstGeom prst="rect">
            <a:avLst/>
          </a:prstGeom>
        </p:spPr>
      </p:pic>
      <p:sp>
        <p:nvSpPr>
          <p:cNvPr id="11" name="テキスト ボックス 10"/>
          <p:cNvSpPr txBox="1"/>
          <p:nvPr/>
        </p:nvSpPr>
        <p:spPr>
          <a:xfrm>
            <a:off x="3968432" y="4332440"/>
            <a:ext cx="687868" cy="253916"/>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altLang="ja-JP" sz="1050" dirty="0" smtClean="0">
                <a:solidFill>
                  <a:schemeClr val="bg1"/>
                </a:solidFill>
              </a:rPr>
              <a:t>2.7</a:t>
            </a:r>
            <a:r>
              <a:rPr kumimoji="1" lang="en-US" altLang="ja-JP" sz="1050" dirty="0" smtClean="0">
                <a:solidFill>
                  <a:schemeClr val="bg1"/>
                </a:solidFill>
              </a:rPr>
              <a:t>μm</a:t>
            </a:r>
            <a:endParaRPr kumimoji="1" lang="ja-JP" altLang="en-US" sz="1050" dirty="0">
              <a:solidFill>
                <a:schemeClr val="bg1"/>
              </a:solidFill>
            </a:endParaRPr>
          </a:p>
        </p:txBody>
      </p:sp>
      <p:sp>
        <p:nvSpPr>
          <p:cNvPr id="12" name="テキスト ボックス 11"/>
          <p:cNvSpPr txBox="1"/>
          <p:nvPr/>
        </p:nvSpPr>
        <p:spPr>
          <a:xfrm>
            <a:off x="2899631" y="5260430"/>
            <a:ext cx="687868" cy="253916"/>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kumimoji="1" lang="en-US" altLang="ja-JP" sz="1050" dirty="0" smtClean="0">
                <a:solidFill>
                  <a:schemeClr val="bg1"/>
                </a:solidFill>
              </a:rPr>
              <a:t>14.5μm</a:t>
            </a:r>
            <a:endParaRPr kumimoji="1" lang="ja-JP" altLang="en-US" sz="1050" dirty="0">
              <a:solidFill>
                <a:schemeClr val="bg1"/>
              </a:solidFill>
            </a:endParaRPr>
          </a:p>
        </p:txBody>
      </p:sp>
      <p:sp>
        <p:nvSpPr>
          <p:cNvPr id="13" name="テキスト ボックス 12"/>
          <p:cNvSpPr txBox="1"/>
          <p:nvPr/>
        </p:nvSpPr>
        <p:spPr>
          <a:xfrm>
            <a:off x="3968432" y="6118603"/>
            <a:ext cx="766557"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kumimoji="1" lang="en-US" altLang="ja-JP" dirty="0" smtClean="0"/>
              <a:t>31μm</a:t>
            </a:r>
            <a:endParaRPr kumimoji="1" lang="ja-JP" altLang="en-US" dirty="0"/>
          </a:p>
        </p:txBody>
      </p:sp>
      <p:pic>
        <p:nvPicPr>
          <p:cNvPr id="14" name="図 13" descr="mpgd11thws20141220ki.pdf"/>
          <p:cNvPicPr>
            <a:picLocks noChangeAspect="1"/>
          </p:cNvPicPr>
          <p:nvPr/>
        </p:nvPicPr>
        <p:blipFill rotWithShape="1">
          <a:blip r:embed="rId3">
            <a:extLst>
              <a:ext uri="{28A0092B-C50C-407E-A947-70E740481C1C}">
                <a14:useLocalDpi xmlns:a14="http://schemas.microsoft.com/office/drawing/2010/main" val="0"/>
              </a:ext>
            </a:extLst>
          </a:blip>
          <a:srcRect l="63784" t="58641" r="22403" b="31587"/>
          <a:stretch/>
        </p:blipFill>
        <p:spPr>
          <a:xfrm>
            <a:off x="781251" y="5436694"/>
            <a:ext cx="1263112" cy="670220"/>
          </a:xfrm>
          <a:prstGeom prst="rect">
            <a:avLst/>
          </a:prstGeom>
        </p:spPr>
      </p:pic>
      <p:sp>
        <p:nvSpPr>
          <p:cNvPr id="10" name="角丸四角形吹き出し 9"/>
          <p:cNvSpPr/>
          <p:nvPr/>
        </p:nvSpPr>
        <p:spPr>
          <a:xfrm>
            <a:off x="2467155" y="4100967"/>
            <a:ext cx="3412405" cy="2524119"/>
          </a:xfrm>
          <a:prstGeom prst="wedgeRoundRectCallout">
            <a:avLst>
              <a:gd name="adj1" fmla="val -79693"/>
              <a:gd name="adj2" fmla="val 1784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上下矢印 2"/>
          <p:cNvSpPr/>
          <p:nvPr/>
        </p:nvSpPr>
        <p:spPr>
          <a:xfrm>
            <a:off x="3587499" y="5036234"/>
            <a:ext cx="167490" cy="73557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左右矢印 4"/>
          <p:cNvSpPr/>
          <p:nvPr/>
        </p:nvSpPr>
        <p:spPr>
          <a:xfrm>
            <a:off x="3754989" y="5908432"/>
            <a:ext cx="1168703" cy="24420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左右矢印 5"/>
          <p:cNvSpPr/>
          <p:nvPr/>
        </p:nvSpPr>
        <p:spPr>
          <a:xfrm>
            <a:off x="3850657" y="4586356"/>
            <a:ext cx="880441" cy="30975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台形 7"/>
          <p:cNvSpPr/>
          <p:nvPr/>
        </p:nvSpPr>
        <p:spPr>
          <a:xfrm>
            <a:off x="6694098" y="4332440"/>
            <a:ext cx="1759789" cy="1439364"/>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Next rim </a:t>
            </a:r>
          </a:p>
          <a:p>
            <a:pPr algn="ctr"/>
            <a:r>
              <a:rPr kumimoji="1" lang="en-US" altLang="ja-JP" dirty="0" smtClean="0"/>
              <a:t>Cross section</a:t>
            </a:r>
          </a:p>
          <a:p>
            <a:pPr algn="ctr"/>
            <a:endParaRPr kumimoji="1" lang="ja-JP" altLang="en-US" dirty="0"/>
          </a:p>
        </p:txBody>
      </p:sp>
      <p:sp>
        <p:nvSpPr>
          <p:cNvPr id="15" name="正方形/長方形 14"/>
          <p:cNvSpPr/>
          <p:nvPr/>
        </p:nvSpPr>
        <p:spPr>
          <a:xfrm>
            <a:off x="6935638" y="1600200"/>
            <a:ext cx="1380226" cy="13718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smtClean="0"/>
              <a:t>Prev</a:t>
            </a:r>
            <a:r>
              <a:rPr kumimoji="1" lang="en-US" altLang="ja-JP" dirty="0" smtClean="0"/>
              <a:t>  rim</a:t>
            </a:r>
          </a:p>
          <a:p>
            <a:pPr algn="ctr"/>
            <a:r>
              <a:rPr lang="en-US" altLang="ja-JP" dirty="0" smtClean="0"/>
              <a:t>cross  section</a:t>
            </a:r>
          </a:p>
          <a:p>
            <a:pPr algn="ctr"/>
            <a:r>
              <a:rPr kumimoji="1" lang="en-US" altLang="ja-JP" dirty="0" smtClean="0"/>
              <a:t>(square)</a:t>
            </a:r>
            <a:endParaRPr kumimoji="1" lang="ja-JP" altLang="en-US" dirty="0"/>
          </a:p>
        </p:txBody>
      </p:sp>
      <p:sp>
        <p:nvSpPr>
          <p:cNvPr id="16" name="下矢印 15"/>
          <p:cNvSpPr/>
          <p:nvPr/>
        </p:nvSpPr>
        <p:spPr>
          <a:xfrm>
            <a:off x="7418717" y="3156751"/>
            <a:ext cx="517585" cy="93970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704461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 </a:t>
            </a:r>
            <a:r>
              <a:rPr lang="en-US" altLang="ja-JP" dirty="0" smtClean="0"/>
              <a:t>Cr</a:t>
            </a:r>
            <a:r>
              <a:rPr kumimoji="1" lang="en-US" altLang="ja-JP" dirty="0" smtClean="0"/>
              <a:t>eating New Model </a:t>
            </a:r>
            <a:br>
              <a:rPr kumimoji="1" lang="en-US" altLang="ja-JP" dirty="0" smtClean="0"/>
            </a:br>
            <a:r>
              <a:rPr kumimoji="1" lang="en-US" altLang="ja-JP" dirty="0" smtClean="0"/>
              <a:t>for Detailed </a:t>
            </a:r>
            <a:r>
              <a:rPr lang="en-US" altLang="ja-JP" dirty="0" smtClean="0"/>
              <a:t>A</a:t>
            </a:r>
            <a:r>
              <a:rPr kumimoji="1" lang="en-US" altLang="ja-JP" dirty="0" smtClean="0"/>
              <a:t>nalysis</a:t>
            </a:r>
            <a:endParaRPr kumimoji="1" lang="ja-JP" altLang="en-US" dirty="0"/>
          </a:p>
        </p:txBody>
      </p:sp>
      <p:pic>
        <p:nvPicPr>
          <p:cNvPr id="3" name="図 2" descr="newgate_1.jpg"/>
          <p:cNvPicPr>
            <a:picLocks noChangeAspect="1"/>
          </p:cNvPicPr>
          <p:nvPr/>
        </p:nvPicPr>
        <p:blipFill rotWithShape="1">
          <a:blip r:embed="rId3">
            <a:extLst>
              <a:ext uri="{28A0092B-C50C-407E-A947-70E740481C1C}">
                <a14:useLocalDpi xmlns:a14="http://schemas.microsoft.com/office/drawing/2010/main" val="0"/>
              </a:ext>
            </a:extLst>
          </a:blip>
          <a:srcRect l="36544" t="40314" r="41959" b="27941"/>
          <a:stretch/>
        </p:blipFill>
        <p:spPr>
          <a:xfrm>
            <a:off x="5116709" y="2172298"/>
            <a:ext cx="1576785" cy="1455295"/>
          </a:xfrm>
          <a:prstGeom prst="rect">
            <a:avLst/>
          </a:prstGeom>
        </p:spPr>
      </p:pic>
      <p:pic>
        <p:nvPicPr>
          <p:cNvPr id="6" name="図 5" descr="newgate_4.jpg"/>
          <p:cNvPicPr>
            <a:picLocks noChangeAspect="1"/>
          </p:cNvPicPr>
          <p:nvPr/>
        </p:nvPicPr>
        <p:blipFill rotWithShape="1">
          <a:blip r:embed="rId4">
            <a:extLst>
              <a:ext uri="{28A0092B-C50C-407E-A947-70E740481C1C}">
                <a14:useLocalDpi xmlns:a14="http://schemas.microsoft.com/office/drawing/2010/main" val="0"/>
              </a:ext>
            </a:extLst>
          </a:blip>
          <a:srcRect l="35870" t="22155" r="31721" b="20367"/>
          <a:stretch/>
        </p:blipFill>
        <p:spPr>
          <a:xfrm>
            <a:off x="6223160" y="3824912"/>
            <a:ext cx="2343217" cy="2150183"/>
          </a:xfrm>
          <a:prstGeom prst="rect">
            <a:avLst/>
          </a:prstGeom>
        </p:spPr>
      </p:pic>
      <p:sp>
        <p:nvSpPr>
          <p:cNvPr id="7" name="角丸四角形吹き出し 6"/>
          <p:cNvSpPr/>
          <p:nvPr/>
        </p:nvSpPr>
        <p:spPr>
          <a:xfrm>
            <a:off x="5957586" y="3651048"/>
            <a:ext cx="2729214" cy="2706160"/>
          </a:xfrm>
          <a:prstGeom prst="wedgeRoundRectCallout">
            <a:avLst>
              <a:gd name="adj1" fmla="val -43726"/>
              <a:gd name="adj2" fmla="val -79336"/>
              <a:gd name="adj3" fmla="val 16667"/>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8" name="テキスト ボックス 7"/>
          <p:cNvSpPr txBox="1"/>
          <p:nvPr/>
        </p:nvSpPr>
        <p:spPr>
          <a:xfrm>
            <a:off x="319925" y="4304633"/>
            <a:ext cx="5327099" cy="1477328"/>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ja-JP" dirty="0" smtClean="0"/>
              <a:t>When  we analysis the gating device, </a:t>
            </a:r>
          </a:p>
          <a:p>
            <a:r>
              <a:rPr lang="en-US" altLang="ja-JP" dirty="0" smtClean="0"/>
              <a:t>we  only create this part</a:t>
            </a:r>
          </a:p>
          <a:p>
            <a:r>
              <a:rPr lang="en-US" altLang="ja-JP" dirty="0" smtClean="0"/>
              <a:t>Because this </a:t>
            </a:r>
            <a:r>
              <a:rPr lang="en-US" altLang="ja-JP" dirty="0"/>
              <a:t>part is minimum unit of honeycomb</a:t>
            </a:r>
          </a:p>
          <a:p>
            <a:r>
              <a:rPr lang="en-US" altLang="ja-JP" dirty="0"/>
              <a:t>(image)</a:t>
            </a:r>
            <a:endParaRPr lang="ja-JP" altLang="en-US" dirty="0"/>
          </a:p>
          <a:p>
            <a:r>
              <a:rPr lang="en-US" altLang="ja-JP" dirty="0" err="1" smtClean="0"/>
              <a:t>And,to</a:t>
            </a:r>
            <a:r>
              <a:rPr lang="en-US" altLang="ja-JP" smtClean="0"/>
              <a:t> analysis </a:t>
            </a:r>
            <a:r>
              <a:rPr lang="en-US" altLang="ja-JP" dirty="0" smtClean="0"/>
              <a:t>with symmetry. </a:t>
            </a:r>
          </a:p>
        </p:txBody>
      </p:sp>
      <p:sp>
        <p:nvSpPr>
          <p:cNvPr id="9" name="テキスト ボックス 8"/>
          <p:cNvSpPr txBox="1"/>
          <p:nvPr/>
        </p:nvSpPr>
        <p:spPr>
          <a:xfrm>
            <a:off x="7636907" y="2539753"/>
            <a:ext cx="1463862"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US" altLang="ja-JP" dirty="0" smtClean="0"/>
              <a:t>Did  not </a:t>
            </a:r>
            <a:r>
              <a:rPr lang="en-US" altLang="ja-JP" dirty="0" smtClean="0"/>
              <a:t>join</a:t>
            </a:r>
          </a:p>
        </p:txBody>
      </p:sp>
      <p:cxnSp>
        <p:nvCxnSpPr>
          <p:cNvPr id="11" name="直線矢印コネクタ 10"/>
          <p:cNvCxnSpPr/>
          <p:nvPr/>
        </p:nvCxnSpPr>
        <p:spPr>
          <a:xfrm flipH="1">
            <a:off x="8052935" y="2854847"/>
            <a:ext cx="843790" cy="20492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282692" y="5004128"/>
            <a:ext cx="242374" cy="369332"/>
          </a:xfrm>
          <a:prstGeom prst="rect">
            <a:avLst/>
          </a:prstGeom>
          <a:noFill/>
        </p:spPr>
        <p:txBody>
          <a:bodyPr wrap="none" rtlCol="0">
            <a:spAutoFit/>
          </a:bodyPr>
          <a:lstStyle/>
          <a:p>
            <a:r>
              <a:rPr lang="en-US" altLang="ja-JP" dirty="0" smtClean="0"/>
              <a:t> </a:t>
            </a:r>
            <a:endParaRPr lang="en-US" altLang="ja-JP" dirty="0"/>
          </a:p>
        </p:txBody>
      </p:sp>
      <p:grpSp>
        <p:nvGrpSpPr>
          <p:cNvPr id="22" name="図形グループ 21"/>
          <p:cNvGrpSpPr/>
          <p:nvPr/>
        </p:nvGrpSpPr>
        <p:grpSpPr>
          <a:xfrm>
            <a:off x="1927589" y="1731491"/>
            <a:ext cx="1896502" cy="1828800"/>
            <a:chOff x="2736774" y="1685933"/>
            <a:chExt cx="1896502" cy="1828800"/>
          </a:xfrm>
        </p:grpSpPr>
        <p:grpSp>
          <p:nvGrpSpPr>
            <p:cNvPr id="15" name="図形グループ 14"/>
            <p:cNvGrpSpPr/>
            <p:nvPr/>
          </p:nvGrpSpPr>
          <p:grpSpPr>
            <a:xfrm>
              <a:off x="2736774" y="2600333"/>
              <a:ext cx="1060704" cy="914400"/>
              <a:chOff x="2736774" y="2600333"/>
              <a:chExt cx="1060704" cy="914400"/>
            </a:xfrm>
          </p:grpSpPr>
          <p:sp>
            <p:nvSpPr>
              <p:cNvPr id="13" name="六角形 12"/>
              <p:cNvSpPr/>
              <p:nvPr/>
            </p:nvSpPr>
            <p:spPr>
              <a:xfrm>
                <a:off x="2736774" y="2600333"/>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六角形 13"/>
              <p:cNvSpPr/>
              <p:nvPr/>
            </p:nvSpPr>
            <p:spPr>
              <a:xfrm>
                <a:off x="2799420" y="2645891"/>
                <a:ext cx="907217" cy="78614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grpSp>
        <p:grpSp>
          <p:nvGrpSpPr>
            <p:cNvPr id="16" name="図形グループ 15"/>
            <p:cNvGrpSpPr/>
            <p:nvPr/>
          </p:nvGrpSpPr>
          <p:grpSpPr>
            <a:xfrm>
              <a:off x="2736774" y="1685933"/>
              <a:ext cx="1060704" cy="914400"/>
              <a:chOff x="2736774" y="2600333"/>
              <a:chExt cx="1060704" cy="914400"/>
            </a:xfrm>
          </p:grpSpPr>
          <p:sp>
            <p:nvSpPr>
              <p:cNvPr id="17" name="六角形 16"/>
              <p:cNvSpPr/>
              <p:nvPr/>
            </p:nvSpPr>
            <p:spPr>
              <a:xfrm>
                <a:off x="2736774" y="2600333"/>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六角形 17"/>
              <p:cNvSpPr/>
              <p:nvPr/>
            </p:nvSpPr>
            <p:spPr>
              <a:xfrm>
                <a:off x="2799420" y="2645891"/>
                <a:ext cx="907217" cy="78614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grpSp>
        <p:grpSp>
          <p:nvGrpSpPr>
            <p:cNvPr id="19" name="図形グループ 18"/>
            <p:cNvGrpSpPr/>
            <p:nvPr/>
          </p:nvGrpSpPr>
          <p:grpSpPr>
            <a:xfrm>
              <a:off x="3572572" y="2143133"/>
              <a:ext cx="1060704" cy="914400"/>
              <a:chOff x="2736774" y="2600333"/>
              <a:chExt cx="1060704" cy="914400"/>
            </a:xfrm>
          </p:grpSpPr>
          <p:sp>
            <p:nvSpPr>
              <p:cNvPr id="20" name="六角形 19"/>
              <p:cNvSpPr/>
              <p:nvPr/>
            </p:nvSpPr>
            <p:spPr>
              <a:xfrm>
                <a:off x="2736774" y="2600333"/>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六角形 20"/>
              <p:cNvSpPr/>
              <p:nvPr/>
            </p:nvSpPr>
            <p:spPr>
              <a:xfrm>
                <a:off x="2799420" y="2645891"/>
                <a:ext cx="907217" cy="78614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grpSp>
      </p:grpSp>
      <p:grpSp>
        <p:nvGrpSpPr>
          <p:cNvPr id="23" name="図形グループ 22"/>
          <p:cNvGrpSpPr/>
          <p:nvPr/>
        </p:nvGrpSpPr>
        <p:grpSpPr>
          <a:xfrm>
            <a:off x="1131738" y="2200837"/>
            <a:ext cx="2692353" cy="1750269"/>
            <a:chOff x="3735699" y="2111979"/>
            <a:chExt cx="2692353" cy="1750269"/>
          </a:xfrm>
        </p:grpSpPr>
        <p:grpSp>
          <p:nvGrpSpPr>
            <p:cNvPr id="24" name="図形グループ 23"/>
            <p:cNvGrpSpPr/>
            <p:nvPr/>
          </p:nvGrpSpPr>
          <p:grpSpPr>
            <a:xfrm>
              <a:off x="3735699" y="2111979"/>
              <a:ext cx="1060704" cy="914400"/>
              <a:chOff x="3735699" y="2111979"/>
              <a:chExt cx="1060704" cy="914400"/>
            </a:xfrm>
          </p:grpSpPr>
          <p:sp>
            <p:nvSpPr>
              <p:cNvPr id="31" name="六角形 30"/>
              <p:cNvSpPr/>
              <p:nvPr/>
            </p:nvSpPr>
            <p:spPr>
              <a:xfrm>
                <a:off x="3735699" y="2111979"/>
                <a:ext cx="1060704" cy="91440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六角形 31"/>
              <p:cNvSpPr/>
              <p:nvPr/>
            </p:nvSpPr>
            <p:spPr>
              <a:xfrm>
                <a:off x="3813452" y="2163959"/>
                <a:ext cx="907217" cy="786147"/>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grpSp>
        <p:sp>
          <p:nvSpPr>
            <p:cNvPr id="29" name="六角形 28"/>
            <p:cNvSpPr/>
            <p:nvPr/>
          </p:nvSpPr>
          <p:spPr>
            <a:xfrm>
              <a:off x="5367348" y="3000818"/>
              <a:ext cx="1060704" cy="861430"/>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六角形 27"/>
            <p:cNvSpPr/>
            <p:nvPr/>
          </p:nvSpPr>
          <p:spPr>
            <a:xfrm>
              <a:off x="5429994" y="3014233"/>
              <a:ext cx="907217" cy="786147"/>
            </a:xfrm>
            <a:prstGeom prst="hexagon">
              <a:avLst>
                <a:gd name="adj" fmla="val 29178"/>
                <a:gd name="vf" fmla="val 115470"/>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grpSp>
      <p:cxnSp>
        <p:nvCxnSpPr>
          <p:cNvPr id="35" name="直線コネクタ 34"/>
          <p:cNvCxnSpPr/>
          <p:nvPr/>
        </p:nvCxnSpPr>
        <p:spPr>
          <a:xfrm flipH="1">
            <a:off x="2763388" y="2364758"/>
            <a:ext cx="189362" cy="396875"/>
          </a:xfrm>
          <a:prstGeom prst="line">
            <a:avLst/>
          </a:prstGeom>
        </p:spPr>
        <p:style>
          <a:lnRef idx="3">
            <a:schemeClr val="accent3"/>
          </a:lnRef>
          <a:fillRef idx="0">
            <a:schemeClr val="accent3"/>
          </a:fillRef>
          <a:effectRef idx="2">
            <a:schemeClr val="accent3"/>
          </a:effectRef>
          <a:fontRef idx="minor">
            <a:schemeClr val="tx1"/>
          </a:fontRef>
        </p:style>
      </p:cxnSp>
      <p:cxnSp>
        <p:nvCxnSpPr>
          <p:cNvPr id="39" name="直線コネクタ 38"/>
          <p:cNvCxnSpPr/>
          <p:nvPr/>
        </p:nvCxnSpPr>
        <p:spPr>
          <a:xfrm>
            <a:off x="2759693" y="2645514"/>
            <a:ext cx="228600" cy="457200"/>
          </a:xfrm>
          <a:prstGeom prst="line">
            <a:avLst/>
          </a:prstGeom>
        </p:spPr>
        <p:style>
          <a:lnRef idx="3">
            <a:schemeClr val="accent2"/>
          </a:lnRef>
          <a:fillRef idx="0">
            <a:schemeClr val="accent2"/>
          </a:fillRef>
          <a:effectRef idx="2">
            <a:schemeClr val="accent2"/>
          </a:effectRef>
          <a:fontRef idx="minor">
            <a:schemeClr val="tx1"/>
          </a:fontRef>
        </p:style>
      </p:cxnSp>
      <p:cxnSp>
        <p:nvCxnSpPr>
          <p:cNvPr id="64" name="直線コネクタ 63"/>
          <p:cNvCxnSpPr/>
          <p:nvPr/>
        </p:nvCxnSpPr>
        <p:spPr>
          <a:xfrm>
            <a:off x="2724150" y="2658037"/>
            <a:ext cx="228600" cy="457200"/>
          </a:xfrm>
          <a:prstGeom prst="line">
            <a:avLst/>
          </a:prstGeom>
        </p:spPr>
        <p:style>
          <a:lnRef idx="3">
            <a:schemeClr val="accent3"/>
          </a:lnRef>
          <a:fillRef idx="0">
            <a:schemeClr val="accent3"/>
          </a:fillRef>
          <a:effectRef idx="2">
            <a:schemeClr val="accent3"/>
          </a:effectRef>
          <a:fontRef idx="minor">
            <a:schemeClr val="tx1"/>
          </a:fontRef>
        </p:style>
      </p:cxnSp>
      <p:cxnSp>
        <p:nvCxnSpPr>
          <p:cNvPr id="65" name="直線コネクタ 64"/>
          <p:cNvCxnSpPr/>
          <p:nvPr/>
        </p:nvCxnSpPr>
        <p:spPr>
          <a:xfrm flipH="1">
            <a:off x="2794000" y="3020396"/>
            <a:ext cx="151369" cy="325260"/>
          </a:xfrm>
          <a:prstGeom prst="line">
            <a:avLst/>
          </a:prstGeom>
        </p:spPr>
        <p:style>
          <a:lnRef idx="3">
            <a:schemeClr val="accent3"/>
          </a:lnRef>
          <a:fillRef idx="0">
            <a:schemeClr val="accent3"/>
          </a:fillRef>
          <a:effectRef idx="2">
            <a:schemeClr val="accent3"/>
          </a:effectRef>
          <a:fontRef idx="minor">
            <a:schemeClr val="tx1"/>
          </a:fontRef>
        </p:style>
      </p:cxnSp>
      <p:sp>
        <p:nvSpPr>
          <p:cNvPr id="67" name="円/楕円 66"/>
          <p:cNvSpPr/>
          <p:nvPr/>
        </p:nvSpPr>
        <p:spPr>
          <a:xfrm>
            <a:off x="2570451" y="2188691"/>
            <a:ext cx="631807" cy="139433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0" name="直線矢印コネクタ 69"/>
          <p:cNvCxnSpPr/>
          <p:nvPr/>
        </p:nvCxnSpPr>
        <p:spPr>
          <a:xfrm flipV="1">
            <a:off x="1540042" y="2830180"/>
            <a:ext cx="1030409" cy="14744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2" name="右矢印 71"/>
          <p:cNvSpPr/>
          <p:nvPr/>
        </p:nvSpPr>
        <p:spPr>
          <a:xfrm>
            <a:off x="3202258" y="2645891"/>
            <a:ext cx="1914451" cy="69976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4" name="円/楕円 73"/>
          <p:cNvSpPr/>
          <p:nvPr/>
        </p:nvSpPr>
        <p:spPr>
          <a:xfrm>
            <a:off x="7737031" y="4368957"/>
            <a:ext cx="631807" cy="139433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506714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Summary</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pPr marL="0" indent="0">
              <a:buNone/>
            </a:pPr>
            <a:r>
              <a:rPr kumimoji="1" lang="en-US" altLang="ja-JP" dirty="0" smtClean="0"/>
              <a:t>ILD-TPC is one of the gas detector.</a:t>
            </a:r>
          </a:p>
          <a:p>
            <a:pPr marL="0" indent="0">
              <a:buNone/>
            </a:pPr>
            <a:r>
              <a:rPr lang="en-US" altLang="ja-JP" dirty="0" smtClean="0"/>
              <a:t>In TPC ,</a:t>
            </a:r>
            <a:r>
              <a:rPr kumimoji="1" lang="en-US" altLang="ja-JP" dirty="0" smtClean="0"/>
              <a:t>many positive ions are created by </a:t>
            </a:r>
            <a:r>
              <a:rPr lang="en-US" altLang="ja-JP" dirty="0" smtClean="0"/>
              <a:t>amplification</a:t>
            </a:r>
            <a:r>
              <a:rPr kumimoji="1" lang="en-US" altLang="ja-JP" dirty="0" smtClean="0"/>
              <a:t>. </a:t>
            </a:r>
          </a:p>
          <a:p>
            <a:pPr marL="0" indent="0">
              <a:buNone/>
            </a:pPr>
            <a:r>
              <a:rPr lang="en-US" altLang="ja-JP" dirty="0" smtClean="0"/>
              <a:t>The ions bend the electron drift.  </a:t>
            </a:r>
          </a:p>
          <a:p>
            <a:pPr marL="0" indent="0">
              <a:buNone/>
            </a:pPr>
            <a:r>
              <a:rPr lang="en-US" altLang="ja-JP" dirty="0" smtClean="0"/>
              <a:t>So gating device is needed to brock ions.</a:t>
            </a:r>
          </a:p>
          <a:p>
            <a:pPr marL="0" indent="0">
              <a:buNone/>
            </a:pPr>
            <a:endParaRPr lang="en-US" altLang="ja-JP" dirty="0"/>
          </a:p>
          <a:p>
            <a:pPr marL="0" indent="0">
              <a:buNone/>
            </a:pPr>
            <a:r>
              <a:rPr lang="en-US" altLang="ja-JP" dirty="0" smtClean="0"/>
              <a:t>The problem is  that Simulation results do not reproduce the measurement in small part . </a:t>
            </a:r>
          </a:p>
          <a:p>
            <a:pPr marL="0" indent="0">
              <a:buNone/>
            </a:pPr>
            <a:r>
              <a:rPr lang="en-US" altLang="ja-JP" dirty="0" smtClean="0"/>
              <a:t>One of the reason is geometry simplify.</a:t>
            </a:r>
          </a:p>
          <a:p>
            <a:pPr marL="0" indent="0">
              <a:buNone/>
            </a:pPr>
            <a:r>
              <a:rPr lang="en-US" altLang="ja-JP" dirty="0" smtClean="0"/>
              <a:t>Now , I try to create model put in real geometry .  </a:t>
            </a:r>
          </a:p>
          <a:p>
            <a:pPr marL="0" indent="0">
              <a:buNone/>
            </a:pPr>
            <a:r>
              <a:rPr lang="en-US" altLang="ja-JP" dirty="0" smtClean="0"/>
              <a:t> </a:t>
            </a:r>
          </a:p>
        </p:txBody>
      </p:sp>
    </p:spTree>
    <p:extLst>
      <p:ext uri="{BB962C8B-B14F-4D97-AF65-F5344CB8AC3E}">
        <p14:creationId xmlns:p14="http://schemas.microsoft.com/office/powerpoint/2010/main" val="2296055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dirty="0" smtClean="0"/>
              <a:t>END</a:t>
            </a:r>
            <a:endParaRPr kumimoji="1" lang="ja-JP" altLang="en-US" dirty="0"/>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4170617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dirty="0" smtClean="0"/>
              <a:t>Back up</a:t>
            </a:r>
            <a:endParaRPr kumimoji="1" lang="ja-JP" altLang="en-US" dirty="0"/>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723721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電子透過率のシミュレーションのために</a:t>
            </a:r>
            <a:endParaRPr kumimoji="1" lang="ja-JP" altLang="en-US" dirty="0"/>
          </a:p>
        </p:txBody>
      </p:sp>
      <p:sp>
        <p:nvSpPr>
          <p:cNvPr id="6" name="テキスト ボックス 5"/>
          <p:cNvSpPr txBox="1"/>
          <p:nvPr/>
        </p:nvSpPr>
        <p:spPr>
          <a:xfrm>
            <a:off x="228990" y="1605962"/>
            <a:ext cx="7330890" cy="369332"/>
          </a:xfrm>
          <a:prstGeom prst="rect">
            <a:avLst/>
          </a:prstGeom>
          <a:noFill/>
        </p:spPr>
        <p:txBody>
          <a:bodyPr wrap="none" rtlCol="0">
            <a:spAutoFit/>
          </a:bodyPr>
          <a:lstStyle/>
          <a:p>
            <a:r>
              <a:rPr kumimoji="1" lang="ja-JP" altLang="en-US" dirty="0" smtClean="0"/>
              <a:t>電子の収集効率（</a:t>
            </a:r>
            <a:r>
              <a:rPr kumimoji="1" lang="en-US" altLang="ja-JP" dirty="0" smtClean="0"/>
              <a:t>Collection efficiency)</a:t>
            </a:r>
            <a:r>
              <a:rPr kumimoji="1" lang="ja-JP" altLang="en-US" dirty="0" smtClean="0"/>
              <a:t>と抽出効率</a:t>
            </a:r>
            <a:r>
              <a:rPr kumimoji="1" lang="en-US" altLang="ja-JP" dirty="0" smtClean="0"/>
              <a:t>(Extraction efficiency)</a:t>
            </a:r>
            <a:endParaRPr kumimoji="1" lang="ja-JP" altLang="en-US" dirty="0"/>
          </a:p>
        </p:txBody>
      </p:sp>
      <p:sp>
        <p:nvSpPr>
          <p:cNvPr id="8" name="テキスト ボックス 7"/>
          <p:cNvSpPr txBox="1"/>
          <p:nvPr/>
        </p:nvSpPr>
        <p:spPr>
          <a:xfrm>
            <a:off x="228990" y="1988951"/>
            <a:ext cx="7439657" cy="369332"/>
          </a:xfrm>
          <a:prstGeom prst="rect">
            <a:avLst/>
          </a:prstGeom>
          <a:noFill/>
        </p:spPr>
        <p:txBody>
          <a:bodyPr wrap="none" rtlCol="0">
            <a:spAutoFit/>
          </a:bodyPr>
          <a:lstStyle/>
          <a:p>
            <a:r>
              <a:rPr kumimoji="1" lang="ja-JP" altLang="en-US" dirty="0" smtClean="0"/>
              <a:t>収集効率</a:t>
            </a:r>
            <a:r>
              <a:rPr kumimoji="1" lang="en-US" altLang="ja-JP" dirty="0" smtClean="0"/>
              <a:t>=(</a:t>
            </a:r>
            <a:r>
              <a:rPr kumimoji="1" lang="ja-JP" altLang="en-US" dirty="0" smtClean="0"/>
              <a:t>ホールに入った電子数</a:t>
            </a:r>
            <a:r>
              <a:rPr kumimoji="1" lang="en-US" altLang="ja-JP" dirty="0" smtClean="0"/>
              <a:t>)/(</a:t>
            </a:r>
            <a:r>
              <a:rPr kumimoji="1" lang="ja-JP" altLang="en-US" dirty="0" smtClean="0"/>
              <a:t>ドリフト領域で生成された</a:t>
            </a:r>
            <a:r>
              <a:rPr kumimoji="1" lang="en-US" altLang="ja-JP" dirty="0" smtClean="0"/>
              <a:t>1</a:t>
            </a:r>
            <a:r>
              <a:rPr kumimoji="1" lang="ja-JP" altLang="en-US" dirty="0" smtClean="0"/>
              <a:t>次電子数</a:t>
            </a:r>
            <a:r>
              <a:rPr kumimoji="1" lang="en-US" altLang="ja-JP" dirty="0" smtClean="0"/>
              <a:t>)</a:t>
            </a:r>
          </a:p>
        </p:txBody>
      </p:sp>
      <p:sp>
        <p:nvSpPr>
          <p:cNvPr id="9" name="テキスト ボックス 8"/>
          <p:cNvSpPr txBox="1"/>
          <p:nvPr/>
        </p:nvSpPr>
        <p:spPr>
          <a:xfrm>
            <a:off x="228990" y="2287614"/>
            <a:ext cx="7810815" cy="369332"/>
          </a:xfrm>
          <a:prstGeom prst="rect">
            <a:avLst/>
          </a:prstGeom>
          <a:noFill/>
        </p:spPr>
        <p:txBody>
          <a:bodyPr wrap="none" rtlCol="0">
            <a:spAutoFit/>
          </a:bodyPr>
          <a:lstStyle/>
          <a:p>
            <a:r>
              <a:rPr kumimoji="1" lang="ja-JP" altLang="en-US" dirty="0" smtClean="0"/>
              <a:t>抽出効率</a:t>
            </a:r>
            <a:r>
              <a:rPr kumimoji="1" lang="en-US" altLang="ja-JP" dirty="0" smtClean="0"/>
              <a:t>=(</a:t>
            </a:r>
            <a:r>
              <a:rPr kumimoji="1" lang="ja-JP" altLang="en-US" dirty="0" smtClean="0"/>
              <a:t>トランスファー領域に出て行った電子数</a:t>
            </a:r>
            <a:r>
              <a:rPr kumimoji="1" lang="en-US" altLang="ja-JP" dirty="0" smtClean="0"/>
              <a:t>)/(</a:t>
            </a:r>
            <a:r>
              <a:rPr kumimoji="1" lang="ja-JP" altLang="en-US" dirty="0" smtClean="0"/>
              <a:t>ホールに入った電子数</a:t>
            </a:r>
            <a:r>
              <a:rPr kumimoji="1" lang="en-US" altLang="ja-JP" dirty="0" smtClean="0"/>
              <a:t>)</a:t>
            </a:r>
            <a:endParaRPr kumimoji="1" lang="ja-JP" altLang="en-US" dirty="0"/>
          </a:p>
        </p:txBody>
      </p:sp>
      <p:sp>
        <p:nvSpPr>
          <p:cNvPr id="10" name="テキスト ボックス 9"/>
          <p:cNvSpPr txBox="1"/>
          <p:nvPr/>
        </p:nvSpPr>
        <p:spPr>
          <a:xfrm>
            <a:off x="228990" y="2656946"/>
            <a:ext cx="8280440" cy="58477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kumimoji="1" lang="ja-JP" altLang="en-US" sz="3200" dirty="0" smtClean="0"/>
              <a:t>電子透過率＝</a:t>
            </a:r>
            <a:r>
              <a:rPr kumimoji="1" lang="en-US" altLang="ja-JP" sz="3200" dirty="0" smtClean="0"/>
              <a:t>(</a:t>
            </a:r>
            <a:r>
              <a:rPr kumimoji="1" lang="ja-JP" altLang="en-US" sz="3200" dirty="0" smtClean="0"/>
              <a:t>収集効率</a:t>
            </a:r>
            <a:r>
              <a:rPr kumimoji="1" lang="en-US" altLang="ja-JP" sz="3200" dirty="0" smtClean="0"/>
              <a:t>)X(</a:t>
            </a:r>
            <a:r>
              <a:rPr kumimoji="1" lang="ja-JP" altLang="en-US" sz="3200" dirty="0" smtClean="0"/>
              <a:t>抽出効率</a:t>
            </a:r>
            <a:r>
              <a:rPr kumimoji="1" lang="en-US" altLang="ja-JP" sz="3200" dirty="0" smtClean="0"/>
              <a:t>)</a:t>
            </a:r>
          </a:p>
        </p:txBody>
      </p:sp>
      <p:sp>
        <p:nvSpPr>
          <p:cNvPr id="5" name="テキスト ボックス 4"/>
          <p:cNvSpPr txBox="1"/>
          <p:nvPr/>
        </p:nvSpPr>
        <p:spPr>
          <a:xfrm>
            <a:off x="1754445" y="3582922"/>
            <a:ext cx="5363589" cy="255454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4000" dirty="0" smtClean="0"/>
              <a:t>ホール電場を上げる</a:t>
            </a:r>
            <a:endParaRPr kumimoji="1" lang="en-US" altLang="ja-JP" sz="4000" dirty="0" smtClean="0"/>
          </a:p>
          <a:p>
            <a:pPr algn="ctr"/>
            <a:r>
              <a:rPr kumimoji="1" lang="ja-JP" altLang="en-US" sz="4000" dirty="0" smtClean="0"/>
              <a:t>⬇</a:t>
            </a:r>
            <a:endParaRPr kumimoji="1" lang="en-US" altLang="ja-JP" sz="4000" dirty="0" smtClean="0"/>
          </a:p>
          <a:p>
            <a:pPr algn="ctr"/>
            <a:r>
              <a:rPr kumimoji="1" lang="ja-JP" altLang="en-US" sz="4000" dirty="0" smtClean="0"/>
              <a:t>収集効率は上がる</a:t>
            </a:r>
            <a:endParaRPr kumimoji="1" lang="en-US" altLang="ja-JP" sz="4000" dirty="0" smtClean="0"/>
          </a:p>
          <a:p>
            <a:pPr algn="ctr"/>
            <a:r>
              <a:rPr kumimoji="1" lang="ja-JP" altLang="en-US" sz="4000" dirty="0" smtClean="0"/>
              <a:t>抽出効率は下がる</a:t>
            </a:r>
            <a:endParaRPr kumimoji="1" lang="ja-JP" altLang="en-US" sz="4000" dirty="0"/>
          </a:p>
        </p:txBody>
      </p:sp>
    </p:spTree>
    <p:extLst>
      <p:ext uri="{BB962C8B-B14F-4D97-AF65-F5344CB8AC3E}">
        <p14:creationId xmlns:p14="http://schemas.microsoft.com/office/powerpoint/2010/main" val="3638733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For simulation the gating device</a:t>
            </a:r>
            <a:endParaRPr kumimoji="1" lang="ja-JP" altLang="en-US" dirty="0"/>
          </a:p>
        </p:txBody>
      </p:sp>
      <p:sp>
        <p:nvSpPr>
          <p:cNvPr id="5" name="テキスト ボックス 4"/>
          <p:cNvSpPr txBox="1"/>
          <p:nvPr/>
        </p:nvSpPr>
        <p:spPr>
          <a:xfrm>
            <a:off x="1190446" y="1777042"/>
            <a:ext cx="4852610" cy="369332"/>
          </a:xfrm>
          <a:prstGeom prst="rect">
            <a:avLst/>
          </a:prstGeom>
          <a:noFill/>
        </p:spPr>
        <p:txBody>
          <a:bodyPr wrap="none" rtlCol="0">
            <a:spAutoFit/>
          </a:bodyPr>
          <a:lstStyle/>
          <a:p>
            <a:r>
              <a:rPr kumimoji="1" lang="en-US" altLang="ja-JP" dirty="0" smtClean="0"/>
              <a:t>Collection efficiency and Extraction efficiency</a:t>
            </a:r>
          </a:p>
        </p:txBody>
      </p:sp>
      <p:sp>
        <p:nvSpPr>
          <p:cNvPr id="6" name="テキスト ボックス 5"/>
          <p:cNvSpPr txBox="1"/>
          <p:nvPr/>
        </p:nvSpPr>
        <p:spPr>
          <a:xfrm>
            <a:off x="0" y="2277374"/>
            <a:ext cx="8938665" cy="923330"/>
          </a:xfrm>
          <a:prstGeom prst="rect">
            <a:avLst/>
          </a:prstGeom>
          <a:noFill/>
        </p:spPr>
        <p:txBody>
          <a:bodyPr wrap="none" rtlCol="0">
            <a:spAutoFit/>
          </a:bodyPr>
          <a:lstStyle/>
          <a:p>
            <a:r>
              <a:rPr kumimoji="1" lang="en-US" altLang="ja-JP" dirty="0" smtClean="0"/>
              <a:t>Collection efficiency = the number of electrons enter into the gate/ primary   electrons </a:t>
            </a:r>
          </a:p>
          <a:p>
            <a:endParaRPr lang="en-US" altLang="ja-JP" dirty="0"/>
          </a:p>
          <a:p>
            <a:r>
              <a:rPr kumimoji="1" lang="en-US" altLang="ja-JP" dirty="0" smtClean="0"/>
              <a:t>Extraction  efficiency = primary electrons /  electron go out the gate</a:t>
            </a:r>
            <a:endParaRPr kumimoji="1" lang="ja-JP" altLang="en-US" dirty="0"/>
          </a:p>
        </p:txBody>
      </p:sp>
      <p:sp>
        <p:nvSpPr>
          <p:cNvPr id="7" name="テキスト ボックス 6"/>
          <p:cNvSpPr txBox="1"/>
          <p:nvPr/>
        </p:nvSpPr>
        <p:spPr>
          <a:xfrm>
            <a:off x="1345721" y="3674853"/>
            <a:ext cx="2646558" cy="369332"/>
          </a:xfrm>
          <a:prstGeom prst="rect">
            <a:avLst/>
          </a:prstGeom>
          <a:noFill/>
        </p:spPr>
        <p:txBody>
          <a:bodyPr wrap="none" rtlCol="0">
            <a:spAutoFit/>
          </a:bodyPr>
          <a:lstStyle/>
          <a:p>
            <a:r>
              <a:rPr kumimoji="1" lang="en-US" altLang="ja-JP" dirty="0" smtClean="0"/>
              <a:t>Transmission = </a:t>
            </a:r>
            <a:r>
              <a:rPr kumimoji="1" lang="en-US" altLang="ja-JP" dirty="0" err="1" smtClean="0"/>
              <a:t>C.e×E.e</a:t>
            </a:r>
            <a:endParaRPr kumimoji="1" lang="en-US" altLang="ja-JP" dirty="0" smtClean="0"/>
          </a:p>
        </p:txBody>
      </p:sp>
    </p:spTree>
    <p:extLst>
      <p:ext uri="{BB962C8B-B14F-4D97-AF65-F5344CB8AC3E}">
        <p14:creationId xmlns:p14="http://schemas.microsoft.com/office/powerpoint/2010/main" val="92908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Outline</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dirty="0"/>
              <a:t>①</a:t>
            </a:r>
            <a:r>
              <a:rPr lang="en-US" altLang="ja-JP" dirty="0" smtClean="0"/>
              <a:t> The principles of ILD-TPC</a:t>
            </a:r>
          </a:p>
          <a:p>
            <a:pPr marL="0" indent="0">
              <a:buNone/>
            </a:pPr>
            <a:r>
              <a:rPr lang="ja-JP" altLang="en-US" dirty="0" smtClean="0"/>
              <a:t>② </a:t>
            </a:r>
            <a:r>
              <a:rPr lang="en-US" altLang="ja-JP" dirty="0" smtClean="0"/>
              <a:t>Why  “The gating device” </a:t>
            </a:r>
            <a:r>
              <a:rPr lang="en-US" altLang="ja-JP" dirty="0" smtClean="0"/>
              <a:t>is needed </a:t>
            </a:r>
            <a:r>
              <a:rPr lang="en-US" altLang="ja-JP" dirty="0" smtClean="0"/>
              <a:t>?</a:t>
            </a:r>
          </a:p>
          <a:p>
            <a:pPr marL="0" indent="0">
              <a:buNone/>
            </a:pPr>
            <a:r>
              <a:rPr lang="ja-JP" altLang="en-US" dirty="0" smtClean="0"/>
              <a:t>③</a:t>
            </a:r>
            <a:r>
              <a:rPr lang="en-US" altLang="ja-JP" dirty="0" smtClean="0"/>
              <a:t> The gating device</a:t>
            </a:r>
          </a:p>
          <a:p>
            <a:pPr marL="0" indent="0">
              <a:buNone/>
            </a:pPr>
            <a:r>
              <a:rPr lang="ja-JP" altLang="en-US" dirty="0" smtClean="0"/>
              <a:t>④ </a:t>
            </a:r>
            <a:r>
              <a:rPr lang="en-US" altLang="ja-JP" dirty="0" smtClean="0"/>
              <a:t>Electron transmission of gating device</a:t>
            </a:r>
          </a:p>
          <a:p>
            <a:pPr marL="0" indent="0">
              <a:buNone/>
            </a:pPr>
            <a:r>
              <a:rPr lang="ja-JP" altLang="en-US" dirty="0" smtClean="0"/>
              <a:t>⑤</a:t>
            </a:r>
            <a:r>
              <a:rPr lang="en-US" altLang="ja-JP" dirty="0" smtClean="0"/>
              <a:t> Summary</a:t>
            </a:r>
          </a:p>
          <a:p>
            <a:pPr marL="0" indent="0">
              <a:buNone/>
            </a:pPr>
            <a:endParaRPr kumimoji="1" lang="ja-JP" altLang="en-US" dirty="0"/>
          </a:p>
        </p:txBody>
      </p:sp>
    </p:spTree>
    <p:extLst>
      <p:ext uri="{BB962C8B-B14F-4D97-AF65-F5344CB8AC3E}">
        <p14:creationId xmlns:p14="http://schemas.microsoft.com/office/powerpoint/2010/main" val="3005187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descr="9月物理学会発表最終版.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89" b="10494"/>
          <a:stretch/>
        </p:blipFill>
        <p:spPr>
          <a:xfrm>
            <a:off x="457200" y="964177"/>
            <a:ext cx="8229600" cy="5512823"/>
          </a:xfrm>
        </p:spPr>
      </p:pic>
    </p:spTree>
    <p:extLst>
      <p:ext uri="{BB962C8B-B14F-4D97-AF65-F5344CB8AC3E}">
        <p14:creationId xmlns:p14="http://schemas.microsoft.com/office/powerpoint/2010/main" val="2662581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9月物理学会発表最終版.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31630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The  principles </a:t>
            </a:r>
            <a:br>
              <a:rPr lang="en-US" altLang="ja-JP" dirty="0" smtClean="0"/>
            </a:br>
            <a:r>
              <a:rPr lang="en-US" altLang="ja-JP" dirty="0" smtClean="0"/>
              <a:t>of ILD-TPC</a:t>
            </a:r>
            <a:endParaRPr kumimoji="1" lang="ja-JP" altLang="en-US" dirty="0"/>
          </a:p>
        </p:txBody>
      </p:sp>
      <p:pic>
        <p:nvPicPr>
          <p:cNvPr id="6" name="図 5" descr="杉山 degital tpc.pdf"/>
          <p:cNvPicPr>
            <a:picLocks noChangeAspect="1"/>
          </p:cNvPicPr>
          <p:nvPr/>
        </p:nvPicPr>
        <p:blipFill rotWithShape="1">
          <a:blip r:embed="rId2">
            <a:extLst>
              <a:ext uri="{28A0092B-C50C-407E-A947-70E740481C1C}">
                <a14:useLocalDpi xmlns:a14="http://schemas.microsoft.com/office/drawing/2010/main" val="0"/>
              </a:ext>
            </a:extLst>
          </a:blip>
          <a:srcRect l="5001" t="11305" r="52378" b="45159"/>
          <a:stretch/>
        </p:blipFill>
        <p:spPr>
          <a:xfrm>
            <a:off x="787084" y="1601338"/>
            <a:ext cx="2709696" cy="2075882"/>
          </a:xfrm>
          <a:prstGeom prst="rect">
            <a:avLst/>
          </a:prstGeom>
        </p:spPr>
      </p:pic>
      <p:sp>
        <p:nvSpPr>
          <p:cNvPr id="7" name="テキスト ボックス 6"/>
          <p:cNvSpPr txBox="1"/>
          <p:nvPr/>
        </p:nvSpPr>
        <p:spPr>
          <a:xfrm>
            <a:off x="4634884" y="1896981"/>
            <a:ext cx="3640740" cy="369332"/>
          </a:xfrm>
          <a:prstGeom prst="rect">
            <a:avLst/>
          </a:prstGeom>
          <a:noFill/>
        </p:spPr>
        <p:txBody>
          <a:bodyPr wrap="none" rtlCol="0">
            <a:spAutoFit/>
          </a:bodyPr>
          <a:lstStyle/>
          <a:p>
            <a:r>
              <a:rPr lang="en-US" altLang="ja-JP" dirty="0" smtClean="0"/>
              <a:t>TPC is </a:t>
            </a:r>
            <a:r>
              <a:rPr lang="en-US" altLang="ja-JP" dirty="0" smtClean="0"/>
              <a:t>gaseous tracking </a:t>
            </a:r>
            <a:r>
              <a:rPr lang="en-US" altLang="ja-JP" dirty="0" smtClean="0"/>
              <a:t>detector  </a:t>
            </a:r>
          </a:p>
        </p:txBody>
      </p:sp>
      <p:sp>
        <p:nvSpPr>
          <p:cNvPr id="8" name="テキスト ボックス 7"/>
          <p:cNvSpPr txBox="1"/>
          <p:nvPr/>
        </p:nvSpPr>
        <p:spPr>
          <a:xfrm>
            <a:off x="4295260" y="2606115"/>
            <a:ext cx="3914774" cy="923330"/>
          </a:xfrm>
          <a:prstGeom prst="rect">
            <a:avLst/>
          </a:prstGeom>
          <a:noFill/>
        </p:spPr>
        <p:txBody>
          <a:bodyPr wrap="square" rtlCol="0">
            <a:spAutoFit/>
          </a:bodyPr>
          <a:lstStyle/>
          <a:p>
            <a:r>
              <a:rPr lang="en-US" altLang="ja-JP" dirty="0" smtClean="0"/>
              <a:t>When the</a:t>
            </a:r>
            <a:r>
              <a:rPr lang="en-US" altLang="ja-JP" dirty="0"/>
              <a:t> </a:t>
            </a:r>
            <a:r>
              <a:rPr lang="en-US" altLang="ja-JP" dirty="0" smtClean="0"/>
              <a:t>charged particles enter in TPC , ionization occurs according to the energy loss . </a:t>
            </a:r>
            <a:r>
              <a:rPr lang="ja-JP" altLang="en-US" dirty="0" smtClean="0"/>
              <a:t>　</a:t>
            </a:r>
            <a:endParaRPr kumimoji="1" lang="ja-JP" altLang="en-US" dirty="0"/>
          </a:p>
        </p:txBody>
      </p:sp>
      <p:sp>
        <p:nvSpPr>
          <p:cNvPr id="4" name="テキスト ボックス 3"/>
          <p:cNvSpPr txBox="1"/>
          <p:nvPr/>
        </p:nvSpPr>
        <p:spPr>
          <a:xfrm>
            <a:off x="1920784" y="3965209"/>
            <a:ext cx="6139984" cy="369332"/>
          </a:xfrm>
          <a:prstGeom prst="rect">
            <a:avLst/>
          </a:prstGeom>
          <a:noFill/>
        </p:spPr>
        <p:txBody>
          <a:bodyPr wrap="none" rtlCol="0">
            <a:spAutoFit/>
          </a:bodyPr>
          <a:lstStyle/>
          <a:p>
            <a:r>
              <a:rPr lang="en-US" altLang="ja-JP" dirty="0" smtClean="0"/>
              <a:t>Creat</a:t>
            </a:r>
            <a:r>
              <a:rPr kumimoji="1" lang="en-US" altLang="ja-JP" dirty="0" smtClean="0"/>
              <a:t>ed electrons</a:t>
            </a:r>
            <a:r>
              <a:rPr lang="en-US" altLang="ja-JP" dirty="0" smtClean="0"/>
              <a:t> drift  to the cathode  by the electric field . </a:t>
            </a:r>
            <a:r>
              <a:rPr kumimoji="1" lang="en-US" altLang="ja-JP" dirty="0" smtClean="0"/>
              <a:t> </a:t>
            </a:r>
            <a:endParaRPr kumimoji="1" lang="ja-JP" altLang="en-US" dirty="0"/>
          </a:p>
        </p:txBody>
      </p:sp>
      <p:sp>
        <p:nvSpPr>
          <p:cNvPr id="11" name="テキスト ボックス 10"/>
          <p:cNvSpPr txBox="1"/>
          <p:nvPr/>
        </p:nvSpPr>
        <p:spPr>
          <a:xfrm>
            <a:off x="871251" y="5971069"/>
            <a:ext cx="8144409" cy="369332"/>
          </a:xfrm>
          <a:prstGeom prst="rect">
            <a:avLst/>
          </a:prstGeom>
          <a:noFill/>
        </p:spPr>
        <p:txBody>
          <a:bodyPr wrap="none" rtlCol="0">
            <a:spAutoFit/>
          </a:bodyPr>
          <a:lstStyle/>
          <a:p>
            <a:r>
              <a:rPr lang="en-US" altLang="ja-JP" dirty="0" smtClean="0"/>
              <a:t>In </a:t>
            </a:r>
            <a:r>
              <a:rPr kumimoji="1" lang="en-US" altLang="ja-JP" dirty="0" smtClean="0"/>
              <a:t>order to </a:t>
            </a:r>
            <a:r>
              <a:rPr lang="en-US" altLang="ja-JP" dirty="0" smtClean="0"/>
              <a:t> </a:t>
            </a:r>
            <a:r>
              <a:rPr lang="en-US" altLang="ja-JP" dirty="0" smtClean="0"/>
              <a:t>amplify the signal</a:t>
            </a:r>
            <a:r>
              <a:rPr kumimoji="1" lang="en-US" altLang="ja-JP" dirty="0" smtClean="0"/>
              <a:t>, we consider to use Gas Electron Multi</a:t>
            </a:r>
            <a:r>
              <a:rPr lang="en-US" altLang="ja-JP" dirty="0"/>
              <a:t>p</a:t>
            </a:r>
            <a:r>
              <a:rPr lang="en-US" altLang="ja-JP" dirty="0" smtClean="0"/>
              <a:t>liers.</a:t>
            </a:r>
            <a:r>
              <a:rPr kumimoji="1" lang="en-US" altLang="ja-JP" dirty="0" smtClean="0"/>
              <a:t>  </a:t>
            </a:r>
            <a:endParaRPr kumimoji="1" lang="ja-JP" altLang="en-US" dirty="0"/>
          </a:p>
        </p:txBody>
      </p:sp>
      <p:pic>
        <p:nvPicPr>
          <p:cNvPr id="12" name="図 11" descr="ILCCamp2014-TPCIkematsu.pdf"/>
          <p:cNvPicPr>
            <a:picLocks noChangeAspect="1"/>
          </p:cNvPicPr>
          <p:nvPr/>
        </p:nvPicPr>
        <p:blipFill rotWithShape="1">
          <a:blip r:embed="rId3">
            <a:extLst>
              <a:ext uri="{28A0092B-C50C-407E-A947-70E740481C1C}">
                <a14:useLocalDpi xmlns:a14="http://schemas.microsoft.com/office/drawing/2010/main" val="0"/>
              </a:ext>
            </a:extLst>
          </a:blip>
          <a:srcRect l="51566" t="76852" r="2778"/>
          <a:stretch/>
        </p:blipFill>
        <p:spPr>
          <a:xfrm>
            <a:off x="2627773" y="4368800"/>
            <a:ext cx="4174818" cy="1587500"/>
          </a:xfrm>
          <a:prstGeom prst="rect">
            <a:avLst/>
          </a:prstGeom>
        </p:spPr>
      </p:pic>
    </p:spTree>
    <p:extLst>
      <p:ext uri="{BB962C8B-B14F-4D97-AF65-F5344CB8AC3E}">
        <p14:creationId xmlns:p14="http://schemas.microsoft.com/office/powerpoint/2010/main" val="15041498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mpgd11thws20141220ki.pdf"/>
          <p:cNvPicPr>
            <a:picLocks noChangeAspect="1"/>
          </p:cNvPicPr>
          <p:nvPr/>
        </p:nvPicPr>
        <p:blipFill rotWithShape="1">
          <a:blip r:embed="rId2">
            <a:extLst>
              <a:ext uri="{28A0092B-C50C-407E-A947-70E740481C1C}">
                <a14:useLocalDpi xmlns:a14="http://schemas.microsoft.com/office/drawing/2010/main" val="0"/>
              </a:ext>
            </a:extLst>
          </a:blip>
          <a:srcRect l="66900" t="49604" r="4626" b="25556"/>
          <a:stretch/>
        </p:blipFill>
        <p:spPr>
          <a:xfrm>
            <a:off x="4717134" y="1044126"/>
            <a:ext cx="3672438" cy="2402897"/>
          </a:xfrm>
          <a:prstGeom prst="rect">
            <a:avLst/>
          </a:prstGeom>
        </p:spPr>
      </p:pic>
      <p:sp>
        <p:nvSpPr>
          <p:cNvPr id="7" name="テキスト ボックス 6"/>
          <p:cNvSpPr txBox="1"/>
          <p:nvPr/>
        </p:nvSpPr>
        <p:spPr>
          <a:xfrm>
            <a:off x="909704" y="3865429"/>
            <a:ext cx="7363326" cy="2554545"/>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ja-JP" sz="2000" dirty="0"/>
              <a:t>When  </a:t>
            </a:r>
            <a:r>
              <a:rPr lang="en-US" altLang="ja-JP" sz="2000" dirty="0" smtClean="0"/>
              <a:t>one collision </a:t>
            </a:r>
            <a:r>
              <a:rPr lang="en-US" altLang="ja-JP" sz="2000" dirty="0"/>
              <a:t>happen,</a:t>
            </a:r>
          </a:p>
          <a:p>
            <a:pPr algn="ctr"/>
            <a:r>
              <a:rPr lang="en-US" altLang="ja-JP" sz="2000" dirty="0" smtClean="0"/>
              <a:t> created ions by GEM  </a:t>
            </a:r>
            <a:r>
              <a:rPr lang="en-US" altLang="ja-JP" sz="2000" dirty="0"/>
              <a:t>drift like a disk that is width 5mm</a:t>
            </a:r>
          </a:p>
          <a:p>
            <a:pPr algn="ctr"/>
            <a:r>
              <a:rPr lang="ja-JP" altLang="en-US" sz="2000" dirty="0" smtClean="0"/>
              <a:t>⬇</a:t>
            </a:r>
            <a:endParaRPr kumimoji="1" lang="en-US" altLang="ja-JP" sz="2000" dirty="0" smtClean="0"/>
          </a:p>
          <a:p>
            <a:pPr algn="ctr"/>
            <a:r>
              <a:rPr lang="en-US" altLang="ja-JP" sz="2000" dirty="0" smtClean="0"/>
              <a:t>During the interval, ion disk drift </a:t>
            </a:r>
            <a:r>
              <a:rPr lang="en-US" altLang="ja-JP" sz="2000" dirty="0" smtClean="0"/>
              <a:t>about 1m</a:t>
            </a:r>
            <a:endParaRPr lang="en-US" altLang="ja-JP" sz="2000" dirty="0" smtClean="0"/>
          </a:p>
          <a:p>
            <a:pPr algn="ctr"/>
            <a:r>
              <a:rPr lang="ja-JP" altLang="en-US" sz="2000" dirty="0" smtClean="0"/>
              <a:t>⬇</a:t>
            </a:r>
            <a:endParaRPr lang="en-US" altLang="ja-JP" sz="2000" dirty="0"/>
          </a:p>
          <a:p>
            <a:pPr algn="ctr"/>
            <a:r>
              <a:rPr lang="en-US" altLang="ja-JP" sz="2000" dirty="0" smtClean="0"/>
              <a:t>When the next collision is happed ,ion disk is still exist in TPC</a:t>
            </a:r>
          </a:p>
          <a:p>
            <a:pPr algn="ctr"/>
            <a:r>
              <a:rPr kumimoji="1" lang="ja-JP" altLang="en-US" sz="2000" dirty="0" smtClean="0"/>
              <a:t>⬇</a:t>
            </a:r>
            <a:endParaRPr lang="en-US" altLang="ja-JP" sz="2000" dirty="0"/>
          </a:p>
          <a:p>
            <a:pPr algn="ctr"/>
            <a:r>
              <a:rPr lang="en-US" altLang="ja-JP" sz="2000" dirty="0"/>
              <a:t>I</a:t>
            </a:r>
            <a:r>
              <a:rPr kumimoji="1" lang="en-US" altLang="ja-JP" sz="2000" dirty="0" smtClean="0"/>
              <a:t>on disks bend the electrons drift </a:t>
            </a:r>
            <a:endParaRPr kumimoji="1" lang="en-US" altLang="ja-JP" sz="2000" dirty="0" smtClean="0"/>
          </a:p>
        </p:txBody>
      </p:sp>
      <p:sp>
        <p:nvSpPr>
          <p:cNvPr id="2" name="タイトル 1"/>
          <p:cNvSpPr>
            <a:spLocks noGrp="1"/>
          </p:cNvSpPr>
          <p:nvPr>
            <p:ph type="title"/>
          </p:nvPr>
        </p:nvSpPr>
        <p:spPr>
          <a:xfrm>
            <a:off x="147284" y="48126"/>
            <a:ext cx="8996716" cy="1283368"/>
          </a:xfrm>
        </p:spPr>
        <p:txBody>
          <a:bodyPr/>
          <a:lstStyle/>
          <a:p>
            <a:r>
              <a:rPr kumimoji="1" lang="en-US" altLang="ja-JP" sz="4000" dirty="0" smtClean="0"/>
              <a:t>Why </a:t>
            </a:r>
            <a:br>
              <a:rPr kumimoji="1" lang="en-US" altLang="ja-JP" sz="4000" dirty="0" smtClean="0"/>
            </a:br>
            <a:r>
              <a:rPr kumimoji="1" lang="en-US" altLang="ja-JP" sz="4000" dirty="0" smtClean="0"/>
              <a:t>“The Gating device“ </a:t>
            </a:r>
            <a:r>
              <a:rPr kumimoji="1" lang="en-US" altLang="ja-JP" sz="4000" dirty="0" smtClean="0"/>
              <a:t>is ne</a:t>
            </a:r>
            <a:r>
              <a:rPr kumimoji="1" lang="en-US" altLang="ja-JP" sz="4400" dirty="0" smtClean="0"/>
              <a:t>eded</a:t>
            </a:r>
            <a:r>
              <a:rPr kumimoji="1" lang="en-US" altLang="ja-JP" sz="4400" dirty="0" smtClean="0"/>
              <a:t>? </a:t>
            </a:r>
            <a:endParaRPr kumimoji="1" lang="ja-JP" altLang="en-US" sz="4400" dirty="0"/>
          </a:p>
        </p:txBody>
      </p:sp>
      <p:pic>
        <p:nvPicPr>
          <p:cNvPr id="4" name="図 3" descr="GATE池末.pdf"/>
          <p:cNvPicPr>
            <a:picLocks noChangeAspect="1"/>
          </p:cNvPicPr>
          <p:nvPr/>
        </p:nvPicPr>
        <p:blipFill rotWithShape="1">
          <a:blip r:embed="rId3">
            <a:extLst>
              <a:ext uri="{28A0092B-C50C-407E-A947-70E740481C1C}">
                <a14:useLocalDpi xmlns:a14="http://schemas.microsoft.com/office/drawing/2010/main" val="0"/>
              </a:ext>
            </a:extLst>
          </a:blip>
          <a:srcRect l="61646" t="48895" b="26554"/>
          <a:stretch/>
        </p:blipFill>
        <p:spPr>
          <a:xfrm>
            <a:off x="-1" y="1331494"/>
            <a:ext cx="4211227" cy="2261938"/>
          </a:xfrm>
          <a:prstGeom prst="rect">
            <a:avLst/>
          </a:prstGeom>
          <a:noFill/>
        </p:spPr>
      </p:pic>
      <p:cxnSp>
        <p:nvCxnSpPr>
          <p:cNvPr id="9" name="直線矢印コネクタ 8"/>
          <p:cNvCxnSpPr/>
          <p:nvPr/>
        </p:nvCxnSpPr>
        <p:spPr>
          <a:xfrm>
            <a:off x="4741350" y="2624541"/>
            <a:ext cx="3096126" cy="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11" name="テキスト ボックス 10"/>
          <p:cNvSpPr txBox="1"/>
          <p:nvPr/>
        </p:nvSpPr>
        <p:spPr>
          <a:xfrm>
            <a:off x="5951019" y="2775482"/>
            <a:ext cx="676788"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dirty="0" smtClean="0"/>
              <a:t>2.3m</a:t>
            </a:r>
            <a:endParaRPr kumimoji="1" lang="ja-JP" altLang="en-US" dirty="0"/>
          </a:p>
        </p:txBody>
      </p:sp>
      <p:sp>
        <p:nvSpPr>
          <p:cNvPr id="12" name="テキスト ボックス 11"/>
          <p:cNvSpPr txBox="1"/>
          <p:nvPr/>
        </p:nvSpPr>
        <p:spPr>
          <a:xfrm>
            <a:off x="10422165" y="748967"/>
            <a:ext cx="5803384" cy="2031325"/>
          </a:xfrm>
          <a:prstGeom prst="rect">
            <a:avLst/>
          </a:prstGeom>
          <a:noFill/>
        </p:spPr>
        <p:txBody>
          <a:bodyPr wrap="none" rtlCol="0">
            <a:spAutoFit/>
          </a:bodyPr>
          <a:lstStyle/>
          <a:p>
            <a:r>
              <a:rPr kumimoji="1" lang="en-US" altLang="ja-JP" dirty="0" smtClean="0"/>
              <a:t>When  the primary collision </a:t>
            </a:r>
            <a:r>
              <a:rPr lang="en-US" altLang="ja-JP" dirty="0" smtClean="0"/>
              <a:t>happen,</a:t>
            </a:r>
          </a:p>
          <a:p>
            <a:r>
              <a:rPr kumimoji="1" lang="en-US" altLang="ja-JP" dirty="0" smtClean="0"/>
              <a:t>Ions are created </a:t>
            </a:r>
            <a:r>
              <a:rPr lang="en-US" altLang="ja-JP" dirty="0" smtClean="0"/>
              <a:t>by GEM</a:t>
            </a:r>
          </a:p>
          <a:p>
            <a:r>
              <a:rPr kumimoji="1" lang="en-US" altLang="ja-JP" dirty="0" smtClean="0"/>
              <a:t>And ions drift like a disk that is width 5mm</a:t>
            </a:r>
          </a:p>
          <a:p>
            <a:endParaRPr lang="en-US" altLang="ja-JP" dirty="0"/>
          </a:p>
          <a:p>
            <a:r>
              <a:rPr lang="en-US" altLang="ja-JP" dirty="0" smtClean="0"/>
              <a:t>During </a:t>
            </a:r>
            <a:r>
              <a:rPr kumimoji="1" lang="en-US" altLang="ja-JP" dirty="0" smtClean="0"/>
              <a:t> the  collision interval ,  thi</a:t>
            </a:r>
            <a:r>
              <a:rPr lang="en-US" altLang="ja-JP" dirty="0" smtClean="0"/>
              <a:t>s disk drift about 1m</a:t>
            </a:r>
          </a:p>
          <a:p>
            <a:endParaRPr kumimoji="1" lang="en-US" altLang="ja-JP" dirty="0"/>
          </a:p>
          <a:p>
            <a:r>
              <a:rPr lang="en-US" altLang="ja-JP" dirty="0" smtClean="0"/>
              <a:t>When the next co</a:t>
            </a:r>
            <a:endParaRPr kumimoji="1" lang="ja-JP" altLang="en-US" dirty="0"/>
          </a:p>
        </p:txBody>
      </p:sp>
      <p:sp>
        <p:nvSpPr>
          <p:cNvPr id="13" name="テキスト ボックス 12"/>
          <p:cNvSpPr txBox="1"/>
          <p:nvPr/>
        </p:nvSpPr>
        <p:spPr>
          <a:xfrm>
            <a:off x="4059989" y="3520920"/>
            <a:ext cx="4329583" cy="276999"/>
          </a:xfrm>
          <a:prstGeom prst="rect">
            <a:avLst/>
          </a:prstGeom>
          <a:noFill/>
        </p:spPr>
        <p:txBody>
          <a:bodyPr wrap="none" rtlCol="0">
            <a:spAutoFit/>
          </a:bodyPr>
          <a:lstStyle/>
          <a:p>
            <a:r>
              <a:rPr kumimoji="1" lang="en-US" altLang="ja-JP" sz="1200" dirty="0" smtClean="0"/>
              <a:t>Ion drift  velocity(5mm/</a:t>
            </a:r>
            <a:r>
              <a:rPr lang="en-US" altLang="ja-JP" sz="1200" dirty="0" err="1"/>
              <a:t>m</a:t>
            </a:r>
            <a:r>
              <a:rPr kumimoji="1" lang="en-US" altLang="ja-JP" sz="1200" dirty="0" err="1" smtClean="0"/>
              <a:t>sec</a:t>
            </a:r>
            <a:r>
              <a:rPr kumimoji="1" lang="en-US" altLang="ja-JP" sz="1200" dirty="0" smtClean="0"/>
              <a:t>) =1/10000 electron drift velocity</a:t>
            </a:r>
            <a:endParaRPr kumimoji="1" lang="ja-JP" altLang="en-US" sz="1200" dirty="0"/>
          </a:p>
        </p:txBody>
      </p:sp>
      <p:sp>
        <p:nvSpPr>
          <p:cNvPr id="14" name="テキスト ボックス 13"/>
          <p:cNvSpPr txBox="1"/>
          <p:nvPr/>
        </p:nvSpPr>
        <p:spPr>
          <a:xfrm rot="10800000">
            <a:off x="7929809" y="1813887"/>
            <a:ext cx="430887" cy="497893"/>
          </a:xfrm>
          <a:prstGeom prst="rect">
            <a:avLst/>
          </a:prstGeom>
        </p:spPr>
        <p:style>
          <a:lnRef idx="2">
            <a:schemeClr val="dk1"/>
          </a:lnRef>
          <a:fillRef idx="1">
            <a:schemeClr val="lt1"/>
          </a:fillRef>
          <a:effectRef idx="0">
            <a:schemeClr val="dk1"/>
          </a:effectRef>
          <a:fontRef idx="minor">
            <a:schemeClr val="dk1"/>
          </a:fontRef>
        </p:style>
        <p:txBody>
          <a:bodyPr vert="eaVert" wrap="none" rtlCol="0">
            <a:spAutoFit/>
          </a:bodyPr>
          <a:lstStyle/>
          <a:p>
            <a:r>
              <a:rPr lang="en-US" altLang="ja-JP" sz="1600" dirty="0" smtClean="0">
                <a:latin typeface="+mn-ea"/>
              </a:rPr>
              <a:t>GEM</a:t>
            </a:r>
            <a:endParaRPr kumimoji="1" lang="ja-JP" altLang="en-US" sz="1600" dirty="0">
              <a:latin typeface="+mn-ea"/>
            </a:endParaRPr>
          </a:p>
        </p:txBody>
      </p:sp>
      <p:sp>
        <p:nvSpPr>
          <p:cNvPr id="15" name="テキスト ボックス 14"/>
          <p:cNvSpPr txBox="1"/>
          <p:nvPr/>
        </p:nvSpPr>
        <p:spPr>
          <a:xfrm rot="10800000">
            <a:off x="4375923" y="1382197"/>
            <a:ext cx="430887" cy="863378"/>
          </a:xfrm>
          <a:prstGeom prst="rect">
            <a:avLst/>
          </a:prstGeom>
        </p:spPr>
        <p:style>
          <a:lnRef idx="2">
            <a:schemeClr val="dk1"/>
          </a:lnRef>
          <a:fillRef idx="1">
            <a:schemeClr val="lt1"/>
          </a:fillRef>
          <a:effectRef idx="0">
            <a:schemeClr val="dk1"/>
          </a:effectRef>
          <a:fontRef idx="minor">
            <a:schemeClr val="dk1"/>
          </a:fontRef>
        </p:style>
        <p:txBody>
          <a:bodyPr vert="eaVert" wrap="none" rtlCol="0">
            <a:spAutoFit/>
          </a:bodyPr>
          <a:lstStyle/>
          <a:p>
            <a:r>
              <a:rPr kumimoji="1" lang="en-US" altLang="ja-JP" sz="1600" dirty="0" smtClean="0"/>
              <a:t>Cathode</a:t>
            </a:r>
            <a:endParaRPr kumimoji="1" lang="ja-JP" altLang="en-US" sz="1600" dirty="0"/>
          </a:p>
        </p:txBody>
      </p:sp>
    </p:spTree>
    <p:extLst>
      <p:ext uri="{BB962C8B-B14F-4D97-AF65-F5344CB8AC3E}">
        <p14:creationId xmlns:p14="http://schemas.microsoft.com/office/powerpoint/2010/main" val="11850626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8438" y="0"/>
            <a:ext cx="8762256" cy="1600200"/>
          </a:xfrm>
        </p:spPr>
        <p:txBody>
          <a:bodyPr/>
          <a:lstStyle/>
          <a:p>
            <a:r>
              <a:rPr kumimoji="1" lang="en-US" altLang="ja-JP" sz="4400" dirty="0" smtClean="0"/>
              <a:t>Why </a:t>
            </a:r>
            <a:br>
              <a:rPr kumimoji="1" lang="en-US" altLang="ja-JP" sz="4400" dirty="0" smtClean="0"/>
            </a:br>
            <a:r>
              <a:rPr kumimoji="1" lang="en-US" altLang="ja-JP" sz="4400" dirty="0" smtClean="0"/>
              <a:t>“The Gating device“ </a:t>
            </a:r>
            <a:r>
              <a:rPr kumimoji="1" lang="en-US" altLang="ja-JP" sz="4400" dirty="0" smtClean="0"/>
              <a:t>is needed</a:t>
            </a:r>
            <a:r>
              <a:rPr kumimoji="1" lang="en-US" altLang="ja-JP" sz="4400" dirty="0" smtClean="0"/>
              <a:t>? </a:t>
            </a:r>
            <a:endParaRPr kumimoji="1" lang="ja-JP" altLang="en-US" sz="4400" dirty="0"/>
          </a:p>
        </p:txBody>
      </p:sp>
      <p:pic>
        <p:nvPicPr>
          <p:cNvPr id="4" name="図 3" descr="GATE池末.pdf"/>
          <p:cNvPicPr>
            <a:picLocks noChangeAspect="1"/>
          </p:cNvPicPr>
          <p:nvPr/>
        </p:nvPicPr>
        <p:blipFill rotWithShape="1">
          <a:blip r:embed="rId2">
            <a:extLst>
              <a:ext uri="{28A0092B-C50C-407E-A947-70E740481C1C}">
                <a14:useLocalDpi xmlns:a14="http://schemas.microsoft.com/office/drawing/2010/main" val="0"/>
              </a:ext>
            </a:extLst>
          </a:blip>
          <a:srcRect l="61646" t="48895" b="26554"/>
          <a:stretch/>
        </p:blipFill>
        <p:spPr>
          <a:xfrm>
            <a:off x="356769" y="1783615"/>
            <a:ext cx="3507043" cy="1683733"/>
          </a:xfrm>
          <a:prstGeom prst="rect">
            <a:avLst/>
          </a:prstGeom>
        </p:spPr>
      </p:pic>
      <p:pic>
        <p:nvPicPr>
          <p:cNvPr id="6" name="図 5" descr="GATE池末.pdf"/>
          <p:cNvPicPr>
            <a:picLocks noChangeAspect="1"/>
          </p:cNvPicPr>
          <p:nvPr/>
        </p:nvPicPr>
        <p:blipFill rotWithShape="1">
          <a:blip r:embed="rId2">
            <a:extLst>
              <a:ext uri="{28A0092B-C50C-407E-A947-70E740481C1C}">
                <a14:useLocalDpi xmlns:a14="http://schemas.microsoft.com/office/drawing/2010/main" val="0"/>
              </a:ext>
            </a:extLst>
          </a:blip>
          <a:srcRect l="65861" t="71573" r="4330" b="2834"/>
          <a:stretch/>
        </p:blipFill>
        <p:spPr>
          <a:xfrm>
            <a:off x="4659409" y="1783615"/>
            <a:ext cx="2725718" cy="1755078"/>
          </a:xfrm>
          <a:prstGeom prst="rect">
            <a:avLst/>
          </a:prstGeom>
        </p:spPr>
      </p:pic>
      <p:sp>
        <p:nvSpPr>
          <p:cNvPr id="7" name="テキスト ボックス 6"/>
          <p:cNvSpPr txBox="1"/>
          <p:nvPr/>
        </p:nvSpPr>
        <p:spPr>
          <a:xfrm>
            <a:off x="147283" y="4434035"/>
            <a:ext cx="8743411"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ja-JP" sz="2400" dirty="0" smtClean="0"/>
              <a:t>Drift </a:t>
            </a:r>
            <a:r>
              <a:rPr lang="en-US" altLang="ja-JP" sz="2400" dirty="0" err="1" smtClean="0"/>
              <a:t>velsity</a:t>
            </a:r>
            <a:r>
              <a:rPr lang="en-US" altLang="ja-JP" sz="2400" dirty="0" smtClean="0"/>
              <a:t> : positive ion =10000 X electron(</a:t>
            </a:r>
            <a:r>
              <a:rPr kumimoji="1" lang="en-US" altLang="ja-JP" sz="2400" dirty="0" smtClean="0"/>
              <a:t>5cm/</a:t>
            </a:r>
            <a:r>
              <a:rPr kumimoji="1" lang="en-US" altLang="ja-JP" sz="2400" dirty="0" err="1" smtClean="0"/>
              <a:t>μsec</a:t>
            </a:r>
            <a:r>
              <a:rPr kumimoji="1" lang="en-US" altLang="ja-JP" sz="2400" dirty="0" smtClean="0"/>
              <a:t>)</a:t>
            </a:r>
            <a:endParaRPr lang="en-US" altLang="ja-JP" sz="2400" dirty="0"/>
          </a:p>
          <a:p>
            <a:pPr algn="ctr"/>
            <a:r>
              <a:rPr lang="ja-JP" altLang="en-US" sz="2400" dirty="0" smtClean="0"/>
              <a:t>⬇️</a:t>
            </a:r>
            <a:endParaRPr kumimoji="1" lang="en-US" altLang="ja-JP" sz="2400" dirty="0" smtClean="0"/>
          </a:p>
          <a:p>
            <a:pPr algn="ctr"/>
            <a:r>
              <a:rPr kumimoji="1" lang="en-US" altLang="ja-JP" sz="2400" dirty="0" smtClean="0"/>
              <a:t>Before ion reaches </a:t>
            </a:r>
            <a:r>
              <a:rPr kumimoji="1" lang="en-US" altLang="ja-JP" sz="2400" dirty="0" err="1" smtClean="0"/>
              <a:t>cath</a:t>
            </a:r>
            <a:r>
              <a:rPr kumimoji="1" lang="en-US" altLang="ja-JP" sz="2400" dirty="0" smtClean="0"/>
              <a:t> ,</a:t>
            </a:r>
            <a:r>
              <a:rPr kumimoji="1" lang="ja-JP" altLang="en-US" sz="2400" dirty="0" smtClean="0"/>
              <a:t>次々と電子はドリフトする</a:t>
            </a:r>
            <a:endParaRPr kumimoji="1" lang="en-US" altLang="ja-JP" sz="2400" dirty="0" smtClean="0"/>
          </a:p>
          <a:p>
            <a:pPr algn="ctr"/>
            <a:r>
              <a:rPr kumimoji="1" lang="ja-JP" altLang="en-US" sz="2400" dirty="0" smtClean="0"/>
              <a:t>⬇</a:t>
            </a:r>
            <a:endParaRPr kumimoji="1" lang="en-US" altLang="ja-JP" sz="2400" dirty="0" smtClean="0"/>
          </a:p>
          <a:p>
            <a:pPr algn="ctr"/>
            <a:endParaRPr kumimoji="1" lang="en-US" altLang="ja-JP" sz="2400" dirty="0" smtClean="0"/>
          </a:p>
        </p:txBody>
      </p:sp>
      <p:sp>
        <p:nvSpPr>
          <p:cNvPr id="8" name="角丸四角形 7"/>
          <p:cNvSpPr/>
          <p:nvPr/>
        </p:nvSpPr>
        <p:spPr>
          <a:xfrm>
            <a:off x="356769" y="3134941"/>
            <a:ext cx="8362675" cy="322843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ja-JP" sz="4400" dirty="0" smtClean="0"/>
              <a:t>To brock the positive ion , </a:t>
            </a:r>
          </a:p>
          <a:p>
            <a:pPr algn="ctr"/>
            <a:r>
              <a:rPr lang="en-US" altLang="ja-JP" sz="4400" dirty="0" smtClean="0"/>
              <a:t>Need to use </a:t>
            </a:r>
          </a:p>
          <a:p>
            <a:pPr algn="ctr"/>
            <a:r>
              <a:rPr lang="en-US" altLang="ja-JP" sz="4400" dirty="0" smtClean="0"/>
              <a:t>“the gating device” !!</a:t>
            </a:r>
            <a:endParaRPr kumimoji="1" lang="ja-JP" altLang="en-US" sz="4400" dirty="0"/>
          </a:p>
        </p:txBody>
      </p:sp>
    </p:spTree>
    <p:extLst>
      <p:ext uri="{BB962C8B-B14F-4D97-AF65-F5344CB8AC3E}">
        <p14:creationId xmlns:p14="http://schemas.microsoft.com/office/powerpoint/2010/main" val="14958337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The gating device</a:t>
            </a:r>
            <a:endParaRPr kumimoji="1" lang="ja-JP" altLang="en-US" dirty="0"/>
          </a:p>
        </p:txBody>
      </p:sp>
      <p:pic>
        <p:nvPicPr>
          <p:cNvPr id="4" name="図 3" descr="9月物理学会発表最終版.pdf"/>
          <p:cNvPicPr>
            <a:picLocks noChangeAspect="1"/>
          </p:cNvPicPr>
          <p:nvPr/>
        </p:nvPicPr>
        <p:blipFill rotWithShape="1">
          <a:blip r:embed="rId2">
            <a:extLst>
              <a:ext uri="{28A0092B-C50C-407E-A947-70E740481C1C}">
                <a14:useLocalDpi xmlns:a14="http://schemas.microsoft.com/office/drawing/2010/main" val="0"/>
              </a:ext>
            </a:extLst>
          </a:blip>
          <a:srcRect t="13716" r="38402" b="42564"/>
          <a:stretch/>
        </p:blipFill>
        <p:spPr>
          <a:xfrm>
            <a:off x="972784" y="1647692"/>
            <a:ext cx="7818014" cy="3556182"/>
          </a:xfrm>
          <a:prstGeom prst="rect">
            <a:avLst/>
          </a:prstGeom>
        </p:spPr>
      </p:pic>
      <p:cxnSp>
        <p:nvCxnSpPr>
          <p:cNvPr id="6" name="直線矢印コネクタ 5"/>
          <p:cNvCxnSpPr/>
          <p:nvPr/>
        </p:nvCxnSpPr>
        <p:spPr>
          <a:xfrm>
            <a:off x="4333403" y="3460734"/>
            <a:ext cx="1027496"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7" name="テキスト ボックス 6"/>
          <p:cNvSpPr txBox="1"/>
          <p:nvPr/>
        </p:nvSpPr>
        <p:spPr>
          <a:xfrm>
            <a:off x="2945209" y="4065812"/>
            <a:ext cx="3837972"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ja-JP" dirty="0" smtClean="0"/>
              <a:t>Turn over</a:t>
            </a:r>
            <a:r>
              <a:rPr kumimoji="1" lang="en-US" altLang="ja-JP" dirty="0" smtClean="0"/>
              <a:t> the </a:t>
            </a:r>
            <a:r>
              <a:rPr lang="en-US" altLang="ja-JP" dirty="0" smtClean="0"/>
              <a:t>electric field</a:t>
            </a:r>
            <a:r>
              <a:rPr kumimoji="1" lang="en-US" altLang="ja-JP" dirty="0" smtClean="0"/>
              <a:t> direction </a:t>
            </a:r>
            <a:endParaRPr kumimoji="1" lang="ja-JP" altLang="en-US" dirty="0"/>
          </a:p>
        </p:txBody>
      </p:sp>
      <p:sp>
        <p:nvSpPr>
          <p:cNvPr id="3" name="テキスト ボックス 2"/>
          <p:cNvSpPr txBox="1"/>
          <p:nvPr/>
        </p:nvSpPr>
        <p:spPr>
          <a:xfrm>
            <a:off x="2860794" y="5204777"/>
            <a:ext cx="3878819"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ja-JP" dirty="0" smtClean="0"/>
              <a:t>Gate open➡ electrons pass through</a:t>
            </a:r>
          </a:p>
          <a:p>
            <a:r>
              <a:rPr kumimoji="1" lang="en-US" altLang="ja-JP" dirty="0" smtClean="0"/>
              <a:t>Gate close </a:t>
            </a:r>
            <a:r>
              <a:rPr lang="en-US" altLang="ja-JP" dirty="0" smtClean="0"/>
              <a:t>➡ brock the positive ions</a:t>
            </a:r>
            <a:endParaRPr kumimoji="1" lang="ja-JP" altLang="en-US" dirty="0"/>
          </a:p>
        </p:txBody>
      </p:sp>
      <p:sp>
        <p:nvSpPr>
          <p:cNvPr id="5" name="テキスト ボックス 4"/>
          <p:cNvSpPr txBox="1"/>
          <p:nvPr/>
        </p:nvSpPr>
        <p:spPr>
          <a:xfrm>
            <a:off x="1050260" y="5851108"/>
            <a:ext cx="6734601" cy="369332"/>
          </a:xfrm>
          <a:prstGeom prst="rect">
            <a:avLst/>
          </a:prstGeom>
          <a:noFill/>
        </p:spPr>
        <p:txBody>
          <a:bodyPr wrap="none" rtlCol="0">
            <a:spAutoFit/>
          </a:bodyPr>
          <a:lstStyle/>
          <a:p>
            <a:r>
              <a:rPr lang="en-US" altLang="ja-JP" dirty="0" smtClean="0"/>
              <a:t>We can install the gating device to be have distance from GEM   </a:t>
            </a:r>
            <a:endParaRPr kumimoji="1" lang="ja-JP" altLang="en-US" dirty="0"/>
          </a:p>
        </p:txBody>
      </p:sp>
    </p:spTree>
    <p:extLst>
      <p:ext uri="{BB962C8B-B14F-4D97-AF65-F5344CB8AC3E}">
        <p14:creationId xmlns:p14="http://schemas.microsoft.com/office/powerpoint/2010/main" val="40290939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The gating device</a:t>
            </a:r>
            <a:endParaRPr kumimoji="1" lang="ja-JP" altLang="en-US" dirty="0"/>
          </a:p>
        </p:txBody>
      </p:sp>
      <p:sp>
        <p:nvSpPr>
          <p:cNvPr id="4" name="テキスト ボックス 3"/>
          <p:cNvSpPr txBox="1"/>
          <p:nvPr/>
        </p:nvSpPr>
        <p:spPr>
          <a:xfrm>
            <a:off x="1530157" y="1813813"/>
            <a:ext cx="5177804"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sz="2000" dirty="0" smtClean="0"/>
              <a:t>The most important thing ➡ to brock </a:t>
            </a:r>
            <a:r>
              <a:rPr lang="en-US" altLang="ja-JP" sz="2000" dirty="0" smtClean="0"/>
              <a:t>ion!!</a:t>
            </a:r>
            <a:r>
              <a:rPr lang="ja-JP" altLang="en-US" dirty="0" smtClean="0"/>
              <a:t>　</a:t>
            </a:r>
            <a:endParaRPr kumimoji="1" lang="ja-JP" altLang="en-US" dirty="0"/>
          </a:p>
        </p:txBody>
      </p:sp>
      <p:sp>
        <p:nvSpPr>
          <p:cNvPr id="5" name="テキスト ボックス 4"/>
          <p:cNvSpPr txBox="1"/>
          <p:nvPr/>
        </p:nvSpPr>
        <p:spPr>
          <a:xfrm>
            <a:off x="1184476" y="2457574"/>
            <a:ext cx="5865984"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US" altLang="ja-JP" dirty="0" smtClean="0"/>
              <a:t>The gating device must have high electron transmission   </a:t>
            </a:r>
            <a:endParaRPr kumimoji="1" lang="ja-JP" altLang="en-US" dirty="0"/>
          </a:p>
        </p:txBody>
      </p:sp>
      <mc:AlternateContent xmlns:mc="http://schemas.openxmlformats.org/markup-compatibility/2006" xmlns:a14="http://schemas.microsoft.com/office/drawing/2010/main">
        <mc:Choice Requires="a14">
          <p:sp>
            <p:nvSpPr>
              <p:cNvPr id="3" name="テキスト ボックス 2"/>
              <p:cNvSpPr txBox="1"/>
              <p:nvPr/>
            </p:nvSpPr>
            <p:spPr>
              <a:xfrm>
                <a:off x="1644211" y="3343921"/>
                <a:ext cx="4949695" cy="9691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i="1" smtClean="0">
                              <a:latin typeface="Cambria Math"/>
                            </a:rPr>
                          </m:ctrlPr>
                        </m:sSubPr>
                        <m:e>
                          <m:r>
                            <a:rPr kumimoji="1" lang="ja-JP" altLang="en-US" sz="2800" i="1" smtClean="0">
                              <a:latin typeface="Cambria Math"/>
                            </a:rPr>
                            <m:t>𝜎</m:t>
                          </m:r>
                        </m:e>
                        <m:sub>
                          <m:r>
                            <a:rPr kumimoji="1" lang="en-US" altLang="ja-JP" sz="2800" b="0" i="1" smtClean="0">
                              <a:latin typeface="Cambria Math"/>
                            </a:rPr>
                            <m:t>𝑟𝑒𝑠𝑜𝑙𝑢𝑡𝑖𝑜𝑛</m:t>
                          </m:r>
                        </m:sub>
                      </m:sSub>
                      <m:r>
                        <a:rPr kumimoji="1" lang="en-US" altLang="ja-JP" sz="2800" b="0" i="0" smtClean="0">
                          <a:latin typeface="Cambria Math"/>
                        </a:rPr>
                        <m:t>=</m:t>
                      </m:r>
                      <m:rad>
                        <m:radPr>
                          <m:degHide m:val="on"/>
                          <m:ctrlPr>
                            <a:rPr kumimoji="1" lang="en-US" altLang="ja-JP" sz="2800" b="0" i="1" smtClean="0">
                              <a:latin typeface="Cambria Math"/>
                            </a:rPr>
                          </m:ctrlPr>
                        </m:radPr>
                        <m:deg/>
                        <m:e>
                          <m:sSub>
                            <m:sSubPr>
                              <m:ctrlPr>
                                <a:rPr kumimoji="1" lang="en-US" altLang="ja-JP" sz="2800" b="0" i="1" smtClean="0">
                                  <a:latin typeface="Cambria Math"/>
                                </a:rPr>
                              </m:ctrlPr>
                            </m:sSubPr>
                            <m:e>
                              <m:r>
                                <a:rPr kumimoji="1" lang="ja-JP" altLang="en-US" sz="2800" b="0" i="1" smtClean="0">
                                  <a:latin typeface="Cambria Math"/>
                                </a:rPr>
                                <m:t>𝜎</m:t>
                              </m:r>
                            </m:e>
                            <m:sub>
                              <m:r>
                                <a:rPr kumimoji="1" lang="en-US" altLang="ja-JP" sz="2800" b="0" i="1" smtClean="0">
                                  <a:latin typeface="Cambria Math"/>
                                </a:rPr>
                                <m:t>0</m:t>
                              </m:r>
                            </m:sub>
                          </m:sSub>
                          <m:r>
                            <a:rPr kumimoji="1" lang="en-US" altLang="ja-JP" sz="2800" b="0" i="1" smtClean="0">
                              <a:latin typeface="Cambria Math"/>
                            </a:rPr>
                            <m:t>+</m:t>
                          </m:r>
                          <m:box>
                            <m:boxPr>
                              <m:ctrlPr>
                                <a:rPr kumimoji="1" lang="en-US" altLang="ja-JP" sz="2800" b="0" i="1" smtClean="0">
                                  <a:latin typeface="Cambria Math"/>
                                </a:rPr>
                              </m:ctrlPr>
                            </m:boxPr>
                            <m:e>
                              <m:argPr>
                                <m:argSz m:val="-1"/>
                              </m:argPr>
                              <m:f>
                                <m:fPr>
                                  <m:ctrlPr>
                                    <a:rPr kumimoji="1" lang="en-US" altLang="ja-JP" sz="2800" b="0" i="1" smtClean="0">
                                      <a:latin typeface="Cambria Math"/>
                                    </a:rPr>
                                  </m:ctrlPr>
                                </m:fPr>
                                <m:num>
                                  <m:sSup>
                                    <m:sSupPr>
                                      <m:ctrlPr>
                                        <a:rPr kumimoji="1" lang="en-US" altLang="ja-JP" sz="2800" b="0" i="1" smtClean="0">
                                          <a:latin typeface="Cambria Math"/>
                                        </a:rPr>
                                      </m:ctrlPr>
                                    </m:sSupPr>
                                    <m:e>
                                      <m:sSub>
                                        <m:sSubPr>
                                          <m:ctrlPr>
                                            <a:rPr kumimoji="1" lang="en-US" altLang="ja-JP" sz="2800" b="0" i="1" smtClean="0">
                                              <a:latin typeface="Cambria Math"/>
                                            </a:rPr>
                                          </m:ctrlPr>
                                        </m:sSubPr>
                                        <m:e>
                                          <m:r>
                                            <a:rPr kumimoji="1" lang="en-US" altLang="ja-JP" sz="2800" b="0" i="1" smtClean="0">
                                              <a:latin typeface="Cambria Math"/>
                                            </a:rPr>
                                            <m:t>𝐶</m:t>
                                          </m:r>
                                        </m:e>
                                        <m:sub>
                                          <m:r>
                                            <a:rPr kumimoji="1" lang="en-US" altLang="ja-JP" sz="2800" b="0" i="1" smtClean="0">
                                              <a:latin typeface="Cambria Math"/>
                                            </a:rPr>
                                            <m:t>𝑑</m:t>
                                          </m:r>
                                        </m:sub>
                                      </m:sSub>
                                    </m:e>
                                    <m:sup>
                                      <m:r>
                                        <a:rPr kumimoji="1" lang="en-US" altLang="ja-JP" sz="2800" b="0" i="1" smtClean="0">
                                          <a:latin typeface="Cambria Math"/>
                                        </a:rPr>
                                        <m:t>2</m:t>
                                      </m:r>
                                    </m:sup>
                                  </m:sSup>
                                </m:num>
                                <m:den>
                                  <m:sSub>
                                    <m:sSubPr>
                                      <m:ctrlPr>
                                        <a:rPr kumimoji="1" lang="en-US" altLang="ja-JP" sz="2800" b="0" i="1" smtClean="0">
                                          <a:latin typeface="Cambria Math"/>
                                        </a:rPr>
                                      </m:ctrlPr>
                                    </m:sSubPr>
                                    <m:e>
                                      <m:r>
                                        <a:rPr kumimoji="1" lang="en-US" altLang="ja-JP" sz="2800" b="0" i="1" smtClean="0">
                                          <a:latin typeface="Cambria Math"/>
                                        </a:rPr>
                                        <m:t>𝑁</m:t>
                                      </m:r>
                                    </m:e>
                                    <m:sub>
                                      <m:r>
                                        <a:rPr kumimoji="1" lang="en-US" altLang="ja-JP" sz="2800" b="0" i="1" smtClean="0">
                                          <a:latin typeface="Cambria Math"/>
                                        </a:rPr>
                                        <m:t>𝑒𝑓𝑓</m:t>
                                      </m:r>
                                    </m:sub>
                                  </m:sSub>
                                </m:den>
                              </m:f>
                            </m:e>
                          </m:box>
                          <m:r>
                            <a:rPr kumimoji="1" lang="en-US" altLang="ja-JP" sz="2800" b="0" i="1" smtClean="0">
                              <a:latin typeface="Cambria Math"/>
                            </a:rPr>
                            <m:t>𝑧</m:t>
                          </m:r>
                        </m:e>
                      </m:rad>
                    </m:oMath>
                  </m:oMathPara>
                </a14:m>
                <a:endParaRPr kumimoji="1" lang="ja-JP" altLang="en-US" sz="2800" dirty="0"/>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1644211" y="3343921"/>
                <a:ext cx="4949695" cy="969176"/>
              </a:xfrm>
              <a:prstGeom prst="rect">
                <a:avLst/>
              </a:prstGeom>
              <a:blipFill rotWithShape="1">
                <a:blip r:embed="rId2"/>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8" name="テキスト ボックス 7"/>
              <p:cNvSpPr txBox="1"/>
              <p:nvPr/>
            </p:nvSpPr>
            <p:spPr>
              <a:xfrm>
                <a:off x="4668699" y="4668252"/>
                <a:ext cx="3850413" cy="1499578"/>
              </a:xfrm>
              <a:prstGeom prst="rect">
                <a:avLst/>
              </a:prstGeom>
              <a:noFill/>
            </p:spPr>
            <p:txBody>
              <a:bodyPr wrap="none" rtlCol="0">
                <a:spAutoFit/>
              </a:bodyPr>
              <a:lstStyle/>
              <a:p>
                <a:endParaRPr kumimoji="1" lang="en-US" altLang="ja-JP" i="1" dirty="0" smtClean="0">
                  <a:latin typeface="Cambria Math"/>
                </a:endParaRPr>
              </a:p>
              <a:p>
                <a14:m>
                  <m:oMath xmlns:m="http://schemas.openxmlformats.org/officeDocument/2006/math">
                    <m:sSub>
                      <m:sSubPr>
                        <m:ctrlPr>
                          <a:rPr kumimoji="1" lang="en-US" altLang="ja-JP" i="1" smtClean="0">
                            <a:latin typeface="Cambria Math"/>
                          </a:rPr>
                        </m:ctrlPr>
                      </m:sSubPr>
                      <m:e>
                        <m:r>
                          <a:rPr kumimoji="1" lang="ja-JP" altLang="en-US" i="1" smtClean="0">
                            <a:latin typeface="Cambria Math"/>
                          </a:rPr>
                          <m:t>𝜎</m:t>
                        </m:r>
                      </m:e>
                      <m:sub>
                        <m:r>
                          <a:rPr kumimoji="1" lang="en-US" altLang="ja-JP" b="0" i="1" smtClean="0">
                            <a:latin typeface="Cambria Math"/>
                          </a:rPr>
                          <m:t>0</m:t>
                        </m:r>
                      </m:sub>
                    </m:sSub>
                  </m:oMath>
                </a14:m>
                <a:r>
                  <a:rPr kumimoji="1" lang="en-US" altLang="ja-JP" dirty="0" smtClean="0"/>
                  <a:t>:resolution without drift length</a:t>
                </a:r>
              </a:p>
              <a:p>
                <a14:m>
                  <m:oMath xmlns:m="http://schemas.openxmlformats.org/officeDocument/2006/math">
                    <m:sSub>
                      <m:sSubPr>
                        <m:ctrlPr>
                          <a:rPr kumimoji="1" lang="en-US" altLang="ja-JP" i="1" smtClean="0">
                            <a:latin typeface="Cambria Math"/>
                          </a:rPr>
                        </m:ctrlPr>
                      </m:sSubPr>
                      <m:e>
                        <m:r>
                          <a:rPr kumimoji="1" lang="en-US" altLang="ja-JP" b="0" i="1" smtClean="0">
                            <a:latin typeface="Cambria Math"/>
                          </a:rPr>
                          <m:t>𝐶</m:t>
                        </m:r>
                      </m:e>
                      <m:sub>
                        <m:r>
                          <a:rPr kumimoji="1" lang="en-US" altLang="ja-JP" b="0" i="1" smtClean="0">
                            <a:latin typeface="Cambria Math"/>
                          </a:rPr>
                          <m:t>𝑑</m:t>
                        </m:r>
                      </m:sub>
                    </m:sSub>
                  </m:oMath>
                </a14:m>
                <a:r>
                  <a:rPr kumimoji="1" lang="en-US" altLang="ja-JP" dirty="0" smtClean="0"/>
                  <a:t>= diffusion constant </a:t>
                </a:r>
              </a:p>
              <a:p>
                <a14:m>
                  <m:oMath xmlns:m="http://schemas.openxmlformats.org/officeDocument/2006/math">
                    <m:sSub>
                      <m:sSubPr>
                        <m:ctrlPr>
                          <a:rPr kumimoji="1" lang="en-US" altLang="ja-JP" i="1" smtClean="0">
                            <a:latin typeface="Cambria Math"/>
                          </a:rPr>
                        </m:ctrlPr>
                      </m:sSubPr>
                      <m:e>
                        <m:r>
                          <a:rPr kumimoji="1" lang="en-US" altLang="ja-JP" b="0" i="1" smtClean="0">
                            <a:latin typeface="Cambria Math"/>
                          </a:rPr>
                          <m:t>𝑁</m:t>
                        </m:r>
                      </m:e>
                      <m:sub>
                        <m:r>
                          <a:rPr kumimoji="1" lang="en-US" altLang="ja-JP" b="0" i="1" smtClean="0">
                            <a:latin typeface="Cambria Math"/>
                          </a:rPr>
                          <m:t>𝑒𝑓𝑓</m:t>
                        </m:r>
                      </m:sub>
                    </m:sSub>
                  </m:oMath>
                </a14:m>
                <a:r>
                  <a:rPr kumimoji="1" lang="en-US" altLang="ja-JP" dirty="0" smtClean="0"/>
                  <a:t>= Primary </a:t>
                </a:r>
                <a:r>
                  <a:rPr kumimoji="1" lang="en-US" altLang="ja-JP" dirty="0" smtClean="0"/>
                  <a:t>number </a:t>
                </a:r>
                <a:r>
                  <a:rPr kumimoji="1" lang="en-US" altLang="ja-JP" dirty="0" smtClean="0"/>
                  <a:t>of electrons</a:t>
                </a:r>
              </a:p>
              <a:p>
                <a:r>
                  <a:rPr lang="en-US" altLang="ja-JP" dirty="0" smtClean="0"/>
                  <a:t>Z= drift length</a:t>
                </a:r>
                <a:endParaRPr kumimoji="1" lang="ja-JP" altLang="en-US" dirty="0"/>
              </a:p>
            </p:txBody>
          </p:sp>
        </mc:Choice>
        <mc:Fallback>
          <p:sp>
            <p:nvSpPr>
              <p:cNvPr id="8" name="テキスト ボックス 7"/>
              <p:cNvSpPr txBox="1">
                <a:spLocks noRot="1" noChangeAspect="1" noMove="1" noResize="1" noEditPoints="1" noAdjustHandles="1" noChangeArrowheads="1" noChangeShapeType="1" noTextEdit="1"/>
              </p:cNvSpPr>
              <p:nvPr/>
            </p:nvSpPr>
            <p:spPr>
              <a:xfrm>
                <a:off x="4668699" y="4668252"/>
                <a:ext cx="3850413" cy="1499578"/>
              </a:xfrm>
              <a:prstGeom prst="rect">
                <a:avLst/>
              </a:prstGeom>
              <a:blipFill rotWithShape="1">
                <a:blip r:embed="rId3"/>
                <a:stretch>
                  <a:fillRect l="-1426" b="-569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1489822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The gating device</a:t>
            </a:r>
            <a:endParaRPr kumimoji="1" lang="ja-JP" altLang="en-US" dirty="0"/>
          </a:p>
        </p:txBody>
      </p:sp>
      <p:sp>
        <p:nvSpPr>
          <p:cNvPr id="4" name="テキスト ボックス 3"/>
          <p:cNvSpPr txBox="1"/>
          <p:nvPr/>
        </p:nvSpPr>
        <p:spPr>
          <a:xfrm>
            <a:off x="1183943" y="1949208"/>
            <a:ext cx="6520568"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ja-JP" dirty="0" smtClean="0"/>
              <a:t>The</a:t>
            </a:r>
            <a:r>
              <a:rPr kumimoji="1" lang="en-US" altLang="ja-JP" dirty="0" smtClean="0"/>
              <a:t> </a:t>
            </a:r>
            <a:r>
              <a:rPr lang="en-US" altLang="ja-JP" dirty="0" smtClean="0"/>
              <a:t>detecto</a:t>
            </a:r>
            <a:r>
              <a:rPr kumimoji="1" lang="en-US" altLang="ja-JP" dirty="0" smtClean="0"/>
              <a:t>r </a:t>
            </a:r>
            <a:r>
              <a:rPr lang="en-US" altLang="ja-JP" dirty="0" smtClean="0"/>
              <a:t>operat</a:t>
            </a:r>
            <a:r>
              <a:rPr kumimoji="1" lang="en-US" altLang="ja-JP" dirty="0" smtClean="0"/>
              <a:t>es in high magnetic field(3.5T) </a:t>
            </a:r>
          </a:p>
          <a:p>
            <a:r>
              <a:rPr lang="en-US" altLang="ja-JP" dirty="0" smtClean="0"/>
              <a:t>So, the gating device is also needed to work in same condition</a:t>
            </a:r>
            <a:endParaRPr kumimoji="1" lang="ja-JP" altLang="en-US" dirty="0"/>
          </a:p>
        </p:txBody>
      </p:sp>
      <p:pic>
        <p:nvPicPr>
          <p:cNvPr id="5" name="図 4" descr="mpgd11thws20141220ki.pdf"/>
          <p:cNvPicPr>
            <a:picLocks noChangeAspect="1"/>
          </p:cNvPicPr>
          <p:nvPr/>
        </p:nvPicPr>
        <p:blipFill rotWithShape="1">
          <a:blip r:embed="rId2">
            <a:extLst>
              <a:ext uri="{28A0092B-C50C-407E-A947-70E740481C1C}">
                <a14:useLocalDpi xmlns:a14="http://schemas.microsoft.com/office/drawing/2010/main" val="0"/>
              </a:ext>
            </a:extLst>
          </a:blip>
          <a:srcRect l="62884" t="41113" r="5000" b="42405"/>
          <a:stretch/>
        </p:blipFill>
        <p:spPr>
          <a:xfrm>
            <a:off x="798670" y="4460357"/>
            <a:ext cx="3200410" cy="954799"/>
          </a:xfrm>
          <a:prstGeom prst="rect">
            <a:avLst/>
          </a:prstGeom>
        </p:spPr>
      </p:pic>
      <p:pic>
        <p:nvPicPr>
          <p:cNvPr id="7" name="図 6" descr="mpgd11thws20141220ki.pdf"/>
          <p:cNvPicPr>
            <a:picLocks noChangeAspect="1"/>
          </p:cNvPicPr>
          <p:nvPr/>
        </p:nvPicPr>
        <p:blipFill rotWithShape="1">
          <a:blip r:embed="rId2">
            <a:extLst>
              <a:ext uri="{28A0092B-C50C-407E-A947-70E740481C1C}">
                <a14:useLocalDpi xmlns:a14="http://schemas.microsoft.com/office/drawing/2010/main" val="0"/>
              </a:ext>
            </a:extLst>
          </a:blip>
          <a:srcRect l="62884" t="58149" r="5000" b="25247"/>
          <a:stretch/>
        </p:blipFill>
        <p:spPr>
          <a:xfrm>
            <a:off x="4515547" y="4460357"/>
            <a:ext cx="3200410" cy="961896"/>
          </a:xfrm>
          <a:prstGeom prst="rect">
            <a:avLst/>
          </a:prstGeom>
        </p:spPr>
      </p:pic>
      <p:sp>
        <p:nvSpPr>
          <p:cNvPr id="6" name="右矢印 5"/>
          <p:cNvSpPr/>
          <p:nvPr/>
        </p:nvSpPr>
        <p:spPr>
          <a:xfrm>
            <a:off x="3780074" y="4626415"/>
            <a:ext cx="952579" cy="634481"/>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2408581" y="5432628"/>
            <a:ext cx="4304383" cy="923330"/>
          </a:xfrm>
          <a:prstGeom prst="rect">
            <a:avLst/>
          </a:prstGeom>
          <a:noFill/>
        </p:spPr>
        <p:txBody>
          <a:bodyPr wrap="none" rtlCol="0">
            <a:spAutoFit/>
          </a:bodyPr>
          <a:lstStyle/>
          <a:p>
            <a:r>
              <a:rPr lang="en-US" altLang="ja-JP" dirty="0" smtClean="0"/>
              <a:t>Hole type changed Circle to honeycomb</a:t>
            </a:r>
          </a:p>
          <a:p>
            <a:endParaRPr lang="en-US" altLang="ja-JP" dirty="0"/>
          </a:p>
          <a:p>
            <a:r>
              <a:rPr lang="ja-JP" altLang="en-US" dirty="0" smtClean="0"/>
              <a:t>　</a:t>
            </a:r>
            <a:r>
              <a:rPr lang="en-US" altLang="ja-JP" dirty="0" smtClean="0"/>
              <a:t> </a:t>
            </a:r>
          </a:p>
        </p:txBody>
      </p:sp>
      <p:sp>
        <p:nvSpPr>
          <p:cNvPr id="3" name="テキスト ボックス 2"/>
          <p:cNvSpPr txBox="1"/>
          <p:nvPr/>
        </p:nvSpPr>
        <p:spPr>
          <a:xfrm>
            <a:off x="115609" y="2983831"/>
            <a:ext cx="7942367" cy="1200329"/>
          </a:xfrm>
          <a:prstGeom prst="rect">
            <a:avLst/>
          </a:prstGeom>
          <a:noFill/>
        </p:spPr>
        <p:txBody>
          <a:bodyPr wrap="none" rtlCol="0">
            <a:spAutoFit/>
          </a:bodyPr>
          <a:lstStyle/>
          <a:p>
            <a:r>
              <a:rPr kumimoji="1" lang="en-US" altLang="ja-JP" dirty="0" smtClean="0"/>
              <a:t>With magnetic field to gating device, electrons do not enter in the gate holes</a:t>
            </a:r>
          </a:p>
          <a:p>
            <a:endParaRPr lang="en-US" altLang="ja-JP" dirty="0"/>
          </a:p>
          <a:p>
            <a:r>
              <a:rPr lang="en-US" altLang="ja-JP" dirty="0" smtClean="0"/>
              <a:t>We consider the gate structure change circle </a:t>
            </a:r>
          </a:p>
          <a:p>
            <a:r>
              <a:rPr lang="en-US" altLang="ja-JP" dirty="0" smtClean="0"/>
              <a:t>to honeycomb to raise the optical aperture rates </a:t>
            </a:r>
            <a:endParaRPr kumimoji="1" lang="ja-JP" altLang="en-US" dirty="0"/>
          </a:p>
        </p:txBody>
      </p:sp>
    </p:spTree>
    <p:extLst>
      <p:ext uri="{BB962C8B-B14F-4D97-AF65-F5344CB8AC3E}">
        <p14:creationId xmlns:p14="http://schemas.microsoft.com/office/powerpoint/2010/main" val="18647554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Electron transmission </a:t>
            </a:r>
            <a:br>
              <a:rPr kumimoji="1" lang="en-US" altLang="ja-JP" dirty="0" smtClean="0"/>
            </a:br>
            <a:r>
              <a:rPr kumimoji="1" lang="en-US" altLang="ja-JP" dirty="0" smtClean="0"/>
              <a:t>by </a:t>
            </a:r>
            <a:r>
              <a:rPr lang="en-US" altLang="ja-JP" dirty="0" smtClean="0"/>
              <a:t>measurement</a:t>
            </a:r>
            <a:endParaRPr kumimoji="1" lang="ja-JP" altLang="en-US" dirty="0"/>
          </a:p>
        </p:txBody>
      </p:sp>
      <p:pic>
        <p:nvPicPr>
          <p:cNvPr id="4" name="図 3" descr="9月物理学会発表最終版.pdf"/>
          <p:cNvPicPr>
            <a:picLocks noChangeAspect="1"/>
          </p:cNvPicPr>
          <p:nvPr/>
        </p:nvPicPr>
        <p:blipFill rotWithShape="1">
          <a:blip r:embed="rId2">
            <a:extLst>
              <a:ext uri="{28A0092B-C50C-407E-A947-70E740481C1C}">
                <a14:useLocalDpi xmlns:a14="http://schemas.microsoft.com/office/drawing/2010/main" val="0"/>
              </a:ext>
            </a:extLst>
          </a:blip>
          <a:srcRect t="12688" r="56406" b="49078"/>
          <a:stretch/>
        </p:blipFill>
        <p:spPr>
          <a:xfrm>
            <a:off x="457200" y="1524000"/>
            <a:ext cx="2916203" cy="1918226"/>
          </a:xfrm>
          <a:prstGeom prst="rect">
            <a:avLst/>
          </a:prstGeom>
        </p:spPr>
      </p:pic>
      <p:sp>
        <p:nvSpPr>
          <p:cNvPr id="7" name="テキスト ボックス 6"/>
          <p:cNvSpPr txBox="1"/>
          <p:nvPr/>
        </p:nvSpPr>
        <p:spPr>
          <a:xfrm>
            <a:off x="4281233" y="3310390"/>
            <a:ext cx="184666" cy="369332"/>
          </a:xfrm>
          <a:prstGeom prst="rect">
            <a:avLst/>
          </a:prstGeom>
          <a:noFill/>
        </p:spPr>
        <p:txBody>
          <a:bodyPr wrap="none" rtlCol="0">
            <a:spAutoFit/>
          </a:bodyPr>
          <a:lstStyle/>
          <a:p>
            <a:endParaRPr kumimoji="1" lang="ja-JP" altLang="en-US" dirty="0"/>
          </a:p>
        </p:txBody>
      </p:sp>
      <p:pic>
        <p:nvPicPr>
          <p:cNvPr id="10" name="図 9" descr="9月物理学会発表最終版.pdf"/>
          <p:cNvPicPr>
            <a:picLocks noChangeAspect="1"/>
          </p:cNvPicPr>
          <p:nvPr/>
        </p:nvPicPr>
        <p:blipFill rotWithShape="1">
          <a:blip r:embed="rId3">
            <a:extLst>
              <a:ext uri="{28A0092B-C50C-407E-A947-70E740481C1C}">
                <a14:useLocalDpi xmlns:a14="http://schemas.microsoft.com/office/drawing/2010/main" val="0"/>
              </a:ext>
            </a:extLst>
          </a:blip>
          <a:srcRect l="572" t="52121" b="9285"/>
          <a:stretch/>
        </p:blipFill>
        <p:spPr>
          <a:xfrm>
            <a:off x="52195" y="3574508"/>
            <a:ext cx="9091805" cy="2646741"/>
          </a:xfrm>
          <a:prstGeom prst="rect">
            <a:avLst/>
          </a:prstGeom>
        </p:spPr>
      </p:pic>
      <p:sp>
        <p:nvSpPr>
          <p:cNvPr id="11" name="テキスト ボックス 10"/>
          <p:cNvSpPr txBox="1"/>
          <p:nvPr/>
        </p:nvSpPr>
        <p:spPr>
          <a:xfrm>
            <a:off x="3810298" y="1826422"/>
            <a:ext cx="3378449" cy="646331"/>
          </a:xfrm>
          <a:prstGeom prst="rect">
            <a:avLst/>
          </a:prstGeom>
          <a:noFill/>
        </p:spPr>
        <p:txBody>
          <a:bodyPr wrap="none" rtlCol="0">
            <a:spAutoFit/>
          </a:bodyPr>
          <a:lstStyle/>
          <a:p>
            <a:r>
              <a:rPr lang="en-US" altLang="ja-JP" dirty="0" smtClean="0"/>
              <a:t>① process : without gate effect</a:t>
            </a:r>
          </a:p>
          <a:p>
            <a:r>
              <a:rPr lang="en-US" altLang="ja-JP" dirty="0" smtClean="0"/>
              <a:t>② process : with gate effect </a:t>
            </a:r>
            <a:endParaRPr kumimoji="1" lang="ja-JP" altLang="en-US" dirty="0"/>
          </a:p>
        </p:txBody>
      </p:sp>
      <p:sp>
        <p:nvSpPr>
          <p:cNvPr id="13" name="テキスト ボックス 12"/>
          <p:cNvSpPr txBox="1"/>
          <p:nvPr/>
        </p:nvSpPr>
        <p:spPr>
          <a:xfrm>
            <a:off x="3810298" y="2625481"/>
            <a:ext cx="4884833" cy="369332"/>
          </a:xfrm>
          <a:prstGeom prst="rect">
            <a:avLst/>
          </a:prstGeom>
          <a:noFill/>
        </p:spPr>
        <p:txBody>
          <a:bodyPr wrap="none" rtlCol="0">
            <a:spAutoFit/>
          </a:bodyPr>
          <a:lstStyle/>
          <a:p>
            <a:r>
              <a:rPr kumimoji="1" lang="en-US" altLang="ja-JP" dirty="0" smtClean="0"/>
              <a:t>Electron </a:t>
            </a:r>
            <a:r>
              <a:rPr lang="en-US" altLang="ja-JP" dirty="0" smtClean="0"/>
              <a:t> transmission = main peak ratio ②/①</a:t>
            </a:r>
            <a:endParaRPr kumimoji="1" lang="en-US" altLang="ja-JP" dirty="0" smtClean="0"/>
          </a:p>
        </p:txBody>
      </p:sp>
      <p:sp>
        <p:nvSpPr>
          <p:cNvPr id="3" name="テキスト ボックス 2"/>
          <p:cNvSpPr txBox="1"/>
          <p:nvPr/>
        </p:nvSpPr>
        <p:spPr>
          <a:xfrm>
            <a:off x="0" y="3638143"/>
            <a:ext cx="3239990"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ja-JP" dirty="0" smtClean="0"/>
              <a:t>Normal condition</a:t>
            </a:r>
            <a:r>
              <a:rPr kumimoji="1" lang="en-US" altLang="ja-JP" dirty="0" smtClean="0"/>
              <a:t> histograms</a:t>
            </a:r>
            <a:endParaRPr kumimoji="1" lang="ja-JP" altLang="en-US" dirty="0"/>
          </a:p>
        </p:txBody>
      </p:sp>
      <p:sp>
        <p:nvSpPr>
          <p:cNvPr id="5" name="テキスト ボックス 4"/>
          <p:cNvSpPr txBox="1"/>
          <p:nvPr/>
        </p:nvSpPr>
        <p:spPr>
          <a:xfrm>
            <a:off x="3737975" y="3574508"/>
            <a:ext cx="1455848"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dirty="0" smtClean="0"/>
              <a:t>①</a:t>
            </a:r>
            <a:r>
              <a:rPr kumimoji="1" lang="en-US" altLang="ja-JP" dirty="0" smtClean="0"/>
              <a:t>histogram</a:t>
            </a:r>
            <a:endParaRPr kumimoji="1" lang="ja-JP" altLang="en-US" dirty="0"/>
          </a:p>
        </p:txBody>
      </p:sp>
      <p:sp>
        <p:nvSpPr>
          <p:cNvPr id="12" name="テキスト ボックス 11"/>
          <p:cNvSpPr txBox="1"/>
          <p:nvPr/>
        </p:nvSpPr>
        <p:spPr>
          <a:xfrm>
            <a:off x="6774252" y="3453477"/>
            <a:ext cx="1455848"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ja-JP" altLang="en-US" dirty="0" smtClean="0"/>
              <a:t>②</a:t>
            </a:r>
            <a:r>
              <a:rPr kumimoji="1" lang="en-US" altLang="ja-JP" dirty="0" smtClean="0"/>
              <a:t>histogram</a:t>
            </a:r>
            <a:endParaRPr kumimoji="1" lang="ja-JP" altLang="en-US" dirty="0"/>
          </a:p>
        </p:txBody>
      </p:sp>
      <p:sp>
        <p:nvSpPr>
          <p:cNvPr id="6" name="テキスト ボックス 5"/>
          <p:cNvSpPr txBox="1"/>
          <p:nvPr/>
        </p:nvSpPr>
        <p:spPr>
          <a:xfrm>
            <a:off x="299634" y="4897878"/>
            <a:ext cx="1415772" cy="58477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sz="3200" dirty="0" smtClean="0"/>
              <a:t>①＋②</a:t>
            </a:r>
            <a:endParaRPr kumimoji="1" lang="ja-JP" altLang="en-US" sz="3200" dirty="0"/>
          </a:p>
        </p:txBody>
      </p:sp>
    </p:spTree>
    <p:extLst>
      <p:ext uri="{BB962C8B-B14F-4D97-AF65-F5344CB8AC3E}">
        <p14:creationId xmlns:p14="http://schemas.microsoft.com/office/powerpoint/2010/main" val="187327460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エグゼクティブ">
  <a:themeElements>
    <a:clrScheme name="エグゼクティブ">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エグゼクティブ">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エグゼクティブ">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エグゼクティブ.thmx</Template>
  <TotalTime>10027</TotalTime>
  <Words>952</Words>
  <Application>Microsoft Office PowerPoint</Application>
  <PresentationFormat>画面に合わせる (4:3)</PresentationFormat>
  <Paragraphs>147</Paragraphs>
  <Slides>21</Slides>
  <Notes>2</Notes>
  <HiddenSlides>0</HiddenSlides>
  <MMClips>0</MMClips>
  <ScaleCrop>false</ScaleCrop>
  <HeadingPairs>
    <vt:vector size="4" baseType="variant">
      <vt:variant>
        <vt:lpstr>テーマ</vt:lpstr>
      </vt:variant>
      <vt:variant>
        <vt:i4>1</vt:i4>
      </vt:variant>
      <vt:variant>
        <vt:lpstr>スライド タイトル</vt:lpstr>
      </vt:variant>
      <vt:variant>
        <vt:i4>21</vt:i4>
      </vt:variant>
    </vt:vector>
  </HeadingPairs>
  <TitlesOfParts>
    <vt:vector size="22" baseType="lpstr">
      <vt:lpstr>エグゼクティブ</vt:lpstr>
      <vt:lpstr>Simulation of the gating device for ILD-TPC </vt:lpstr>
      <vt:lpstr>Outline</vt:lpstr>
      <vt:lpstr>The  principles  of ILD-TPC</vt:lpstr>
      <vt:lpstr>Why  “The Gating device“ is needed? </vt:lpstr>
      <vt:lpstr>Why  “The Gating device“ is needed? </vt:lpstr>
      <vt:lpstr>The gating device</vt:lpstr>
      <vt:lpstr>The gating device</vt:lpstr>
      <vt:lpstr>The gating device</vt:lpstr>
      <vt:lpstr>Electron transmission  by measurement</vt:lpstr>
      <vt:lpstr>results</vt:lpstr>
      <vt:lpstr>Simulation Flow  (Simplification)</vt:lpstr>
      <vt:lpstr>results  (measurement and simulation)</vt:lpstr>
      <vt:lpstr>Why?</vt:lpstr>
      <vt:lpstr> Creating New Model  for Detailed Analysis</vt:lpstr>
      <vt:lpstr>Summary</vt:lpstr>
      <vt:lpstr>END</vt:lpstr>
      <vt:lpstr>Back up</vt:lpstr>
      <vt:lpstr>電子透過率のシミュレーションのために</vt:lpstr>
      <vt:lpstr>For simulation the gating device</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sagahep</dc:creator>
  <cp:lastModifiedBy>MASTER</cp:lastModifiedBy>
  <cp:revision>123</cp:revision>
  <dcterms:created xsi:type="dcterms:W3CDTF">2015-12-10T04:23:33Z</dcterms:created>
  <dcterms:modified xsi:type="dcterms:W3CDTF">2015-12-21T19:07:18Z</dcterms:modified>
</cp:coreProperties>
</file>